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Lst>
  <p:notesMasterIdLst>
    <p:notesMasterId r:id="rId95"/>
  </p:notesMasterIdLst>
  <p:sldIdLst>
    <p:sldId id="256" r:id="rId4"/>
    <p:sldId id="257" r:id="rId5"/>
    <p:sldId id="272" r:id="rId6"/>
    <p:sldId id="258" r:id="rId7"/>
    <p:sldId id="259" r:id="rId8"/>
    <p:sldId id="274" r:id="rId9"/>
    <p:sldId id="273" r:id="rId10"/>
    <p:sldId id="275" r:id="rId11"/>
    <p:sldId id="276" r:id="rId12"/>
    <p:sldId id="278" r:id="rId13"/>
    <p:sldId id="279" r:id="rId14"/>
    <p:sldId id="282" r:id="rId15"/>
    <p:sldId id="283" r:id="rId16"/>
    <p:sldId id="284" r:id="rId17"/>
    <p:sldId id="277" r:id="rId18"/>
    <p:sldId id="293" r:id="rId19"/>
    <p:sldId id="287" r:id="rId20"/>
    <p:sldId id="286" r:id="rId21"/>
    <p:sldId id="285" r:id="rId22"/>
    <p:sldId id="294" r:id="rId23"/>
    <p:sldId id="290" r:id="rId24"/>
    <p:sldId id="289" r:id="rId25"/>
    <p:sldId id="291" r:id="rId26"/>
    <p:sldId id="292" r:id="rId27"/>
    <p:sldId id="262" r:id="rId28"/>
    <p:sldId id="295" r:id="rId29"/>
    <p:sldId id="296" r:id="rId30"/>
    <p:sldId id="297" r:id="rId31"/>
    <p:sldId id="298" r:id="rId32"/>
    <p:sldId id="299" r:id="rId33"/>
    <p:sldId id="300" r:id="rId34"/>
    <p:sldId id="303" r:id="rId35"/>
    <p:sldId id="304" r:id="rId36"/>
    <p:sldId id="305" r:id="rId37"/>
    <p:sldId id="264" r:id="rId38"/>
    <p:sldId id="266" r:id="rId39"/>
    <p:sldId id="302" r:id="rId40"/>
    <p:sldId id="307" r:id="rId41"/>
    <p:sldId id="308" r:id="rId42"/>
    <p:sldId id="260" r:id="rId43"/>
    <p:sldId id="288" r:id="rId44"/>
    <p:sldId id="280" r:id="rId45"/>
    <p:sldId id="261" r:id="rId46"/>
    <p:sldId id="281" r:id="rId47"/>
    <p:sldId id="265" r:id="rId48"/>
    <p:sldId id="309" r:id="rId49"/>
    <p:sldId id="267" r:id="rId50"/>
    <p:sldId id="310" r:id="rId51"/>
    <p:sldId id="311" r:id="rId52"/>
    <p:sldId id="312" r:id="rId53"/>
    <p:sldId id="313" r:id="rId54"/>
    <p:sldId id="314" r:id="rId55"/>
    <p:sldId id="268" r:id="rId56"/>
    <p:sldId id="271"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2" r:id="rId74"/>
    <p:sldId id="333" r:id="rId75"/>
    <p:sldId id="334" r:id="rId76"/>
    <p:sldId id="335" r:id="rId77"/>
    <p:sldId id="336" r:id="rId78"/>
    <p:sldId id="270" r:id="rId79"/>
    <p:sldId id="269" r:id="rId80"/>
    <p:sldId id="337" r:id="rId81"/>
    <p:sldId id="338" r:id="rId82"/>
    <p:sldId id="339" r:id="rId83"/>
    <p:sldId id="340" r:id="rId84"/>
    <p:sldId id="341" r:id="rId85"/>
    <p:sldId id="342" r:id="rId86"/>
    <p:sldId id="343" r:id="rId87"/>
    <p:sldId id="263" r:id="rId88"/>
    <p:sldId id="344" r:id="rId89"/>
    <p:sldId id="345" r:id="rId90"/>
    <p:sldId id="346" r:id="rId91"/>
    <p:sldId id="347" r:id="rId92"/>
    <p:sldId id="348" r:id="rId93"/>
    <p:sldId id="352" r:id="rId9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900" autoAdjust="0"/>
  </p:normalViewPr>
  <p:slideViewPr>
    <p:cSldViewPr>
      <p:cViewPr varScale="1">
        <p:scale>
          <a:sx n="43" d="100"/>
          <a:sy n="43" d="100"/>
        </p:scale>
        <p:origin x="74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08034-4604-4DD7-B551-615E8BACBAD0}"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52A25-D8E8-4D32-9ACA-ACD9D95CF871}" type="slidenum">
              <a:rPr lang="en-US" smtClean="0"/>
              <a:t>‹#›</a:t>
            </a:fld>
            <a:endParaRPr lang="en-US"/>
          </a:p>
        </p:txBody>
      </p:sp>
    </p:spTree>
    <p:extLst>
      <p:ext uri="{BB962C8B-B14F-4D97-AF65-F5344CB8AC3E}">
        <p14:creationId xmlns:p14="http://schemas.microsoft.com/office/powerpoint/2010/main" val="3234674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85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815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713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45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193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933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050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85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5519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808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CE4120-C501-40F8-8A4F-E45E5BB2E0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737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61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5674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488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747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12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693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338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643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709340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4/3/2023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Arial"/>
              <a:sym typeface="Arial"/>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Arial"/>
              <a:sym typeface="Aria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Arial"/>
              <a:sym typeface="Arial"/>
            </a:endParaRPr>
          </a:p>
        </p:txBody>
      </p:sp>
    </p:spTree>
    <p:extLst>
      <p:ext uri="{BB962C8B-B14F-4D97-AF65-F5344CB8AC3E}">
        <p14:creationId xmlns:p14="http://schemas.microsoft.com/office/powerpoint/2010/main" val="2199154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59976135"/>
      </p:ext>
    </p:extLst>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5690667"/>
      </p:ext>
    </p:extLst>
  </p:cSld>
  <p:clrMap bg1="lt1" tx1="dk1" bg2="lt2" tx2="dk2" accent1="accent1" accent2="accent2" accent3="accent3" accent4="accent4" accent5="accent5" accent6="accent6" hlink="hlink" folHlink="folHlink"/>
  <p:sldLayoutIdLst>
    <p:sldLayoutId id="2147483663"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4.svg"/><Relationship Id="rId10"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6.svg"/></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37.png"/><Relationship Id="rId4" Type="http://schemas.openxmlformats.org/officeDocument/2006/relationships/image" Target="../media/image23.png"/><Relationship Id="rId9"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6.svg"/><Relationship Id="rId4" Type="http://schemas.openxmlformats.org/officeDocument/2006/relationships/image" Target="../media/image22.svg"/><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9.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8.svg"/><Relationship Id="rId4" Type="http://schemas.openxmlformats.org/officeDocument/2006/relationships/image" Target="../media/image72.svg"/><Relationship Id="rId9" Type="http://schemas.openxmlformats.org/officeDocument/2006/relationships/image" Target="../media/image7.png"/></Relationships>
</file>

<file path=ppt/slides/_rels/slide5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4.svg"/></Relationships>
</file>

<file path=ppt/slides/_rels/slide5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4.svg"/></Relationships>
</file>

<file path=ppt/slides/_rels/slide5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4.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png"/><Relationship Id="rId7" Type="http://schemas.openxmlformats.org/officeDocument/2006/relationships/image" Target="../media/image24.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26.svg"/></Relationships>
</file>

<file path=ppt/slides/_rels/slide6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6.sv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6.sv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6.sv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6.sv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6.sv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6.sv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svg"/><Relationship Id="rId3" Type="http://schemas.openxmlformats.org/officeDocument/2006/relationships/image" Target="../media/image76.svg"/><Relationship Id="rId7" Type="http://schemas.openxmlformats.org/officeDocument/2006/relationships/image" Target="../media/image22.svg"/><Relationship Id="rId12" Type="http://schemas.openxmlformats.org/officeDocument/2006/relationships/image" Target="../media/image5.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78.svg"/><Relationship Id="rId15" Type="http://schemas.openxmlformats.org/officeDocument/2006/relationships/image" Target="../media/image12.svg"/><Relationship Id="rId10" Type="http://schemas.openxmlformats.org/officeDocument/2006/relationships/image" Target="../media/image25.png"/><Relationship Id="rId4" Type="http://schemas.openxmlformats.org/officeDocument/2006/relationships/image" Target="../media/image77.png"/><Relationship Id="rId9" Type="http://schemas.openxmlformats.org/officeDocument/2006/relationships/image" Target="../media/image24.svg"/><Relationship Id="rId14" Type="http://schemas.openxmlformats.org/officeDocument/2006/relationships/image" Target="../media/image11.png"/></Relationships>
</file>

<file path=ppt/slides/_rels/slide6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svg"/><Relationship Id="rId3" Type="http://schemas.openxmlformats.org/officeDocument/2006/relationships/image" Target="../media/image76.svg"/><Relationship Id="rId7" Type="http://schemas.openxmlformats.org/officeDocument/2006/relationships/image" Target="../media/image22.svg"/><Relationship Id="rId12" Type="http://schemas.openxmlformats.org/officeDocument/2006/relationships/image" Target="../media/image5.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78.svg"/><Relationship Id="rId15" Type="http://schemas.openxmlformats.org/officeDocument/2006/relationships/image" Target="../media/image12.svg"/><Relationship Id="rId10" Type="http://schemas.openxmlformats.org/officeDocument/2006/relationships/image" Target="../media/image25.png"/><Relationship Id="rId4" Type="http://schemas.openxmlformats.org/officeDocument/2006/relationships/image" Target="../media/image77.png"/><Relationship Id="rId9" Type="http://schemas.openxmlformats.org/officeDocument/2006/relationships/image" Target="../media/image24.svg"/><Relationship Id="rId14" Type="http://schemas.openxmlformats.org/officeDocument/2006/relationships/image" Target="../media/image11.png"/></Relationships>
</file>

<file path=ppt/slides/_rels/slide6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svg"/><Relationship Id="rId3" Type="http://schemas.openxmlformats.org/officeDocument/2006/relationships/image" Target="../media/image76.svg"/><Relationship Id="rId7" Type="http://schemas.openxmlformats.org/officeDocument/2006/relationships/image" Target="../media/image22.svg"/><Relationship Id="rId12" Type="http://schemas.openxmlformats.org/officeDocument/2006/relationships/image" Target="../media/image5.png"/><Relationship Id="rId2" Type="http://schemas.openxmlformats.org/officeDocument/2006/relationships/image" Target="../media/image75.png"/><Relationship Id="rId16" Type="http://schemas.openxmlformats.org/officeDocument/2006/relationships/image" Target="../media/image12.sv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78.svg"/><Relationship Id="rId15" Type="http://schemas.openxmlformats.org/officeDocument/2006/relationships/image" Target="../media/image11.png"/><Relationship Id="rId10" Type="http://schemas.openxmlformats.org/officeDocument/2006/relationships/image" Target="../media/image25.png"/><Relationship Id="rId4" Type="http://schemas.openxmlformats.org/officeDocument/2006/relationships/image" Target="../media/image77.png"/><Relationship Id="rId9" Type="http://schemas.openxmlformats.org/officeDocument/2006/relationships/image" Target="../media/image24.svg"/><Relationship Id="rId14" Type="http://schemas.openxmlformats.org/officeDocument/2006/relationships/image" Target="../media/image7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wdp"/><Relationship Id="rId7" Type="http://schemas.openxmlformats.org/officeDocument/2006/relationships/image" Target="../media/image24.svg"/><Relationship Id="rId12"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26.svg"/></Relationships>
</file>

<file path=ppt/slides/_rels/slide7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svg"/><Relationship Id="rId3" Type="http://schemas.openxmlformats.org/officeDocument/2006/relationships/image" Target="../media/image76.svg"/><Relationship Id="rId7" Type="http://schemas.openxmlformats.org/officeDocument/2006/relationships/image" Target="../media/image22.svg"/><Relationship Id="rId12" Type="http://schemas.openxmlformats.org/officeDocument/2006/relationships/image" Target="../media/image5.png"/><Relationship Id="rId2" Type="http://schemas.openxmlformats.org/officeDocument/2006/relationships/image" Target="../media/image75.png"/><Relationship Id="rId16" Type="http://schemas.openxmlformats.org/officeDocument/2006/relationships/image" Target="../media/image12.sv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78.svg"/><Relationship Id="rId15" Type="http://schemas.openxmlformats.org/officeDocument/2006/relationships/image" Target="../media/image11.png"/><Relationship Id="rId10" Type="http://schemas.openxmlformats.org/officeDocument/2006/relationships/image" Target="../media/image25.png"/><Relationship Id="rId4" Type="http://schemas.openxmlformats.org/officeDocument/2006/relationships/image" Target="../media/image77.png"/><Relationship Id="rId9" Type="http://schemas.openxmlformats.org/officeDocument/2006/relationships/image" Target="../media/image24.svg"/><Relationship Id="rId1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svg"/><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7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6.svg"/></Relationships>
</file>

<file path=ppt/slides/_rels/slide8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87.png"/><Relationship Id="rId4" Type="http://schemas.openxmlformats.org/officeDocument/2006/relationships/image" Target="../media/image23.png"/><Relationship Id="rId9" Type="http://schemas.openxmlformats.org/officeDocument/2006/relationships/image" Target="../media/image6.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9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78.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02445" y="1790711"/>
            <a:ext cx="8217084" cy="5364423"/>
            <a:chOff x="0" y="-205741"/>
            <a:chExt cx="10956112" cy="7152563"/>
          </a:xfrm>
        </p:grpSpPr>
        <p:sp>
          <p:nvSpPr>
            <p:cNvPr id="3" name="TextBox 3"/>
            <p:cNvSpPr txBox="1"/>
            <p:nvPr/>
          </p:nvSpPr>
          <p:spPr>
            <a:xfrm>
              <a:off x="27755" y="-205741"/>
              <a:ext cx="10703700" cy="4308872"/>
            </a:xfrm>
            <a:prstGeom prst="rect">
              <a:avLst/>
            </a:prstGeom>
          </p:spPr>
          <p:txBody>
            <a:bodyPr wrap="square" lIns="0" tIns="0" rIns="0" bIns="0" rtlCol="0" anchor="t">
              <a:spAutoFit/>
            </a:bodyPr>
            <a:lstStyle/>
            <a:p>
              <a:pPr>
                <a:lnSpc>
                  <a:spcPts val="8372"/>
                </a:lnSpc>
              </a:pPr>
              <a:r>
                <a:rPr lang="en-US" sz="7475">
                  <a:solidFill>
                    <a:srgbClr val="F7B4A7"/>
                  </a:solidFill>
                  <a:latin typeface="Constantia" panose="02030602050306030303" pitchFamily="18" charset="0"/>
                </a:rPr>
                <a:t>Chương </a:t>
              </a:r>
              <a:r>
                <a:rPr lang="en-US" sz="7475">
                  <a:solidFill>
                    <a:srgbClr val="F7B4A7"/>
                  </a:solidFill>
                  <a:latin typeface="Bahnschrift SemiLight SemiConde" panose="020B0502040204020203" pitchFamily="34" charset="0"/>
                </a:rPr>
                <a:t>4</a:t>
              </a:r>
              <a:endParaRPr lang="en-US" sz="7475">
                <a:solidFill>
                  <a:srgbClr val="F7B4A7"/>
                </a:solidFill>
                <a:latin typeface="Constantia" panose="02030602050306030303" pitchFamily="18" charset="0"/>
              </a:endParaRPr>
            </a:p>
            <a:p>
              <a:pPr>
                <a:lnSpc>
                  <a:spcPts val="8372"/>
                </a:lnSpc>
              </a:pPr>
              <a:r>
                <a:rPr lang="en-US" sz="7475">
                  <a:solidFill>
                    <a:srgbClr val="F7B4A7"/>
                  </a:solidFill>
                  <a:latin typeface="Constantia" panose="02030602050306030303" pitchFamily="18" charset="0"/>
                </a:rPr>
                <a:t>Xử lý truy vấn và tối ưu hoá</a:t>
              </a:r>
            </a:p>
          </p:txBody>
        </p:sp>
        <p:sp>
          <p:nvSpPr>
            <p:cNvPr id="4" name="TextBox 4"/>
            <p:cNvSpPr txBox="1"/>
            <p:nvPr/>
          </p:nvSpPr>
          <p:spPr>
            <a:xfrm>
              <a:off x="0" y="-71755"/>
              <a:ext cx="10956112" cy="554355"/>
            </a:xfrm>
            <a:prstGeom prst="rect">
              <a:avLst/>
            </a:prstGeom>
          </p:spPr>
          <p:txBody>
            <a:bodyPr lIns="0" tIns="0" rIns="0" bIns="0" rtlCol="0" anchor="t">
              <a:spAutoFit/>
            </a:bodyPr>
            <a:lstStyle/>
            <a:p>
              <a:pPr>
                <a:lnSpc>
                  <a:spcPts val="3359"/>
                </a:lnSpc>
              </a:pPr>
              <a:endParaRPr lang="en-US" sz="2400" spc="446">
                <a:solidFill>
                  <a:srgbClr val="94DDDE"/>
                </a:solidFill>
                <a:latin typeface="Josefin Sans Regular"/>
              </a:endParaRPr>
            </a:p>
          </p:txBody>
        </p:sp>
        <p:sp>
          <p:nvSpPr>
            <p:cNvPr id="5" name="TextBox 5"/>
            <p:cNvSpPr txBox="1"/>
            <p:nvPr/>
          </p:nvSpPr>
          <p:spPr>
            <a:xfrm>
              <a:off x="0" y="5305347"/>
              <a:ext cx="10956112" cy="1641475"/>
            </a:xfrm>
            <a:prstGeom prst="rect">
              <a:avLst/>
            </a:prstGeom>
          </p:spPr>
          <p:txBody>
            <a:bodyPr lIns="0" tIns="0" rIns="0" bIns="0" rtlCol="0" anchor="t">
              <a:spAutoFit/>
            </a:bodyPr>
            <a:lstStyle/>
            <a:p>
              <a:pPr>
                <a:lnSpc>
                  <a:spcPts val="4760"/>
                </a:lnSpc>
              </a:pPr>
              <a:r>
                <a:rPr lang="en-US" sz="4000">
                  <a:solidFill>
                    <a:srgbClr val="94DDDE"/>
                  </a:solidFill>
                  <a:latin typeface="Constantia" panose="02030602050306030303" pitchFamily="18" charset="0"/>
                </a:rPr>
                <a:t>Giảng viên: Phan Thị Hà</a:t>
              </a:r>
            </a:p>
            <a:p>
              <a:pPr>
                <a:lnSpc>
                  <a:spcPts val="4760"/>
                </a:lnSpc>
              </a:pPr>
              <a:r>
                <a:rPr lang="en-US" sz="4000">
                  <a:solidFill>
                    <a:srgbClr val="94DDDE"/>
                  </a:solidFill>
                  <a:latin typeface="Constantia" panose="02030602050306030303" pitchFamily="18" charset="0"/>
                </a:rPr>
                <a:t>Nhóm 01</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2834" y="-1921745"/>
            <a:ext cx="6755642"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03834" y="1790711"/>
            <a:ext cx="1194327" cy="258614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095190" y="2021154"/>
            <a:ext cx="5357753" cy="559158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7148" y="1264426"/>
            <a:ext cx="3144039" cy="244091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872" y="5005800"/>
            <a:ext cx="1894295" cy="4252500"/>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011803" y="7612736"/>
            <a:ext cx="3486358" cy="4114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3" name="Group 3"/>
          <p:cNvGrpSpPr/>
          <p:nvPr/>
        </p:nvGrpSpPr>
        <p:grpSpPr>
          <a:xfrm>
            <a:off x="1066800" y="803182"/>
            <a:ext cx="12268200" cy="9483818"/>
            <a:chOff x="0" y="623569"/>
            <a:chExt cx="16357599" cy="12645092"/>
          </a:xfrm>
        </p:grpSpPr>
        <p:sp>
          <p:nvSpPr>
            <p:cNvPr id="4" name="TextBox 4"/>
            <p:cNvSpPr txBox="1"/>
            <p:nvPr/>
          </p:nvSpPr>
          <p:spPr>
            <a:xfrm>
              <a:off x="0" y="623569"/>
              <a:ext cx="13024306" cy="2632345"/>
            </a:xfrm>
            <a:prstGeom prst="rect">
              <a:avLst/>
            </a:prstGeom>
          </p:spPr>
          <p:txBody>
            <a:bodyPr lIns="0" tIns="0" rIns="0" bIns="0" rtlCol="0" anchor="t">
              <a:spAutoFit/>
            </a:bodyPr>
            <a:lstStyle/>
            <a:p>
              <a:pPr>
                <a:lnSpc>
                  <a:spcPts val="7680"/>
                </a:lnSpc>
              </a:pPr>
              <a:r>
                <a:rPr lang="en-US" sz="4000">
                  <a:solidFill>
                    <a:srgbClr val="31356E"/>
                  </a:solidFill>
                  <a:latin typeface="Josefin Sans Bold"/>
                </a:rPr>
                <a:t>4.0.2) Tối ưu hoá truy vấn</a:t>
              </a:r>
            </a:p>
            <a:p>
              <a:pPr>
                <a:lnSpc>
                  <a:spcPts val="7680"/>
                </a:lnSpc>
              </a:pPr>
              <a:endParaRPr lang="en-US" sz="6400">
                <a:solidFill>
                  <a:srgbClr val="31356E"/>
                </a:solidFill>
                <a:latin typeface="Josefin Sans Bold"/>
              </a:endParaRPr>
            </a:p>
          </p:txBody>
        </p:sp>
        <p:sp>
          <p:nvSpPr>
            <p:cNvPr id="5" name="TextBox 5"/>
            <p:cNvSpPr txBox="1"/>
            <p:nvPr/>
          </p:nvSpPr>
          <p:spPr>
            <a:xfrm>
              <a:off x="812800" y="1953596"/>
              <a:ext cx="15544799" cy="11315065"/>
            </a:xfrm>
            <a:prstGeom prst="rect">
              <a:avLst/>
            </a:prstGeom>
          </p:spPr>
          <p:txBody>
            <a:bodyPr wrap="square" lIns="0" tIns="0" rIns="0" bIns="0" rtlCol="0" anchor="t">
              <a:spAutoFit/>
            </a:bodyPr>
            <a:lstStyle/>
            <a:p>
              <a:pPr marL="514350" indent="-514350">
                <a:lnSpc>
                  <a:spcPct val="200000"/>
                </a:lnSpc>
                <a:buAutoNum type="alphaLcParenR"/>
              </a:pPr>
              <a:r>
                <a:rPr lang="en-US" sz="2900">
                  <a:solidFill>
                    <a:srgbClr val="2B4B82"/>
                  </a:solidFill>
                  <a:latin typeface="Josefin Sans Regular"/>
                </a:rPr>
                <a:t>Mục tiêu tối ưu hoá truy vấn</a:t>
              </a:r>
            </a:p>
            <a:p>
              <a:pPr marL="514350" indent="-514350">
                <a:lnSpc>
                  <a:spcPct val="200000"/>
                </a:lnSpc>
                <a:buAutoNum type="alphaLcParenR"/>
              </a:pPr>
              <a:r>
                <a:rPr lang="en-US" sz="2900">
                  <a:solidFill>
                    <a:srgbClr val="2B4B82"/>
                  </a:solidFill>
                  <a:latin typeface="Josefin Sans Regular"/>
                </a:rPr>
                <a:t>Độ phức tạp của các phép toán đại số quan hệ</a:t>
              </a:r>
            </a:p>
            <a:p>
              <a:pPr marL="514350" indent="-514350">
                <a:lnSpc>
                  <a:spcPct val="200000"/>
                </a:lnSpc>
                <a:buAutoNum type="alphaLcParenR"/>
              </a:pPr>
              <a:r>
                <a:rPr lang="en-US" sz="2900">
                  <a:solidFill>
                    <a:srgbClr val="2B4B82"/>
                  </a:solidFill>
                  <a:latin typeface="Josefin Sans Regular"/>
                </a:rPr>
                <a:t>Các loại tối ưu hoá truy vấn</a:t>
              </a:r>
            </a:p>
            <a:p>
              <a:pPr marL="514350" indent="-514350">
                <a:lnSpc>
                  <a:spcPct val="200000"/>
                </a:lnSpc>
                <a:buAutoNum type="alphaLcParenR"/>
              </a:pPr>
              <a:r>
                <a:rPr lang="en-US" sz="2900">
                  <a:solidFill>
                    <a:srgbClr val="2B4B82"/>
                  </a:solidFill>
                  <a:latin typeface="Josefin Sans Regular"/>
                </a:rPr>
                <a:t>Tối ưu hoá truy vấn chi tiết</a:t>
              </a:r>
            </a:p>
            <a:p>
              <a:pPr marL="514350" indent="-514350">
                <a:lnSpc>
                  <a:spcPct val="200000"/>
                </a:lnSpc>
                <a:buAutoNum type="alphaLcParenR"/>
              </a:pPr>
              <a:r>
                <a:rPr lang="en-US" sz="2900">
                  <a:solidFill>
                    <a:srgbClr val="2B4B82"/>
                  </a:solidFill>
                  <a:latin typeface="Josefin Sans Regular"/>
                </a:rPr>
                <a:t>Thời gian tối ưu hoá truy vấn</a:t>
              </a:r>
            </a:p>
            <a:p>
              <a:pPr marL="514350" indent="-514350">
                <a:lnSpc>
                  <a:spcPct val="200000"/>
                </a:lnSpc>
                <a:buAutoNum type="alphaLcParenR"/>
              </a:pPr>
              <a:r>
                <a:rPr lang="en-US" sz="2900">
                  <a:solidFill>
                    <a:srgbClr val="2B4B82"/>
                  </a:solidFill>
                  <a:latin typeface="Josefin Sans Regular"/>
                </a:rPr>
                <a:t>Thống kê truy vấn</a:t>
              </a:r>
            </a:p>
            <a:p>
              <a:pPr marL="514350" indent="-514350">
                <a:lnSpc>
                  <a:spcPct val="200000"/>
                </a:lnSpc>
                <a:buAutoNum type="alphaLcParenR"/>
              </a:pPr>
              <a:r>
                <a:rPr lang="en-US" sz="2900">
                  <a:solidFill>
                    <a:srgbClr val="2B4B82"/>
                  </a:solidFill>
                  <a:latin typeface="Josefin Sans Regular"/>
                </a:rPr>
                <a:t>Các phương pháp tối ưu hoá</a:t>
              </a:r>
            </a:p>
            <a:p>
              <a:pPr marL="514350" indent="-514350">
                <a:lnSpc>
                  <a:spcPct val="200000"/>
                </a:lnSpc>
                <a:buAutoNum type="alphaLcParenR"/>
              </a:pPr>
              <a:r>
                <a:rPr lang="en-US" sz="2900">
                  <a:solidFill>
                    <a:srgbClr val="2B4B82"/>
                  </a:solidFill>
                  <a:latin typeface="Josefin Sans Regular"/>
                </a:rPr>
                <a:t>Cấu trúc mạng</a:t>
              </a:r>
            </a:p>
            <a:p>
              <a:pPr>
                <a:lnSpc>
                  <a:spcPts val="3480"/>
                </a:lnSpc>
              </a:pPr>
              <a:endParaRPr lang="vi-VN" sz="2000">
                <a:solidFill>
                  <a:schemeClr val="tx2">
                    <a:lumMod val="60000"/>
                    <a:lumOff val="40000"/>
                  </a:schemeClr>
                </a:solidFill>
              </a:endParaRPr>
            </a:p>
            <a:p>
              <a:pPr>
                <a:lnSpc>
                  <a:spcPts val="3480"/>
                </a:lnSpc>
              </a:pPr>
              <a:endParaRPr lang="en-US" sz="2900">
                <a:solidFill>
                  <a:srgbClr val="2B4B82"/>
                </a:solidFill>
                <a:latin typeface="Josefin Sans Regular"/>
              </a:endParaRPr>
            </a:p>
            <a:p>
              <a:pPr>
                <a:lnSpc>
                  <a:spcPts val="3480"/>
                </a:lnSpc>
              </a:pPr>
              <a:endParaRPr lang="en-US" sz="2900">
                <a:solidFill>
                  <a:srgbClr val="2B4B82"/>
                </a:solidFill>
                <a:latin typeface="Josefin Sans Regular"/>
              </a:endParaRPr>
            </a:p>
          </p:txBody>
        </p:sp>
      </p:grpSp>
    </p:spTree>
    <p:extLst>
      <p:ext uri="{BB962C8B-B14F-4D97-AF65-F5344CB8AC3E}">
        <p14:creationId xmlns:p14="http://schemas.microsoft.com/office/powerpoint/2010/main" val="150676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BED9F8-FA00-CE7D-769A-AD6DF5524116}"/>
              </a:ext>
            </a:extLst>
          </p:cNvPr>
          <p:cNvPicPr>
            <a:picLocks noChangeAspect="1"/>
          </p:cNvPicPr>
          <p:nvPr/>
        </p:nvPicPr>
        <p:blipFill>
          <a:blip r:embed="rId2"/>
          <a:stretch>
            <a:fillRect/>
          </a:stretch>
        </p:blipFill>
        <p:spPr>
          <a:xfrm>
            <a:off x="4648200" y="1451257"/>
            <a:ext cx="8429831" cy="8600990"/>
          </a:xfrm>
          <a:prstGeom prst="rect">
            <a:avLst/>
          </a:prstGeom>
        </p:spPr>
      </p:pic>
      <p:grpSp>
        <p:nvGrpSpPr>
          <p:cNvPr id="3" name="Group 3"/>
          <p:cNvGrpSpPr/>
          <p:nvPr/>
        </p:nvGrpSpPr>
        <p:grpSpPr>
          <a:xfrm>
            <a:off x="962891" y="495300"/>
            <a:ext cx="12295909" cy="3115878"/>
            <a:chOff x="-36945" y="-406400"/>
            <a:chExt cx="16394544" cy="4154504"/>
          </a:xfrm>
        </p:grpSpPr>
        <p:sp>
          <p:nvSpPr>
            <p:cNvPr id="4" name="TextBox 4"/>
            <p:cNvSpPr txBox="1"/>
            <p:nvPr/>
          </p:nvSpPr>
          <p:spPr>
            <a:xfrm>
              <a:off x="-36945" y="-406400"/>
              <a:ext cx="13024306" cy="2632346"/>
            </a:xfrm>
            <a:prstGeom prst="rect">
              <a:avLst/>
            </a:prstGeom>
          </p:spPr>
          <p:txBody>
            <a:bodyPr lIns="0" tIns="0" rIns="0" bIns="0" rtlCol="0" anchor="t">
              <a:spAutoFit/>
            </a:bodyPr>
            <a:lstStyle/>
            <a:p>
              <a:pPr>
                <a:lnSpc>
                  <a:spcPts val="7680"/>
                </a:lnSpc>
              </a:pPr>
              <a:r>
                <a:rPr lang="en-US" sz="4000">
                  <a:solidFill>
                    <a:srgbClr val="31356E"/>
                  </a:solidFill>
                  <a:latin typeface="Josefin Sans Bold"/>
                </a:rPr>
                <a:t>4.0.3) Các lớp xử lý truy vấn phân tán</a:t>
              </a:r>
            </a:p>
            <a:p>
              <a:pPr>
                <a:lnSpc>
                  <a:spcPts val="7680"/>
                </a:lnSpc>
              </a:pPr>
              <a:endParaRPr lang="en-US" sz="6400">
                <a:solidFill>
                  <a:srgbClr val="31356E"/>
                </a:solidFill>
                <a:latin typeface="Josefin Sans Bold"/>
              </a:endParaRPr>
            </a:p>
          </p:txBody>
        </p:sp>
        <p:sp>
          <p:nvSpPr>
            <p:cNvPr id="5" name="TextBox 5"/>
            <p:cNvSpPr txBox="1"/>
            <p:nvPr/>
          </p:nvSpPr>
          <p:spPr>
            <a:xfrm>
              <a:off x="812800" y="1953596"/>
              <a:ext cx="15544799" cy="1794508"/>
            </a:xfrm>
            <a:prstGeom prst="rect">
              <a:avLst/>
            </a:prstGeom>
          </p:spPr>
          <p:txBody>
            <a:bodyPr wrap="square" lIns="0" tIns="0" rIns="0" bIns="0" rtlCol="0" anchor="t">
              <a:spAutoFit/>
            </a:bodyPr>
            <a:lstStyle/>
            <a:p>
              <a:pPr>
                <a:lnSpc>
                  <a:spcPts val="3480"/>
                </a:lnSpc>
              </a:pPr>
              <a:endParaRPr lang="vi-VN" sz="2000">
                <a:solidFill>
                  <a:schemeClr val="tx2">
                    <a:lumMod val="60000"/>
                    <a:lumOff val="40000"/>
                  </a:schemeClr>
                </a:solidFill>
              </a:endParaRPr>
            </a:p>
            <a:p>
              <a:pPr>
                <a:lnSpc>
                  <a:spcPts val="3480"/>
                </a:lnSpc>
              </a:pPr>
              <a:endParaRPr lang="en-US" sz="2900">
                <a:solidFill>
                  <a:srgbClr val="2B4B82"/>
                </a:solidFill>
                <a:latin typeface="Josefin Sans Regular"/>
              </a:endParaRPr>
            </a:p>
            <a:p>
              <a:pPr>
                <a:lnSpc>
                  <a:spcPts val="3480"/>
                </a:lnSpc>
              </a:pPr>
              <a:endParaRPr lang="en-US" sz="2900">
                <a:solidFill>
                  <a:srgbClr val="2B4B82"/>
                </a:solidFill>
                <a:latin typeface="Josefin Sans Regular"/>
              </a:endParaRPr>
            </a:p>
          </p:txBody>
        </p:sp>
      </p:grpSp>
    </p:spTree>
    <p:extLst>
      <p:ext uri="{BB962C8B-B14F-4D97-AF65-F5344CB8AC3E}">
        <p14:creationId xmlns:p14="http://schemas.microsoft.com/office/powerpoint/2010/main" val="32314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3" name="Group 3"/>
          <p:cNvGrpSpPr/>
          <p:nvPr/>
        </p:nvGrpSpPr>
        <p:grpSpPr>
          <a:xfrm>
            <a:off x="990600" y="1267777"/>
            <a:ext cx="16306800" cy="8138516"/>
            <a:chOff x="0" y="623569"/>
            <a:chExt cx="21742399" cy="10851356"/>
          </a:xfrm>
        </p:grpSpPr>
        <p:sp>
          <p:nvSpPr>
            <p:cNvPr id="4" name="TextBox 4"/>
            <p:cNvSpPr txBox="1"/>
            <p:nvPr/>
          </p:nvSpPr>
          <p:spPr>
            <a:xfrm>
              <a:off x="0" y="623569"/>
              <a:ext cx="13024306" cy="2632345"/>
            </a:xfrm>
            <a:prstGeom prst="rect">
              <a:avLst/>
            </a:prstGeom>
          </p:spPr>
          <p:txBody>
            <a:bodyPr lIns="0" tIns="0" rIns="0" bIns="0" rtlCol="0" anchor="t">
              <a:spAutoFit/>
            </a:bodyPr>
            <a:lstStyle/>
            <a:p>
              <a:pPr>
                <a:lnSpc>
                  <a:spcPts val="7680"/>
                </a:lnSpc>
              </a:pPr>
              <a:r>
                <a:rPr lang="en-US" sz="6400">
                  <a:solidFill>
                    <a:srgbClr val="31356E"/>
                  </a:solidFill>
                  <a:latin typeface="Josefin Sans Bold"/>
                </a:rPr>
                <a:t>4.1.Phân rã truy vấn</a:t>
              </a:r>
            </a:p>
            <a:p>
              <a:pPr>
                <a:lnSpc>
                  <a:spcPts val="7680"/>
                </a:lnSpc>
              </a:pPr>
              <a:endParaRPr lang="en-US" sz="6400">
                <a:solidFill>
                  <a:srgbClr val="31356E"/>
                </a:solidFill>
                <a:latin typeface="Josefin Sans Bold"/>
              </a:endParaRPr>
            </a:p>
          </p:txBody>
        </p:sp>
        <p:sp>
          <p:nvSpPr>
            <p:cNvPr id="5" name="TextBox 5"/>
            <p:cNvSpPr txBox="1"/>
            <p:nvPr/>
          </p:nvSpPr>
          <p:spPr>
            <a:xfrm>
              <a:off x="914400" y="2540000"/>
              <a:ext cx="20827999" cy="8934925"/>
            </a:xfrm>
            <a:prstGeom prst="rect">
              <a:avLst/>
            </a:prstGeom>
          </p:spPr>
          <p:txBody>
            <a:bodyPr wrap="square" lIns="0" tIns="0" rIns="0" bIns="0" rtlCol="0" anchor="t">
              <a:spAutoFit/>
            </a:bodyPr>
            <a:lstStyle/>
            <a:p>
              <a:pPr>
                <a:lnSpc>
                  <a:spcPct val="150000"/>
                </a:lnSpc>
              </a:pPr>
              <a:r>
                <a:rPr lang="en-US" sz="2900">
                  <a:solidFill>
                    <a:srgbClr val="2B4B82"/>
                  </a:solidFill>
                  <a:latin typeface="Josefin Sans Regular"/>
                </a:rPr>
                <a:t>- Là quá trình chuyển đổi truy vấn được viết bằng ngôn ngữ tự nhiên (ví dụ như SQL) thành truy vấn sử dụng các phép toán đại số quan hệ</a:t>
              </a:r>
            </a:p>
            <a:p>
              <a:pPr>
                <a:lnSpc>
                  <a:spcPct val="150000"/>
                </a:lnSpc>
              </a:pPr>
              <a:r>
                <a:rPr lang="en-US" sz="2900">
                  <a:solidFill>
                    <a:srgbClr val="2B4B82"/>
                  </a:solidFill>
                  <a:latin typeface="Josefin Sans Regular"/>
                </a:rPr>
                <a:t>- Bao gồm các công việc</a:t>
              </a:r>
            </a:p>
            <a:p>
              <a:pPr>
                <a:lnSpc>
                  <a:spcPct val="150000"/>
                </a:lnSpc>
              </a:pPr>
              <a:r>
                <a:rPr lang="en-US" sz="2900">
                  <a:solidFill>
                    <a:srgbClr val="2B4B82"/>
                  </a:solidFill>
                  <a:latin typeface="Josefin Sans Regular"/>
                </a:rPr>
                <a:t>+ Chuẩn hoá</a:t>
              </a:r>
            </a:p>
            <a:p>
              <a:pPr>
                <a:lnSpc>
                  <a:spcPct val="150000"/>
                </a:lnSpc>
              </a:pPr>
              <a:r>
                <a:rPr lang="en-US" sz="2900">
                  <a:solidFill>
                    <a:srgbClr val="2B4B82"/>
                  </a:solidFill>
                  <a:latin typeface="Josefin Sans Regular"/>
                </a:rPr>
                <a:t>+ Phân tích</a:t>
              </a:r>
            </a:p>
            <a:p>
              <a:pPr>
                <a:lnSpc>
                  <a:spcPct val="150000"/>
                </a:lnSpc>
              </a:pPr>
              <a:r>
                <a:rPr lang="en-US" sz="2900">
                  <a:solidFill>
                    <a:srgbClr val="2B4B82"/>
                  </a:solidFill>
                  <a:latin typeface="Josefin Sans Regular"/>
                </a:rPr>
                <a:t>+ Loại bỏ dư thừa dữ liệu</a:t>
              </a:r>
            </a:p>
            <a:p>
              <a:pPr>
                <a:lnSpc>
                  <a:spcPct val="150000"/>
                </a:lnSpc>
              </a:pPr>
              <a:r>
                <a:rPr lang="en-US" sz="2900">
                  <a:solidFill>
                    <a:srgbClr val="2B4B82"/>
                  </a:solidFill>
                  <a:latin typeface="Josefin Sans Regular"/>
                </a:rPr>
                <a:t>+ Viết lại</a:t>
              </a:r>
            </a:p>
            <a:p>
              <a:pPr>
                <a:lnSpc>
                  <a:spcPct val="150000"/>
                </a:lnSpc>
              </a:pPr>
              <a:r>
                <a:rPr lang="en-US" sz="2900">
                  <a:solidFill>
                    <a:srgbClr val="2B4B82"/>
                  </a:solidFill>
                  <a:latin typeface="Josefin Sans Regular"/>
                </a:rPr>
                <a:t>- Dữ liệu đầu vào:Truy vấn giải tích trên quan hệ toàn cục</a:t>
              </a:r>
            </a:p>
            <a:p>
              <a:pPr>
                <a:lnSpc>
                  <a:spcPts val="3480"/>
                </a:lnSpc>
              </a:pPr>
              <a:endParaRPr lang="vi-VN" sz="2000">
                <a:solidFill>
                  <a:schemeClr val="tx2">
                    <a:lumMod val="60000"/>
                    <a:lumOff val="40000"/>
                  </a:schemeClr>
                </a:solidFill>
              </a:endParaRPr>
            </a:p>
            <a:p>
              <a:pPr>
                <a:lnSpc>
                  <a:spcPts val="3480"/>
                </a:lnSpc>
              </a:pPr>
              <a:endParaRPr lang="en-US" sz="2900">
                <a:solidFill>
                  <a:srgbClr val="2B4B82"/>
                </a:solidFill>
                <a:latin typeface="Josefin Sans Regular"/>
              </a:endParaRPr>
            </a:p>
            <a:p>
              <a:pPr>
                <a:lnSpc>
                  <a:spcPts val="3480"/>
                </a:lnSpc>
              </a:pPr>
              <a:endParaRPr lang="en-US" sz="2900">
                <a:solidFill>
                  <a:srgbClr val="2B4B82"/>
                </a:solidFill>
                <a:latin typeface="Josefin Sans Regular"/>
              </a:endParaRPr>
            </a:p>
          </p:txBody>
        </p:sp>
      </p:grpSp>
    </p:spTree>
    <p:extLst>
      <p:ext uri="{BB962C8B-B14F-4D97-AF65-F5344CB8AC3E}">
        <p14:creationId xmlns:p14="http://schemas.microsoft.com/office/powerpoint/2010/main" val="1998122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 name="Group 3"/>
          <p:cNvGrpSpPr/>
          <p:nvPr/>
        </p:nvGrpSpPr>
        <p:grpSpPr>
          <a:xfrm>
            <a:off x="1752600" y="1104900"/>
            <a:ext cx="14020800" cy="6476407"/>
            <a:chOff x="0" y="71120"/>
            <a:chExt cx="18694400" cy="8635209"/>
          </a:xfrm>
        </p:grpSpPr>
        <p:sp>
          <p:nvSpPr>
            <p:cNvPr id="4" name="TextBox 4"/>
            <p:cNvSpPr txBox="1"/>
            <p:nvPr/>
          </p:nvSpPr>
          <p:spPr>
            <a:xfrm>
              <a:off x="0" y="71120"/>
              <a:ext cx="12216316" cy="1232389"/>
            </a:xfrm>
            <a:prstGeom prst="rect">
              <a:avLst/>
            </a:prstGeom>
          </p:spPr>
          <p:txBody>
            <a:bodyPr lIns="0" tIns="0" rIns="0" bIns="0" rtlCol="0" anchor="t">
              <a:spAutoFit/>
            </a:bodyPr>
            <a:lstStyle/>
            <a:p>
              <a:pPr>
                <a:lnSpc>
                  <a:spcPts val="7230"/>
                </a:lnSpc>
              </a:pPr>
              <a:r>
                <a:rPr lang="en-US" sz="6025">
                  <a:solidFill>
                    <a:srgbClr val="2B4B82"/>
                  </a:solidFill>
                  <a:latin typeface="Josefin Sans Bold Bold"/>
                </a:rPr>
                <a:t>4.1.1) Chuẩn hoá</a:t>
              </a:r>
            </a:p>
          </p:txBody>
        </p:sp>
        <p:sp>
          <p:nvSpPr>
            <p:cNvPr id="5" name="TextBox 5"/>
            <p:cNvSpPr txBox="1"/>
            <p:nvPr/>
          </p:nvSpPr>
          <p:spPr>
            <a:xfrm>
              <a:off x="0" y="3104802"/>
              <a:ext cx="12216316" cy="779700"/>
            </a:xfrm>
            <a:prstGeom prst="rect">
              <a:avLst/>
            </a:prstGeom>
          </p:spPr>
          <p:txBody>
            <a:bodyPr lIns="0" tIns="0" rIns="0" bIns="0" rtlCol="0" anchor="t">
              <a:spAutoFit/>
            </a:bodyPr>
            <a:lstStyle/>
            <a:p>
              <a:pPr>
                <a:lnSpc>
                  <a:spcPts val="4994"/>
                </a:lnSpc>
              </a:pPr>
              <a:endParaRPr lang="en-US" sz="2699" spc="426">
                <a:solidFill>
                  <a:srgbClr val="2B4B82"/>
                </a:solidFill>
                <a:latin typeface="Josefin Sans Regular"/>
              </a:endParaRPr>
            </a:p>
          </p:txBody>
        </p:sp>
        <p:sp>
          <p:nvSpPr>
            <p:cNvPr id="6" name="TextBox 6"/>
            <p:cNvSpPr txBox="1"/>
            <p:nvPr/>
          </p:nvSpPr>
          <p:spPr>
            <a:xfrm>
              <a:off x="0" y="2204720"/>
              <a:ext cx="18694400" cy="6501609"/>
            </a:xfrm>
            <a:prstGeom prst="rect">
              <a:avLst/>
            </a:prstGeom>
          </p:spPr>
          <p:txBody>
            <a:bodyPr wrap="square" lIns="0" tIns="0" rIns="0" bIns="0" rtlCol="0" anchor="t">
              <a:spAutoFit/>
            </a:bodyPr>
            <a:lstStyle/>
            <a:p>
              <a:pPr>
                <a:lnSpc>
                  <a:spcPct val="200000"/>
                </a:lnSpc>
              </a:pPr>
              <a:r>
                <a:rPr lang="en-US" sz="2700">
                  <a:solidFill>
                    <a:srgbClr val="2B4B82"/>
                  </a:solidFill>
                  <a:latin typeface="Josefin Sans Regular"/>
                </a:rPr>
                <a:t>Mục đích: chuyển đổi truy vấn thành 1 dạng chuẩn để thuận lợi cho các xử lý tiếp theo</a:t>
              </a:r>
            </a:p>
            <a:p>
              <a:pPr>
                <a:lnSpc>
                  <a:spcPct val="200000"/>
                </a:lnSpc>
              </a:pPr>
              <a:r>
                <a:rPr lang="en-US" sz="2700">
                  <a:solidFill>
                    <a:srgbClr val="2B4B82"/>
                  </a:solidFill>
                  <a:latin typeface="Josefin Sans Regular"/>
                </a:rPr>
                <a:t>Với SQL, có 2 dạng chuẩn cho các đối tượng trong mệnh đề WHERE:</a:t>
              </a:r>
            </a:p>
            <a:p>
              <a:pPr>
                <a:lnSpc>
                  <a:spcPct val="200000"/>
                </a:lnSpc>
              </a:pPr>
              <a:r>
                <a:rPr lang="en-US" sz="2700">
                  <a:solidFill>
                    <a:srgbClr val="2B4B82"/>
                  </a:solidFill>
                  <a:latin typeface="Josefin Sans Regular"/>
                </a:rPr>
                <a:t>- Dạng chuẩn hội: </a:t>
              </a:r>
            </a:p>
            <a:p>
              <a:pPr>
                <a:lnSpc>
                  <a:spcPct val="200000"/>
                </a:lnSpc>
              </a:pPr>
              <a:r>
                <a:rPr lang="en-US" sz="2700">
                  <a:solidFill>
                    <a:srgbClr val="2B4B82"/>
                  </a:solidFill>
                  <a:latin typeface="Josefin Sans Regular"/>
                </a:rPr>
                <a:t>(p11 V p12 V … V p1n) Λ … Λ ( pm1 V pm2 V … V pmn)</a:t>
              </a:r>
            </a:p>
            <a:p>
              <a:pPr>
                <a:lnSpc>
                  <a:spcPct val="200000"/>
                </a:lnSpc>
              </a:pPr>
              <a:r>
                <a:rPr lang="en-US" sz="2700">
                  <a:solidFill>
                    <a:srgbClr val="2B4B82"/>
                  </a:solidFill>
                  <a:latin typeface="Josefin Sans Regular"/>
                </a:rPr>
                <a:t>- Dạng chuẩn tuyển</a:t>
              </a:r>
            </a:p>
            <a:p>
              <a:pPr>
                <a:lnSpc>
                  <a:spcPct val="200000"/>
                </a:lnSpc>
              </a:pPr>
              <a:r>
                <a:rPr lang="en-US" sz="2700">
                  <a:solidFill>
                    <a:srgbClr val="2B4B82"/>
                  </a:solidFill>
                  <a:latin typeface="Josefin Sans Regular"/>
                </a:rPr>
                <a:t>(p11 Λ p12 Λ …. Λ p1n) V …. V (pm1 Λ pm2 Λ …… Λ pmn) </a:t>
              </a:r>
            </a:p>
          </p:txBody>
        </p:sp>
      </p:grpSp>
    </p:spTree>
    <p:extLst>
      <p:ext uri="{BB962C8B-B14F-4D97-AF65-F5344CB8AC3E}">
        <p14:creationId xmlns:p14="http://schemas.microsoft.com/office/powerpoint/2010/main" val="2875725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 name="Group 3"/>
          <p:cNvGrpSpPr/>
          <p:nvPr/>
        </p:nvGrpSpPr>
        <p:grpSpPr>
          <a:xfrm>
            <a:off x="1752600" y="647700"/>
            <a:ext cx="14058900" cy="8354082"/>
            <a:chOff x="0" y="-760275"/>
            <a:chExt cx="18745200" cy="11138773"/>
          </a:xfrm>
        </p:grpSpPr>
        <p:sp>
          <p:nvSpPr>
            <p:cNvPr id="4" name="TextBox 4"/>
            <p:cNvSpPr txBox="1"/>
            <p:nvPr/>
          </p:nvSpPr>
          <p:spPr>
            <a:xfrm>
              <a:off x="0" y="71119"/>
              <a:ext cx="12216316" cy="1232389"/>
            </a:xfrm>
            <a:prstGeom prst="rect">
              <a:avLst/>
            </a:prstGeom>
          </p:spPr>
          <p:txBody>
            <a:bodyPr lIns="0" tIns="0" rIns="0" bIns="0" rtlCol="0" anchor="t">
              <a:spAutoFit/>
            </a:bodyPr>
            <a:lstStyle/>
            <a:p>
              <a:pPr>
                <a:lnSpc>
                  <a:spcPts val="7230"/>
                </a:lnSpc>
              </a:pPr>
              <a:endParaRPr lang="en-US" sz="6025">
                <a:solidFill>
                  <a:srgbClr val="2B4B82"/>
                </a:solidFill>
                <a:latin typeface="Josefin Sans Bold Bold"/>
              </a:endParaRPr>
            </a:p>
          </p:txBody>
        </p:sp>
        <p:sp>
          <p:nvSpPr>
            <p:cNvPr id="5" name="TextBox 5"/>
            <p:cNvSpPr txBox="1"/>
            <p:nvPr/>
          </p:nvSpPr>
          <p:spPr>
            <a:xfrm>
              <a:off x="0" y="3104802"/>
              <a:ext cx="12216316" cy="779700"/>
            </a:xfrm>
            <a:prstGeom prst="rect">
              <a:avLst/>
            </a:prstGeom>
          </p:spPr>
          <p:txBody>
            <a:bodyPr lIns="0" tIns="0" rIns="0" bIns="0" rtlCol="0" anchor="t">
              <a:spAutoFit/>
            </a:bodyPr>
            <a:lstStyle/>
            <a:p>
              <a:pPr>
                <a:lnSpc>
                  <a:spcPts val="4994"/>
                </a:lnSpc>
              </a:pPr>
              <a:endParaRPr lang="en-US" sz="2699" spc="426">
                <a:solidFill>
                  <a:srgbClr val="2B4B82"/>
                </a:solidFill>
                <a:latin typeface="Josefin Sans Regular"/>
              </a:endParaRPr>
            </a:p>
          </p:txBody>
        </p:sp>
        <p:sp>
          <p:nvSpPr>
            <p:cNvPr id="6" name="TextBox 6"/>
            <p:cNvSpPr txBox="1"/>
            <p:nvPr/>
          </p:nvSpPr>
          <p:spPr>
            <a:xfrm>
              <a:off x="50800" y="-760275"/>
              <a:ext cx="18694400" cy="11138773"/>
            </a:xfrm>
            <a:prstGeom prst="rect">
              <a:avLst/>
            </a:prstGeom>
          </p:spPr>
          <p:txBody>
            <a:bodyPr wrap="square" lIns="0" tIns="0" rIns="0" bIns="0" rtlCol="0" anchor="t">
              <a:spAutoFit/>
            </a:bodyPr>
            <a:lstStyle/>
            <a:p>
              <a:pPr>
                <a:lnSpc>
                  <a:spcPct val="200000"/>
                </a:lnSpc>
              </a:pPr>
              <a:r>
                <a:rPr lang="en-US" sz="3200">
                  <a:solidFill>
                    <a:srgbClr val="2B4B82"/>
                  </a:solidFill>
                  <a:latin typeface="Josefin Sans Regular"/>
                </a:rPr>
                <a:t>Các quy tắc biến đổi tương đương trên các phép toán logic</a:t>
              </a:r>
              <a:r>
                <a:rPr lang="en-US" sz="2700">
                  <a:solidFill>
                    <a:srgbClr val="2B4B82"/>
                  </a:solidFill>
                  <a:latin typeface="Josefin Sans Regular"/>
                </a:rPr>
                <a:t>:</a:t>
              </a:r>
            </a:p>
            <a:p>
              <a:pPr marL="514350" indent="-514350">
                <a:lnSpc>
                  <a:spcPct val="200000"/>
                </a:lnSpc>
                <a:buAutoNum type="arabicPeriod"/>
              </a:pPr>
              <a:r>
                <a:rPr lang="en-US" sz="2700">
                  <a:solidFill>
                    <a:srgbClr val="2B4B82"/>
                  </a:solidFill>
                  <a:latin typeface="Josefin Sans Regular"/>
                </a:rPr>
                <a:t>p1 Λ p2 </a:t>
              </a:r>
              <a:r>
                <a:rPr lang="en-US" sz="2700">
                  <a:solidFill>
                    <a:srgbClr val="2B4B82"/>
                  </a:solidFill>
                  <a:latin typeface="Josefin Sans Regular"/>
                  <a:sym typeface="Wingdings" panose="05000000000000000000" pitchFamily="2" charset="2"/>
                </a:rPr>
                <a:t> p2 </a:t>
              </a:r>
              <a:r>
                <a:rPr lang="en-US" sz="2700">
                  <a:solidFill>
                    <a:srgbClr val="2B4B82"/>
                  </a:solidFill>
                  <a:latin typeface="Josefin Sans Regular"/>
                </a:rPr>
                <a:t>Λ p1</a:t>
              </a:r>
            </a:p>
            <a:p>
              <a:pPr marL="514350" indent="-514350">
                <a:lnSpc>
                  <a:spcPct val="200000"/>
                </a:lnSpc>
                <a:buAutoNum type="arabicPeriod"/>
              </a:pPr>
              <a:r>
                <a:rPr lang="en-US" sz="2700">
                  <a:solidFill>
                    <a:srgbClr val="2B4B82"/>
                  </a:solidFill>
                  <a:latin typeface="Josefin Sans Regular"/>
                </a:rPr>
                <a:t>p1 V p2 </a:t>
              </a:r>
              <a:r>
                <a:rPr lang="en-US" sz="2700">
                  <a:solidFill>
                    <a:srgbClr val="2B4B82"/>
                  </a:solidFill>
                  <a:latin typeface="Josefin Sans Regular"/>
                  <a:sym typeface="Wingdings" panose="05000000000000000000" pitchFamily="2" charset="2"/>
                </a:rPr>
                <a:t> p2 V p1</a:t>
              </a:r>
            </a:p>
            <a:p>
              <a:pPr marL="514350" indent="-514350">
                <a:lnSpc>
                  <a:spcPct val="200000"/>
                </a:lnSpc>
                <a:buAutoNum type="arabicPeriod"/>
              </a:pPr>
              <a:r>
                <a:rPr lang="en-US" sz="2700">
                  <a:solidFill>
                    <a:srgbClr val="2B4B82"/>
                  </a:solidFill>
                  <a:latin typeface="Josefin Sans Regular"/>
                </a:rPr>
                <a:t>┐(┐p) </a:t>
              </a:r>
              <a:r>
                <a:rPr lang="en-US" sz="2700">
                  <a:solidFill>
                    <a:srgbClr val="2B4B82"/>
                  </a:solidFill>
                  <a:latin typeface="Josefin Sans Regular"/>
                  <a:sym typeface="Wingdings" panose="05000000000000000000" pitchFamily="2" charset="2"/>
                </a:rPr>
                <a:t> p</a:t>
              </a:r>
            </a:p>
            <a:p>
              <a:pPr marL="514350" indent="-514350">
                <a:lnSpc>
                  <a:spcPct val="200000"/>
                </a:lnSpc>
                <a:buAutoNum type="arabicPeriod"/>
              </a:pPr>
              <a:r>
                <a:rPr lang="en-US" sz="2700">
                  <a:solidFill>
                    <a:srgbClr val="2B4B82"/>
                  </a:solidFill>
                  <a:latin typeface="Josefin Sans Regular"/>
                  <a:sym typeface="Wingdings" panose="05000000000000000000" pitchFamily="2" charset="2"/>
                </a:rPr>
                <a:t>(p1 </a:t>
              </a:r>
              <a:r>
                <a:rPr lang="en-US" sz="2700">
                  <a:solidFill>
                    <a:srgbClr val="2B4B82"/>
                  </a:solidFill>
                  <a:latin typeface="Josefin Sans Regular"/>
                </a:rPr>
                <a:t>Λ</a:t>
              </a:r>
              <a:r>
                <a:rPr lang="en-US" sz="2700">
                  <a:solidFill>
                    <a:srgbClr val="2B4B82"/>
                  </a:solidFill>
                  <a:latin typeface="Josefin Sans Regular"/>
                  <a:sym typeface="Wingdings" panose="05000000000000000000" pitchFamily="2" charset="2"/>
                </a:rPr>
                <a:t> p2 )  ┐p1 V ┐p2</a:t>
              </a:r>
            </a:p>
            <a:p>
              <a:pPr marL="514350" indent="-514350">
                <a:lnSpc>
                  <a:spcPct val="200000"/>
                </a:lnSpc>
                <a:buAutoNum type="arabicPeriod"/>
              </a:pPr>
              <a:r>
                <a:rPr lang="en-US" sz="2700">
                  <a:solidFill>
                    <a:srgbClr val="2B4B82"/>
                  </a:solidFill>
                  <a:latin typeface="Josefin Sans Regular"/>
                  <a:sym typeface="Wingdings" panose="05000000000000000000" pitchFamily="2" charset="2"/>
                </a:rPr>
                <a:t>p1 V (p2 </a:t>
              </a:r>
              <a:r>
                <a:rPr lang="en-US" sz="2700">
                  <a:solidFill>
                    <a:srgbClr val="2B4B82"/>
                  </a:solidFill>
                  <a:latin typeface="Josefin Sans Regular"/>
                </a:rPr>
                <a:t>Λ</a:t>
              </a:r>
              <a:r>
                <a:rPr lang="en-US" sz="2700">
                  <a:solidFill>
                    <a:srgbClr val="2B4B82"/>
                  </a:solidFill>
                  <a:latin typeface="Josefin Sans Regular"/>
                  <a:sym typeface="Wingdings" panose="05000000000000000000" pitchFamily="2" charset="2"/>
                </a:rPr>
                <a:t> p3)  (p1 V p2) </a:t>
              </a:r>
              <a:r>
                <a:rPr lang="en-US" sz="2700">
                  <a:solidFill>
                    <a:srgbClr val="2B4B82"/>
                  </a:solidFill>
                  <a:latin typeface="Josefin Sans Regular"/>
                </a:rPr>
                <a:t>Λ</a:t>
              </a:r>
              <a:r>
                <a:rPr lang="en-US" sz="2700">
                  <a:solidFill>
                    <a:srgbClr val="2B4B82"/>
                  </a:solidFill>
                  <a:latin typeface="Josefin Sans Regular"/>
                  <a:sym typeface="Wingdings" panose="05000000000000000000" pitchFamily="2" charset="2"/>
                </a:rPr>
                <a:t> (p1 V p3)</a:t>
              </a:r>
            </a:p>
            <a:p>
              <a:pPr marL="514350" indent="-514350">
                <a:lnSpc>
                  <a:spcPct val="200000"/>
                </a:lnSpc>
                <a:buAutoNum type="arabicPeriod"/>
              </a:pPr>
              <a:r>
                <a:rPr lang="en-US" sz="2700">
                  <a:solidFill>
                    <a:srgbClr val="2B4B82"/>
                  </a:solidFill>
                  <a:latin typeface="Josefin Sans Regular"/>
                  <a:sym typeface="Wingdings" panose="05000000000000000000" pitchFamily="2" charset="2"/>
                </a:rPr>
                <a:t>p1 </a:t>
              </a:r>
              <a:r>
                <a:rPr lang="en-US" sz="2700">
                  <a:solidFill>
                    <a:srgbClr val="2B4B82"/>
                  </a:solidFill>
                  <a:latin typeface="Josefin Sans Regular"/>
                </a:rPr>
                <a:t>Λ</a:t>
              </a:r>
              <a:r>
                <a:rPr lang="en-US" sz="2700">
                  <a:solidFill>
                    <a:srgbClr val="2B4B82"/>
                  </a:solidFill>
                  <a:latin typeface="Josefin Sans Regular"/>
                  <a:sym typeface="Wingdings" panose="05000000000000000000" pitchFamily="2" charset="2"/>
                </a:rPr>
                <a:t> (p2 </a:t>
              </a:r>
              <a:r>
                <a:rPr lang="en-US" sz="2700">
                  <a:solidFill>
                    <a:srgbClr val="2B4B82"/>
                  </a:solidFill>
                  <a:latin typeface="Josefin Sans Regular"/>
                </a:rPr>
                <a:t>Λ</a:t>
              </a:r>
              <a:r>
                <a:rPr lang="en-US" sz="2700">
                  <a:solidFill>
                    <a:srgbClr val="2B4B82"/>
                  </a:solidFill>
                  <a:latin typeface="Josefin Sans Regular"/>
                  <a:sym typeface="Wingdings" panose="05000000000000000000" pitchFamily="2" charset="2"/>
                </a:rPr>
                <a:t> p3)  (p1</a:t>
              </a:r>
              <a:r>
                <a:rPr lang="en-US" sz="2700">
                  <a:solidFill>
                    <a:srgbClr val="2B4B82"/>
                  </a:solidFill>
                  <a:latin typeface="Josefin Sans Regular"/>
                </a:rPr>
                <a:t> Λ</a:t>
              </a:r>
              <a:r>
                <a:rPr lang="en-US" sz="2700">
                  <a:solidFill>
                    <a:srgbClr val="2B4B82"/>
                  </a:solidFill>
                  <a:latin typeface="Josefin Sans Regular"/>
                  <a:sym typeface="Wingdings" panose="05000000000000000000" pitchFamily="2" charset="2"/>
                </a:rPr>
                <a:t> p2) </a:t>
              </a:r>
              <a:r>
                <a:rPr lang="en-US" sz="2700">
                  <a:solidFill>
                    <a:srgbClr val="2B4B82"/>
                  </a:solidFill>
                  <a:latin typeface="Josefin Sans Regular"/>
                </a:rPr>
                <a:t>Λ</a:t>
              </a:r>
              <a:r>
                <a:rPr lang="en-US" sz="2700">
                  <a:solidFill>
                    <a:srgbClr val="2B4B82"/>
                  </a:solidFill>
                  <a:latin typeface="Josefin Sans Regular"/>
                  <a:sym typeface="Wingdings" panose="05000000000000000000" pitchFamily="2" charset="2"/>
                </a:rPr>
                <a:t> p3</a:t>
              </a:r>
            </a:p>
            <a:p>
              <a:pPr marL="514350" indent="-514350">
                <a:lnSpc>
                  <a:spcPct val="200000"/>
                </a:lnSpc>
                <a:buAutoNum type="arabicPeriod"/>
              </a:pPr>
              <a:r>
                <a:rPr lang="en-US" sz="2700">
                  <a:solidFill>
                    <a:srgbClr val="2B4B82"/>
                  </a:solidFill>
                  <a:latin typeface="Josefin Sans Regular"/>
                  <a:sym typeface="Wingdings" panose="05000000000000000000" pitchFamily="2" charset="2"/>
                </a:rPr>
                <a:t>p1 V (p2 V p3)  (p1 V p2) V p3</a:t>
              </a:r>
            </a:p>
            <a:p>
              <a:pPr marL="514350" indent="-514350">
                <a:lnSpc>
                  <a:spcPct val="200000"/>
                </a:lnSpc>
                <a:buAutoNum type="arabicPeriod"/>
              </a:pPr>
              <a:r>
                <a:rPr lang="en-US" sz="2700">
                  <a:solidFill>
                    <a:srgbClr val="2B4B82"/>
                  </a:solidFill>
                  <a:latin typeface="Josefin Sans Regular"/>
                  <a:sym typeface="Wingdings" panose="05000000000000000000" pitchFamily="2" charset="2"/>
                </a:rPr>
                <a:t>p1</a:t>
              </a:r>
              <a:r>
                <a:rPr lang="en-US" sz="2700">
                  <a:solidFill>
                    <a:srgbClr val="2B4B82"/>
                  </a:solidFill>
                  <a:latin typeface="Josefin Sans Regular"/>
                </a:rPr>
                <a:t> Λ (p2 V p3) </a:t>
              </a:r>
              <a:r>
                <a:rPr lang="en-US" sz="2700">
                  <a:solidFill>
                    <a:srgbClr val="2B4B82"/>
                  </a:solidFill>
                  <a:latin typeface="Josefin Sans Regular"/>
                  <a:sym typeface="Wingdings" panose="05000000000000000000" pitchFamily="2" charset="2"/>
                </a:rPr>
                <a:t> (p1 </a:t>
              </a:r>
              <a:r>
                <a:rPr lang="en-US" sz="2700">
                  <a:solidFill>
                    <a:srgbClr val="2B4B82"/>
                  </a:solidFill>
                  <a:latin typeface="Josefin Sans Regular"/>
                </a:rPr>
                <a:t>Λ p2) V (p1 Λ p3)</a:t>
              </a:r>
            </a:p>
            <a:p>
              <a:pPr marL="514350" indent="-514350">
                <a:lnSpc>
                  <a:spcPct val="200000"/>
                </a:lnSpc>
                <a:buAutoNum type="arabicPeriod"/>
              </a:pPr>
              <a:r>
                <a:rPr lang="en-US" sz="2700">
                  <a:solidFill>
                    <a:srgbClr val="2B4B82"/>
                  </a:solidFill>
                  <a:latin typeface="Josefin Sans Regular"/>
                </a:rPr>
                <a:t>(p1 V p2) </a:t>
              </a:r>
              <a:r>
                <a:rPr lang="en-US" sz="2700">
                  <a:solidFill>
                    <a:srgbClr val="2B4B82"/>
                  </a:solidFill>
                  <a:latin typeface="Josefin Sans Regular"/>
                  <a:sym typeface="Wingdings" panose="05000000000000000000" pitchFamily="2" charset="2"/>
                </a:rPr>
                <a:t> ┐p1 </a:t>
              </a:r>
              <a:r>
                <a:rPr lang="en-US" sz="2700">
                  <a:solidFill>
                    <a:srgbClr val="2B4B82"/>
                  </a:solidFill>
                  <a:latin typeface="Josefin Sans Regular"/>
                </a:rPr>
                <a:t>Λ ┐p2</a:t>
              </a:r>
            </a:p>
          </p:txBody>
        </p:sp>
      </p:grpSp>
    </p:spTree>
    <p:extLst>
      <p:ext uri="{BB962C8B-B14F-4D97-AF65-F5344CB8AC3E}">
        <p14:creationId xmlns:p14="http://schemas.microsoft.com/office/powerpoint/2010/main" val="377394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89694" y="2136297"/>
            <a:ext cx="8916306" cy="1497022"/>
            <a:chOff x="-508000" y="-699334"/>
            <a:chExt cx="11888408" cy="1996029"/>
          </a:xfrm>
        </p:grpSpPr>
        <p:sp>
          <p:nvSpPr>
            <p:cNvPr id="3" name="TextBox 3"/>
            <p:cNvSpPr txBox="1"/>
            <p:nvPr/>
          </p:nvSpPr>
          <p:spPr>
            <a:xfrm>
              <a:off x="0" y="-19050"/>
              <a:ext cx="836923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4" name="TextBox 4"/>
            <p:cNvSpPr txBox="1"/>
            <p:nvPr/>
          </p:nvSpPr>
          <p:spPr>
            <a:xfrm>
              <a:off x="-508000" y="-699334"/>
              <a:ext cx="11888408" cy="1005404"/>
            </a:xfrm>
            <a:prstGeom prst="rect">
              <a:avLst/>
            </a:prstGeom>
          </p:spPr>
          <p:txBody>
            <a:bodyPr wrap="square" lIns="0" tIns="0" rIns="0" bIns="0" rtlCol="0" anchor="t">
              <a:spAutoFit/>
            </a:bodyPr>
            <a:lstStyle/>
            <a:p>
              <a:pPr marL="259080" lvl="1">
                <a:lnSpc>
                  <a:spcPct val="200000"/>
                </a:lnSpc>
              </a:pPr>
              <a:r>
                <a:rPr lang="en-US" sz="2800">
                  <a:solidFill>
                    <a:srgbClr val="2B4B82"/>
                  </a:solidFill>
                  <a:latin typeface="Josefin Sans Regular"/>
                </a:rPr>
                <a:t>Ví dụ: Xét CSDL của một công ty phần mềm như sau:</a:t>
              </a:r>
              <a:endParaRPr lang="en-US" sz="2400">
                <a:solidFill>
                  <a:srgbClr val="2B4B82"/>
                </a:solidFill>
                <a:latin typeface="Josefin Sans Regular"/>
              </a:endParaRPr>
            </a:p>
          </p:txBody>
        </p:sp>
      </p:grpSp>
      <p:grpSp>
        <p:nvGrpSpPr>
          <p:cNvPr id="5" name="Group 5"/>
          <p:cNvGrpSpPr/>
          <p:nvPr/>
        </p:nvGrpSpPr>
        <p:grpSpPr>
          <a:xfrm>
            <a:off x="1003549" y="3772244"/>
            <a:ext cx="15591429" cy="2201750"/>
            <a:chOff x="0" y="-1638972"/>
            <a:chExt cx="20788573" cy="2935667"/>
          </a:xfrm>
        </p:grpSpPr>
        <p:sp>
          <p:nvSpPr>
            <p:cNvPr id="6" name="TextBox 6"/>
            <p:cNvSpPr txBox="1"/>
            <p:nvPr/>
          </p:nvSpPr>
          <p:spPr>
            <a:xfrm>
              <a:off x="0" y="-19050"/>
              <a:ext cx="803129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7" name="TextBox 7"/>
            <p:cNvSpPr txBox="1"/>
            <p:nvPr/>
          </p:nvSpPr>
          <p:spPr>
            <a:xfrm>
              <a:off x="13676574" y="-1638972"/>
              <a:ext cx="7111999" cy="2303195"/>
            </a:xfrm>
            <a:prstGeom prst="rect">
              <a:avLst/>
            </a:prstGeom>
          </p:spPr>
          <p:txBody>
            <a:bodyPr wrap="square" lIns="0" tIns="0" rIns="0" bIns="0" rtlCol="0" anchor="t">
              <a:spAutoFit/>
            </a:bodyPr>
            <a:lstStyle/>
            <a:p>
              <a:pPr marL="259080" lvl="1">
                <a:lnSpc>
                  <a:spcPts val="3359"/>
                </a:lnSpc>
              </a:pPr>
              <a:r>
                <a:rPr lang="en-US" sz="2400">
                  <a:solidFill>
                    <a:srgbClr val="2B4B82"/>
                  </a:solidFill>
                  <a:latin typeface="Josefin Sans Regular"/>
                </a:rPr>
                <a:t>Thực hiện truy vấn: “Tìm tên các nhân viên làm việc trong dự án P1 trong thời gian 12 tháng hoặc 24 tháng”</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pic>
        <p:nvPicPr>
          <p:cNvPr id="14" name="Picture 13">
            <a:extLst>
              <a:ext uri="{FF2B5EF4-FFF2-40B4-BE49-F238E27FC236}">
                <a16:creationId xmlns:a16="http://schemas.microsoft.com/office/drawing/2014/main" id="{5BFF5F6B-F615-F79C-C38F-625E1A8DD5F8}"/>
              </a:ext>
            </a:extLst>
          </p:cNvPr>
          <p:cNvPicPr>
            <a:picLocks noChangeAspect="1"/>
          </p:cNvPicPr>
          <p:nvPr/>
        </p:nvPicPr>
        <p:blipFill>
          <a:blip r:embed="rId10">
            <a:duotone>
              <a:prstClr val="black"/>
              <a:schemeClr val="bg1">
                <a:lumMod val="85000"/>
                <a:tint val="45000"/>
                <a:satMod val="400000"/>
              </a:schemeClr>
            </a:duotone>
          </a:blip>
          <a:stretch>
            <a:fillRect/>
          </a:stretch>
        </p:blipFill>
        <p:spPr>
          <a:xfrm>
            <a:off x="1370694" y="3120864"/>
            <a:ext cx="9827382" cy="5832636"/>
          </a:xfrm>
          <a:prstGeom prst="rect">
            <a:avLst/>
          </a:prstGeom>
        </p:spPr>
      </p:pic>
      <p:pic>
        <p:nvPicPr>
          <p:cNvPr id="13" name="Picture 12">
            <a:extLst>
              <a:ext uri="{FF2B5EF4-FFF2-40B4-BE49-F238E27FC236}">
                <a16:creationId xmlns:a16="http://schemas.microsoft.com/office/drawing/2014/main" id="{F71A9B80-0427-76F9-E312-89954516F3EE}"/>
              </a:ext>
            </a:extLst>
          </p:cNvPr>
          <p:cNvPicPr>
            <a:picLocks noChangeAspect="1"/>
          </p:cNvPicPr>
          <p:nvPr/>
        </p:nvPicPr>
        <p:blipFill>
          <a:blip r:embed="rId11">
            <a:duotone>
              <a:prstClr val="black"/>
              <a:schemeClr val="bg1">
                <a:lumMod val="85000"/>
                <a:tint val="45000"/>
                <a:satMod val="400000"/>
              </a:schemeClr>
            </a:duotone>
          </a:blip>
          <a:stretch>
            <a:fillRect/>
          </a:stretch>
        </p:blipFill>
        <p:spPr>
          <a:xfrm>
            <a:off x="1006874" y="3086100"/>
            <a:ext cx="10254105" cy="5905747"/>
          </a:xfrm>
          <a:prstGeom prst="rect">
            <a:avLst/>
          </a:prstGeom>
        </p:spPr>
      </p:pic>
    </p:spTree>
    <p:extLst>
      <p:ext uri="{BB962C8B-B14F-4D97-AF65-F5344CB8AC3E}">
        <p14:creationId xmlns:p14="http://schemas.microsoft.com/office/powerpoint/2010/main" val="105995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89694" y="2136297"/>
            <a:ext cx="8154306" cy="1497022"/>
            <a:chOff x="-508000" y="-699334"/>
            <a:chExt cx="10872408" cy="1996029"/>
          </a:xfrm>
        </p:grpSpPr>
        <p:sp>
          <p:nvSpPr>
            <p:cNvPr id="3" name="TextBox 3"/>
            <p:cNvSpPr txBox="1"/>
            <p:nvPr/>
          </p:nvSpPr>
          <p:spPr>
            <a:xfrm>
              <a:off x="0" y="-19050"/>
              <a:ext cx="836923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4" name="TextBox 4"/>
            <p:cNvSpPr txBox="1"/>
            <p:nvPr/>
          </p:nvSpPr>
          <p:spPr>
            <a:xfrm>
              <a:off x="-508000" y="-699334"/>
              <a:ext cx="10872408" cy="1005404"/>
            </a:xfrm>
            <a:prstGeom prst="rect">
              <a:avLst/>
            </a:prstGeom>
          </p:spPr>
          <p:txBody>
            <a:bodyPr wrap="square" lIns="0" tIns="0" rIns="0" bIns="0" rtlCol="0" anchor="t">
              <a:spAutoFit/>
            </a:bodyPr>
            <a:lstStyle/>
            <a:p>
              <a:pPr marL="259080" lvl="1">
                <a:lnSpc>
                  <a:spcPct val="200000"/>
                </a:lnSpc>
              </a:pPr>
              <a:endParaRPr lang="en-US" sz="2800">
                <a:solidFill>
                  <a:srgbClr val="2B4B82"/>
                </a:solidFill>
                <a:latin typeface="Josefin Sans Regular"/>
              </a:endParaRPr>
            </a:p>
          </p:txBody>
        </p:sp>
      </p:grpSp>
      <p:grpSp>
        <p:nvGrpSpPr>
          <p:cNvPr id="5" name="Group 5"/>
          <p:cNvGrpSpPr/>
          <p:nvPr/>
        </p:nvGrpSpPr>
        <p:grpSpPr>
          <a:xfrm>
            <a:off x="1100315" y="2646510"/>
            <a:ext cx="15876352" cy="2163413"/>
            <a:chOff x="-13137170" y="-615493"/>
            <a:chExt cx="21168469" cy="2884551"/>
          </a:xfrm>
        </p:grpSpPr>
        <p:sp>
          <p:nvSpPr>
            <p:cNvPr id="6" name="TextBox 6"/>
            <p:cNvSpPr txBox="1"/>
            <p:nvPr/>
          </p:nvSpPr>
          <p:spPr>
            <a:xfrm>
              <a:off x="0" y="-19050"/>
              <a:ext cx="803129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7" name="TextBox 7"/>
            <p:cNvSpPr txBox="1"/>
            <p:nvPr/>
          </p:nvSpPr>
          <p:spPr>
            <a:xfrm>
              <a:off x="-13137170" y="-615493"/>
              <a:ext cx="12335578" cy="2884551"/>
            </a:xfrm>
            <a:prstGeom prst="rect">
              <a:avLst/>
            </a:prstGeom>
          </p:spPr>
          <p:txBody>
            <a:bodyPr wrap="square" lIns="0" tIns="0" rIns="0" bIns="0" rtlCol="0" anchor="t">
              <a:spAutoFit/>
            </a:bodyPr>
            <a:lstStyle/>
            <a:p>
              <a:pPr marL="259080" lvl="1">
                <a:lnSpc>
                  <a:spcPts val="3359"/>
                </a:lnSpc>
              </a:pPr>
              <a:r>
                <a:rPr lang="en-US" sz="2400">
                  <a:solidFill>
                    <a:srgbClr val="2B4B82"/>
                  </a:solidFill>
                  <a:latin typeface="Josefin Sans Regular"/>
                </a:rPr>
                <a:t>SELECT	EMP.ENAME</a:t>
              </a:r>
            </a:p>
            <a:p>
              <a:pPr marL="259080" lvl="1">
                <a:lnSpc>
                  <a:spcPts val="3359"/>
                </a:lnSpc>
              </a:pPr>
              <a:r>
                <a:rPr lang="en-US" sz="2400">
                  <a:solidFill>
                    <a:srgbClr val="2B4B82"/>
                  </a:solidFill>
                  <a:latin typeface="Josefin Sans Regular"/>
                </a:rPr>
                <a:t>FROM	EMP, ASG</a:t>
              </a:r>
            </a:p>
            <a:p>
              <a:pPr marL="259080" lvl="1">
                <a:lnSpc>
                  <a:spcPts val="3359"/>
                </a:lnSpc>
              </a:pPr>
              <a:r>
                <a:rPr lang="en-US" sz="2400">
                  <a:solidFill>
                    <a:srgbClr val="2B4B82"/>
                  </a:solidFill>
                  <a:latin typeface="Josefin Sans Regular"/>
                </a:rPr>
                <a:t>WHERE	EMP.ENO = ASG.ENO</a:t>
              </a:r>
            </a:p>
            <a:p>
              <a:pPr marL="259080" lvl="1">
                <a:lnSpc>
                  <a:spcPts val="3359"/>
                </a:lnSpc>
              </a:pPr>
              <a:r>
                <a:rPr lang="en-US" sz="2400">
                  <a:solidFill>
                    <a:srgbClr val="2B4B82"/>
                  </a:solidFill>
                  <a:latin typeface="Josefin Sans Regular"/>
                </a:rPr>
                <a:t>		AND ASG.PNO = “P1”</a:t>
              </a:r>
            </a:p>
            <a:p>
              <a:pPr marL="259080" lvl="1">
                <a:lnSpc>
                  <a:spcPts val="3359"/>
                </a:lnSpc>
              </a:pPr>
              <a:r>
                <a:rPr lang="en-US" sz="2400">
                  <a:solidFill>
                    <a:srgbClr val="2B4B82"/>
                  </a:solidFill>
                  <a:latin typeface="Josefin Sans Regular"/>
                </a:rPr>
                <a:t>		AND (DUR = 12 OR DUR = 24)</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sp>
        <p:nvSpPr>
          <p:cNvPr id="12" name="TextBox 7">
            <a:extLst>
              <a:ext uri="{FF2B5EF4-FFF2-40B4-BE49-F238E27FC236}">
                <a16:creationId xmlns:a16="http://schemas.microsoft.com/office/drawing/2014/main" id="{6287C6D5-AE39-F44A-0FC1-D59D329ECC2D}"/>
              </a:ext>
            </a:extLst>
          </p:cNvPr>
          <p:cNvSpPr txBox="1"/>
          <p:nvPr/>
        </p:nvSpPr>
        <p:spPr>
          <a:xfrm>
            <a:off x="989694" y="5233238"/>
            <a:ext cx="16764905" cy="4339650"/>
          </a:xfrm>
          <a:prstGeom prst="rect">
            <a:avLst/>
          </a:prstGeom>
        </p:spPr>
        <p:txBody>
          <a:bodyPr wrap="square" lIns="0" tIns="0" rIns="0" bIns="0" rtlCol="0" anchor="t">
            <a:spAutoFit/>
          </a:bodyPr>
          <a:lstStyle/>
          <a:p>
            <a:pPr marL="259080" lvl="1">
              <a:lnSpc>
                <a:spcPct val="200000"/>
              </a:lnSpc>
            </a:pPr>
            <a:r>
              <a:rPr lang="en-US" sz="2400">
                <a:solidFill>
                  <a:srgbClr val="2B4B82"/>
                </a:solidFill>
                <a:latin typeface="Josefin Sans Regular"/>
              </a:rPr>
              <a:t>Điều kiện trong dạng chuẩn hội:</a:t>
            </a:r>
          </a:p>
          <a:p>
            <a:pPr marL="259080" lvl="1">
              <a:lnSpc>
                <a:spcPct val="200000"/>
              </a:lnSpc>
            </a:pPr>
            <a:r>
              <a:rPr lang="en-US" sz="2400">
                <a:solidFill>
                  <a:srgbClr val="2B4B82"/>
                </a:solidFill>
                <a:latin typeface="Josefin Sans Regular"/>
              </a:rPr>
              <a:t>EMP.ENO = ASG.ENO Λ ASG.PNO = “P1” Λ (DUR = 12 V DUR = 24)</a:t>
            </a:r>
          </a:p>
          <a:p>
            <a:pPr marL="259080" lvl="1">
              <a:lnSpc>
                <a:spcPct val="200000"/>
              </a:lnSpc>
            </a:pPr>
            <a:r>
              <a:rPr lang="en-US" sz="2400">
                <a:solidFill>
                  <a:srgbClr val="2B4B82"/>
                </a:solidFill>
                <a:latin typeface="Josefin Sans Regular"/>
              </a:rPr>
              <a:t>Điều kiện trong dạng chuẩn tuyển:</a:t>
            </a:r>
          </a:p>
          <a:p>
            <a:pPr marL="259080" lvl="1">
              <a:lnSpc>
                <a:spcPct val="200000"/>
              </a:lnSpc>
            </a:pPr>
            <a:r>
              <a:rPr lang="en-US" sz="2400">
                <a:solidFill>
                  <a:srgbClr val="2B4B82"/>
                </a:solidFill>
                <a:latin typeface="Josefin Sans Regular"/>
              </a:rPr>
              <a:t>(EMP.ENO = ASG.ENO Λ ASG.PNO = “P1” Λ DUR = 12) V (EMP.ENO = ASG.ENO Λ ASG.PNO =“P1” Λ DUR = 24)</a:t>
            </a:r>
            <a:br>
              <a:rPr lang="en-US" sz="2400"/>
            </a:br>
            <a:br>
              <a:rPr lang="en-US" sz="2400"/>
            </a:br>
            <a:endParaRPr lang="en-US" sz="2400">
              <a:solidFill>
                <a:srgbClr val="2B4B82"/>
              </a:solidFill>
              <a:latin typeface="Josefin Sans Regular"/>
            </a:endParaRPr>
          </a:p>
        </p:txBody>
      </p:sp>
    </p:spTree>
    <p:extLst>
      <p:ext uri="{BB962C8B-B14F-4D97-AF65-F5344CB8AC3E}">
        <p14:creationId xmlns:p14="http://schemas.microsoft.com/office/powerpoint/2010/main" val="204900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 name="Group 3"/>
          <p:cNvGrpSpPr/>
          <p:nvPr/>
        </p:nvGrpSpPr>
        <p:grpSpPr>
          <a:xfrm>
            <a:off x="1676400" y="800100"/>
            <a:ext cx="12496800" cy="8205475"/>
            <a:chOff x="0" y="71120"/>
            <a:chExt cx="16662400" cy="10940635"/>
          </a:xfrm>
        </p:grpSpPr>
        <p:sp>
          <p:nvSpPr>
            <p:cNvPr id="4" name="TextBox 4"/>
            <p:cNvSpPr txBox="1"/>
            <p:nvPr/>
          </p:nvSpPr>
          <p:spPr>
            <a:xfrm>
              <a:off x="0" y="71120"/>
              <a:ext cx="12216316" cy="1232389"/>
            </a:xfrm>
            <a:prstGeom prst="rect">
              <a:avLst/>
            </a:prstGeom>
          </p:spPr>
          <p:txBody>
            <a:bodyPr lIns="0" tIns="0" rIns="0" bIns="0" rtlCol="0" anchor="t">
              <a:spAutoFit/>
            </a:bodyPr>
            <a:lstStyle/>
            <a:p>
              <a:pPr>
                <a:lnSpc>
                  <a:spcPts val="7230"/>
                </a:lnSpc>
              </a:pPr>
              <a:r>
                <a:rPr lang="en-US" sz="6025">
                  <a:solidFill>
                    <a:srgbClr val="2B4B82"/>
                  </a:solidFill>
                  <a:latin typeface="Josefin Sans Bold Bold"/>
                </a:rPr>
                <a:t>4.1.2) Phân tích</a:t>
              </a:r>
            </a:p>
          </p:txBody>
        </p:sp>
        <p:sp>
          <p:nvSpPr>
            <p:cNvPr id="5" name="TextBox 5"/>
            <p:cNvSpPr txBox="1"/>
            <p:nvPr/>
          </p:nvSpPr>
          <p:spPr>
            <a:xfrm>
              <a:off x="0" y="3104803"/>
              <a:ext cx="12216316" cy="779700"/>
            </a:xfrm>
            <a:prstGeom prst="rect">
              <a:avLst/>
            </a:prstGeom>
          </p:spPr>
          <p:txBody>
            <a:bodyPr lIns="0" tIns="0" rIns="0" bIns="0" rtlCol="0" anchor="t">
              <a:spAutoFit/>
            </a:bodyPr>
            <a:lstStyle/>
            <a:p>
              <a:pPr>
                <a:lnSpc>
                  <a:spcPts val="4994"/>
                </a:lnSpc>
              </a:pPr>
              <a:endParaRPr lang="en-US" sz="2699" spc="426">
                <a:solidFill>
                  <a:srgbClr val="2B4B82"/>
                </a:solidFill>
                <a:latin typeface="Josefin Sans Regular"/>
              </a:endParaRPr>
            </a:p>
          </p:txBody>
        </p:sp>
        <p:sp>
          <p:nvSpPr>
            <p:cNvPr id="6" name="TextBox 6"/>
            <p:cNvSpPr txBox="1"/>
            <p:nvPr/>
          </p:nvSpPr>
          <p:spPr>
            <a:xfrm>
              <a:off x="0" y="1947220"/>
              <a:ext cx="16662400" cy="9064535"/>
            </a:xfrm>
            <a:prstGeom prst="rect">
              <a:avLst/>
            </a:prstGeom>
          </p:spPr>
          <p:txBody>
            <a:bodyPr wrap="square" lIns="0" tIns="0" rIns="0" bIns="0" rtlCol="0" anchor="t">
              <a:spAutoFit/>
            </a:bodyPr>
            <a:lstStyle/>
            <a:p>
              <a:pPr>
                <a:lnSpc>
                  <a:spcPct val="150000"/>
                </a:lnSpc>
              </a:pPr>
              <a:r>
                <a:rPr lang="en-US" sz="2700">
                  <a:solidFill>
                    <a:srgbClr val="2B4B82"/>
                  </a:solidFill>
                  <a:latin typeface="Josefin Sans Regular"/>
                </a:rPr>
                <a:t>Mục đích: Phát hiện ra những thành phần không đúng (sai kiểu hoặc sai ngữ nghĩa) và thực hiện loại bỏ</a:t>
              </a:r>
            </a:p>
            <a:p>
              <a:pPr>
                <a:lnSpc>
                  <a:spcPct val="150000"/>
                </a:lnSpc>
              </a:pPr>
              <a:r>
                <a:rPr lang="en-US" sz="2700">
                  <a:solidFill>
                    <a:srgbClr val="2B4B82"/>
                  </a:solidFill>
                  <a:latin typeface="Josefin Sans Regular"/>
                </a:rPr>
                <a:t>Truy vấn sai kiểu: thuộc tính hoặc tên quan hệ không được định nghĩa trong lược đồ, hoặc phép toán áp dụng cho thuộc tính sai kiểu</a:t>
              </a:r>
            </a:p>
            <a:p>
              <a:pPr>
                <a:lnSpc>
                  <a:spcPct val="150000"/>
                </a:lnSpc>
              </a:pPr>
              <a:r>
                <a:rPr lang="en-US" sz="2700">
                  <a:solidFill>
                    <a:srgbClr val="2B4B82"/>
                  </a:solidFill>
                  <a:latin typeface="Josefin Sans Regular"/>
                </a:rPr>
                <a:t>Ví dụ: truy vấn sau là sai kiểu</a:t>
              </a:r>
            </a:p>
            <a:p>
              <a:pPr lvl="1">
                <a:lnSpc>
                  <a:spcPct val="150000"/>
                </a:lnSpc>
              </a:pPr>
              <a:r>
                <a:rPr lang="en-US" sz="2700">
                  <a:solidFill>
                    <a:srgbClr val="2B4B82"/>
                  </a:solidFill>
                  <a:latin typeface="Josefin Sans Regular"/>
                </a:rPr>
                <a:t>SELECT		SEX</a:t>
              </a:r>
            </a:p>
            <a:p>
              <a:pPr lvl="1">
                <a:lnSpc>
                  <a:spcPct val="150000"/>
                </a:lnSpc>
              </a:pPr>
              <a:r>
                <a:rPr lang="en-US" sz="2700">
                  <a:solidFill>
                    <a:srgbClr val="2B4B82"/>
                  </a:solidFill>
                  <a:latin typeface="Josefin Sans Regular"/>
                </a:rPr>
                <a:t>FROM		NHANVIEN</a:t>
              </a:r>
            </a:p>
            <a:p>
              <a:pPr lvl="1">
                <a:lnSpc>
                  <a:spcPct val="150000"/>
                </a:lnSpc>
              </a:pPr>
              <a:r>
                <a:rPr lang="en-US" sz="2700">
                  <a:solidFill>
                    <a:srgbClr val="2B4B82"/>
                  </a:solidFill>
                  <a:latin typeface="Josefin Sans Regular"/>
                </a:rPr>
                <a:t>WHERE		EMP.ENAME &gt; 200</a:t>
              </a:r>
            </a:p>
            <a:p>
              <a:pPr>
                <a:lnSpc>
                  <a:spcPct val="150000"/>
                </a:lnSpc>
              </a:pPr>
              <a:r>
                <a:rPr lang="en-US" sz="2700">
                  <a:solidFill>
                    <a:srgbClr val="2B4B82"/>
                  </a:solidFill>
                  <a:latin typeface="Josefin Sans Regular"/>
                </a:rPr>
                <a:t>Trong truy vấn trên:</a:t>
              </a:r>
            </a:p>
            <a:p>
              <a:pPr>
                <a:lnSpc>
                  <a:spcPct val="150000"/>
                </a:lnSpc>
              </a:pPr>
              <a:r>
                <a:rPr lang="en-US" sz="2700">
                  <a:solidFill>
                    <a:srgbClr val="2B4B82"/>
                  </a:solidFill>
                  <a:latin typeface="Josefin Sans Regular"/>
                </a:rPr>
                <a:t>+ Thuộc tính SEX không tồn tại trong lược đồ</a:t>
              </a:r>
            </a:p>
            <a:p>
              <a:pPr>
                <a:lnSpc>
                  <a:spcPct val="150000"/>
                </a:lnSpc>
              </a:pPr>
              <a:r>
                <a:rPr lang="en-US" sz="2700">
                  <a:solidFill>
                    <a:srgbClr val="2B4B82"/>
                  </a:solidFill>
                  <a:latin typeface="Josefin Sans Regular"/>
                </a:rPr>
                <a:t>+ Phép toán “&gt;200” không phù hợp với kiểu </a:t>
              </a:r>
              <a:r>
                <a:rPr lang="en-US" sz="2700">
                  <a:solidFill>
                    <a:srgbClr val="2B4B82"/>
                  </a:solidFill>
                  <a:latin typeface="Times New Roman" panose="02020603050405020304" pitchFamily="18" charset="0"/>
                  <a:cs typeface="Times New Roman" panose="02020603050405020304" pitchFamily="18" charset="0"/>
                </a:rPr>
                <a:t>chuôi</a:t>
              </a:r>
              <a:r>
                <a:rPr lang="en-US" sz="2700">
                  <a:solidFill>
                    <a:srgbClr val="2B4B82"/>
                  </a:solidFill>
                  <a:latin typeface="Josefin Sans Regular"/>
                </a:rPr>
                <a:t> của EMP.ENAME</a:t>
              </a:r>
            </a:p>
          </p:txBody>
        </p:sp>
      </p:grpSp>
    </p:spTree>
    <p:extLst>
      <p:ext uri="{BB962C8B-B14F-4D97-AF65-F5344CB8AC3E}">
        <p14:creationId xmlns:p14="http://schemas.microsoft.com/office/powerpoint/2010/main" val="2270436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 name="Group 3"/>
          <p:cNvGrpSpPr/>
          <p:nvPr/>
        </p:nvGrpSpPr>
        <p:grpSpPr>
          <a:xfrm>
            <a:off x="1676400" y="800100"/>
            <a:ext cx="16097865" cy="9599048"/>
            <a:chOff x="0" y="71120"/>
            <a:chExt cx="21463820" cy="12798736"/>
          </a:xfrm>
        </p:grpSpPr>
        <p:sp>
          <p:nvSpPr>
            <p:cNvPr id="4" name="TextBox 4"/>
            <p:cNvSpPr txBox="1"/>
            <p:nvPr/>
          </p:nvSpPr>
          <p:spPr>
            <a:xfrm>
              <a:off x="0" y="71120"/>
              <a:ext cx="12216316" cy="1232389"/>
            </a:xfrm>
            <a:prstGeom prst="rect">
              <a:avLst/>
            </a:prstGeom>
          </p:spPr>
          <p:txBody>
            <a:bodyPr lIns="0" tIns="0" rIns="0" bIns="0" rtlCol="0" anchor="t">
              <a:spAutoFit/>
            </a:bodyPr>
            <a:lstStyle/>
            <a:p>
              <a:pPr>
                <a:lnSpc>
                  <a:spcPts val="7230"/>
                </a:lnSpc>
              </a:pPr>
              <a:r>
                <a:rPr lang="en-US" sz="6025">
                  <a:solidFill>
                    <a:srgbClr val="2B4B82"/>
                  </a:solidFill>
                  <a:latin typeface="Josefin Sans Bold Bold"/>
                </a:rPr>
                <a:t>4.1.2) Phân tích</a:t>
              </a:r>
            </a:p>
          </p:txBody>
        </p:sp>
        <p:sp>
          <p:nvSpPr>
            <p:cNvPr id="5" name="TextBox 5"/>
            <p:cNvSpPr txBox="1"/>
            <p:nvPr/>
          </p:nvSpPr>
          <p:spPr>
            <a:xfrm>
              <a:off x="0" y="3104803"/>
              <a:ext cx="12216316" cy="779700"/>
            </a:xfrm>
            <a:prstGeom prst="rect">
              <a:avLst/>
            </a:prstGeom>
          </p:spPr>
          <p:txBody>
            <a:bodyPr lIns="0" tIns="0" rIns="0" bIns="0" rtlCol="0" anchor="t">
              <a:spAutoFit/>
            </a:bodyPr>
            <a:lstStyle/>
            <a:p>
              <a:pPr>
                <a:lnSpc>
                  <a:spcPts val="4994"/>
                </a:lnSpc>
              </a:pPr>
              <a:endParaRPr lang="en-US" sz="2699" spc="426">
                <a:solidFill>
                  <a:srgbClr val="2B4B82"/>
                </a:solidFill>
                <a:latin typeface="Josefin Sans Regular"/>
              </a:endParaRPr>
            </a:p>
          </p:txBody>
        </p:sp>
        <p:sp>
          <p:nvSpPr>
            <p:cNvPr id="6" name="TextBox 6"/>
            <p:cNvSpPr txBox="1"/>
            <p:nvPr/>
          </p:nvSpPr>
          <p:spPr>
            <a:xfrm>
              <a:off x="26220" y="1305148"/>
              <a:ext cx="21437600" cy="11564708"/>
            </a:xfrm>
            <a:prstGeom prst="rect">
              <a:avLst/>
            </a:prstGeom>
          </p:spPr>
          <p:txBody>
            <a:bodyPr wrap="square" lIns="0" tIns="0" rIns="0" bIns="0" rtlCol="0" anchor="t">
              <a:spAutoFit/>
            </a:bodyPr>
            <a:lstStyle/>
            <a:p>
              <a:pPr>
                <a:lnSpc>
                  <a:spcPct val="150000"/>
                </a:lnSpc>
              </a:pPr>
              <a:r>
                <a:rPr lang="en-US" sz="2700">
                  <a:solidFill>
                    <a:srgbClr val="2B4B82"/>
                  </a:solidFill>
                  <a:latin typeface="Josefin Sans Regular"/>
                </a:rPr>
                <a:t>Truy vấn sai ngữ nghĩa: các thành phần của nó không tham gia vào việc tạo kết quả</a:t>
              </a:r>
            </a:p>
            <a:p>
              <a:pPr>
                <a:lnSpc>
                  <a:spcPct val="150000"/>
                </a:lnSpc>
              </a:pPr>
              <a:r>
                <a:rPr lang="en-US" sz="2700">
                  <a:solidFill>
                    <a:srgbClr val="2B4B82"/>
                  </a:solidFill>
                  <a:latin typeface="Josefin Sans Regular"/>
                </a:rPr>
                <a:t>Để xác định lỗi sai này, ta sẽ thực hiện biểu diễn truy vấn như một đồ thị </a:t>
              </a:r>
              <a:r>
                <a:rPr lang="en-US" sz="2700">
                  <a:solidFill>
                    <a:srgbClr val="2B4B82"/>
                  </a:solidFill>
                  <a:latin typeface="Josefin Sans Regular"/>
                  <a:sym typeface="Wingdings" panose="05000000000000000000" pitchFamily="2" charset="2"/>
                </a:rPr>
                <a:t> đồ thị truy vấn. Đồ thị này được xác định bởi các truy vấn liên quan đến phép chọn, chiếu, nối. Nếu đồ thị này mà không liên thông thì truy vấn là sai ngữ nghĩa</a:t>
              </a:r>
              <a:endParaRPr lang="en-US" sz="2700">
                <a:solidFill>
                  <a:srgbClr val="2B4B82"/>
                </a:solidFill>
                <a:latin typeface="Josefin Sans Regular"/>
              </a:endParaRPr>
            </a:p>
            <a:p>
              <a:pPr>
                <a:lnSpc>
                  <a:spcPct val="150000"/>
                </a:lnSpc>
              </a:pPr>
              <a:r>
                <a:rPr lang="en-US" sz="2700">
                  <a:solidFill>
                    <a:srgbClr val="2B4B82"/>
                  </a:solidFill>
                  <a:latin typeface="Josefin Sans Regular"/>
                </a:rPr>
                <a:t>Ví dụ:Hãy xác định “Tên và nhiệm vụ các lập trình viên làm dự án CAD/CAM có thời gian lớn hơn 3 năm”</a:t>
              </a:r>
            </a:p>
            <a:p>
              <a:pPr>
                <a:lnSpc>
                  <a:spcPct val="150000"/>
                </a:lnSpc>
              </a:pPr>
              <a:r>
                <a:rPr lang="en-US" sz="2700">
                  <a:solidFill>
                    <a:srgbClr val="2B4B82"/>
                  </a:solidFill>
                  <a:latin typeface="Josefin Sans Regular"/>
                </a:rPr>
                <a:t>Truy vấn tương ứng: 	SELECT 	ENAME. RESP</a:t>
              </a:r>
            </a:p>
            <a:p>
              <a:pPr>
                <a:lnSpc>
                  <a:spcPct val="150000"/>
                </a:lnSpc>
              </a:pPr>
              <a:r>
                <a:rPr lang="en-US" sz="2700">
                  <a:solidFill>
                    <a:srgbClr val="2B4B82"/>
                  </a:solidFill>
                  <a:latin typeface="Josefin Sans Regular"/>
                </a:rPr>
                <a:t>				FROM	EMP, ASG, PROJ</a:t>
              </a:r>
            </a:p>
            <a:p>
              <a:pPr>
                <a:lnSpc>
                  <a:spcPct val="150000"/>
                </a:lnSpc>
              </a:pPr>
              <a:r>
                <a:rPr lang="en-US" sz="2700">
                  <a:solidFill>
                    <a:srgbClr val="2B4B82"/>
                  </a:solidFill>
                  <a:latin typeface="Josefin Sans Regular"/>
                </a:rPr>
                <a:t>				WHERE	EMP.ENO = ASG.ENO</a:t>
              </a:r>
            </a:p>
            <a:p>
              <a:pPr>
                <a:lnSpc>
                  <a:spcPct val="150000"/>
                </a:lnSpc>
              </a:pPr>
              <a:r>
                <a:rPr lang="en-US" sz="2700">
                  <a:solidFill>
                    <a:srgbClr val="2B4B82"/>
                  </a:solidFill>
                  <a:latin typeface="Josefin Sans Regular"/>
                </a:rPr>
                <a:t>						AND ASG.PNO = PROJ.PNO</a:t>
              </a:r>
            </a:p>
            <a:p>
              <a:pPr>
                <a:lnSpc>
                  <a:spcPct val="150000"/>
                </a:lnSpc>
              </a:pPr>
              <a:r>
                <a:rPr lang="en-US" sz="2700">
                  <a:solidFill>
                    <a:srgbClr val="2B4B82"/>
                  </a:solidFill>
                  <a:latin typeface="Josefin Sans Regular"/>
                </a:rPr>
                <a:t>						AND PNAME = “CAD/CAM”</a:t>
              </a:r>
            </a:p>
            <a:p>
              <a:pPr>
                <a:lnSpc>
                  <a:spcPct val="150000"/>
                </a:lnSpc>
              </a:pPr>
              <a:r>
                <a:rPr lang="en-US" sz="2700">
                  <a:solidFill>
                    <a:srgbClr val="2B4B82"/>
                  </a:solidFill>
                  <a:latin typeface="Josefin Sans Regular"/>
                </a:rPr>
                <a:t>						AND DUR &gt;= 36</a:t>
              </a:r>
            </a:p>
            <a:p>
              <a:pPr>
                <a:lnSpc>
                  <a:spcPct val="150000"/>
                </a:lnSpc>
              </a:pPr>
              <a:r>
                <a:rPr lang="en-US" sz="2700">
                  <a:solidFill>
                    <a:srgbClr val="2B4B82"/>
                  </a:solidFill>
                  <a:latin typeface="Josefin Sans Regular"/>
                </a:rPr>
                <a:t>						AND TITLE = “Programmer”</a:t>
              </a:r>
            </a:p>
            <a:p>
              <a:pPr>
                <a:lnSpc>
                  <a:spcPct val="150000"/>
                </a:lnSpc>
              </a:pPr>
              <a:endParaRPr lang="en-US" sz="2700">
                <a:solidFill>
                  <a:srgbClr val="2B4B82"/>
                </a:solidFill>
                <a:latin typeface="Josefin Sans Regular"/>
              </a:endParaRPr>
            </a:p>
          </p:txBody>
        </p:sp>
      </p:grpSp>
    </p:spTree>
    <p:extLst>
      <p:ext uri="{BB962C8B-B14F-4D97-AF65-F5344CB8AC3E}">
        <p14:creationId xmlns:p14="http://schemas.microsoft.com/office/powerpoint/2010/main" val="536396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89694" y="2136297"/>
            <a:ext cx="8154306" cy="1497022"/>
            <a:chOff x="-508000" y="-699334"/>
            <a:chExt cx="10872408" cy="1996029"/>
          </a:xfrm>
        </p:grpSpPr>
        <p:sp>
          <p:nvSpPr>
            <p:cNvPr id="3" name="TextBox 3"/>
            <p:cNvSpPr txBox="1"/>
            <p:nvPr/>
          </p:nvSpPr>
          <p:spPr>
            <a:xfrm>
              <a:off x="0" y="-19050"/>
              <a:ext cx="836923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4" name="TextBox 4"/>
            <p:cNvSpPr txBox="1"/>
            <p:nvPr/>
          </p:nvSpPr>
          <p:spPr>
            <a:xfrm>
              <a:off x="-508000" y="-699334"/>
              <a:ext cx="10872408" cy="861775"/>
            </a:xfrm>
            <a:prstGeom prst="rect">
              <a:avLst/>
            </a:prstGeom>
          </p:spPr>
          <p:txBody>
            <a:bodyPr wrap="square" lIns="0" tIns="0" rIns="0" bIns="0" rtlCol="0" anchor="t">
              <a:spAutoFit/>
            </a:bodyPr>
            <a:lstStyle/>
            <a:p>
              <a:pPr marL="259080" lvl="1">
                <a:lnSpc>
                  <a:spcPct val="200000"/>
                </a:lnSpc>
              </a:pPr>
              <a:endParaRPr lang="en-US" sz="2400">
                <a:solidFill>
                  <a:srgbClr val="2B4B82"/>
                </a:solidFill>
                <a:latin typeface="Josefin Sans Regular"/>
              </a:endParaRPr>
            </a:p>
          </p:txBody>
        </p:sp>
      </p:grpSp>
      <p:grpSp>
        <p:nvGrpSpPr>
          <p:cNvPr id="5" name="Group 5"/>
          <p:cNvGrpSpPr/>
          <p:nvPr/>
        </p:nvGrpSpPr>
        <p:grpSpPr>
          <a:xfrm>
            <a:off x="1370694" y="2234425"/>
            <a:ext cx="10036855" cy="1765404"/>
            <a:chOff x="-5351175" y="-1057177"/>
            <a:chExt cx="13382474" cy="2353872"/>
          </a:xfrm>
        </p:grpSpPr>
        <p:sp>
          <p:nvSpPr>
            <p:cNvPr id="6" name="TextBox 6"/>
            <p:cNvSpPr txBox="1"/>
            <p:nvPr/>
          </p:nvSpPr>
          <p:spPr>
            <a:xfrm>
              <a:off x="0" y="-19050"/>
              <a:ext cx="803129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7" name="TextBox 7"/>
            <p:cNvSpPr txBox="1"/>
            <p:nvPr/>
          </p:nvSpPr>
          <p:spPr>
            <a:xfrm>
              <a:off x="-5351175" y="-1057177"/>
              <a:ext cx="12734834" cy="559128"/>
            </a:xfrm>
            <a:prstGeom prst="rect">
              <a:avLst/>
            </a:prstGeom>
          </p:spPr>
          <p:txBody>
            <a:bodyPr wrap="square" lIns="0" tIns="0" rIns="0" bIns="0" rtlCol="0" anchor="t">
              <a:spAutoFit/>
            </a:bodyPr>
            <a:lstStyle/>
            <a:p>
              <a:pPr marL="259080" lvl="1">
                <a:lnSpc>
                  <a:spcPts val="3359"/>
                </a:lnSpc>
              </a:pPr>
              <a:r>
                <a:rPr lang="en-US" sz="2400">
                  <a:solidFill>
                    <a:srgbClr val="2B4B82"/>
                  </a:solidFill>
                  <a:latin typeface="Josefin Sans Regular"/>
                </a:rPr>
                <a:t>Đồ thị truy vấn tương ứng với truy vấn trên là</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grpSp>
        <p:nvGrpSpPr>
          <p:cNvPr id="20" name="Group 19">
            <a:extLst>
              <a:ext uri="{FF2B5EF4-FFF2-40B4-BE49-F238E27FC236}">
                <a16:creationId xmlns:a16="http://schemas.microsoft.com/office/drawing/2014/main" id="{FBEC84AA-4E2A-5EAF-6A8F-D32D1B4E7958}"/>
              </a:ext>
            </a:extLst>
          </p:cNvPr>
          <p:cNvGrpSpPr/>
          <p:nvPr/>
        </p:nvGrpSpPr>
        <p:grpSpPr>
          <a:xfrm>
            <a:off x="7647623" y="3565051"/>
            <a:ext cx="3124200" cy="986809"/>
            <a:chOff x="6403386" y="3325804"/>
            <a:chExt cx="3124200" cy="986809"/>
          </a:xfrm>
        </p:grpSpPr>
        <p:sp>
          <p:nvSpPr>
            <p:cNvPr id="14" name="Oval 13">
              <a:extLst>
                <a:ext uri="{FF2B5EF4-FFF2-40B4-BE49-F238E27FC236}">
                  <a16:creationId xmlns:a16="http://schemas.microsoft.com/office/drawing/2014/main" id="{B3BE1AF1-4F35-B393-002D-FE280B1D1288}"/>
                </a:ext>
              </a:extLst>
            </p:cNvPr>
            <p:cNvSpPr/>
            <p:nvPr/>
          </p:nvSpPr>
          <p:spPr>
            <a:xfrm>
              <a:off x="6403386" y="3325804"/>
              <a:ext cx="3124200" cy="9868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ED45B49B-59EE-F22F-E6F9-F40F97588BF0}"/>
                </a:ext>
              </a:extLst>
            </p:cNvPr>
            <p:cNvSpPr txBox="1"/>
            <p:nvPr/>
          </p:nvSpPr>
          <p:spPr>
            <a:xfrm>
              <a:off x="7594963" y="3631032"/>
              <a:ext cx="819480" cy="369332"/>
            </a:xfrm>
            <a:prstGeom prst="rect">
              <a:avLst/>
            </a:prstGeom>
            <a:noFill/>
          </p:spPr>
          <p:txBody>
            <a:bodyPr wrap="square" rtlCol="0">
              <a:spAutoFit/>
            </a:bodyPr>
            <a:lstStyle/>
            <a:p>
              <a:r>
                <a:rPr lang="en-US"/>
                <a:t>ASG</a:t>
              </a:r>
            </a:p>
          </p:txBody>
        </p:sp>
      </p:grpSp>
      <p:grpSp>
        <p:nvGrpSpPr>
          <p:cNvPr id="22" name="Group 21">
            <a:extLst>
              <a:ext uri="{FF2B5EF4-FFF2-40B4-BE49-F238E27FC236}">
                <a16:creationId xmlns:a16="http://schemas.microsoft.com/office/drawing/2014/main" id="{DB662796-5A34-7E5F-DE29-0DFBAEF849B7}"/>
              </a:ext>
            </a:extLst>
          </p:cNvPr>
          <p:cNvGrpSpPr/>
          <p:nvPr/>
        </p:nvGrpSpPr>
        <p:grpSpPr>
          <a:xfrm>
            <a:off x="11485820" y="5782865"/>
            <a:ext cx="3355390" cy="986809"/>
            <a:chOff x="10573631" y="5485311"/>
            <a:chExt cx="3355390" cy="986809"/>
          </a:xfrm>
        </p:grpSpPr>
        <p:sp>
          <p:nvSpPr>
            <p:cNvPr id="15" name="Oval 14">
              <a:extLst>
                <a:ext uri="{FF2B5EF4-FFF2-40B4-BE49-F238E27FC236}">
                  <a16:creationId xmlns:a16="http://schemas.microsoft.com/office/drawing/2014/main" id="{F8E5BDCB-5E40-93DD-FC99-56D4C0B1ACD7}"/>
                </a:ext>
              </a:extLst>
            </p:cNvPr>
            <p:cNvSpPr/>
            <p:nvPr/>
          </p:nvSpPr>
          <p:spPr>
            <a:xfrm>
              <a:off x="10573631" y="5485311"/>
              <a:ext cx="3124200" cy="9868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D0E314D4-625C-1821-FE72-D8019D36AAFB}"/>
                </a:ext>
              </a:extLst>
            </p:cNvPr>
            <p:cNvSpPr txBox="1"/>
            <p:nvPr/>
          </p:nvSpPr>
          <p:spPr>
            <a:xfrm>
              <a:off x="11674844" y="5748089"/>
              <a:ext cx="2254177" cy="369332"/>
            </a:xfrm>
            <a:prstGeom prst="rect">
              <a:avLst/>
            </a:prstGeom>
            <a:noFill/>
          </p:spPr>
          <p:txBody>
            <a:bodyPr wrap="square" rtlCol="0">
              <a:spAutoFit/>
            </a:bodyPr>
            <a:lstStyle/>
            <a:p>
              <a:r>
                <a:rPr lang="en-US"/>
                <a:t>PROJ</a:t>
              </a:r>
            </a:p>
          </p:txBody>
        </p:sp>
      </p:grpSp>
      <p:grpSp>
        <p:nvGrpSpPr>
          <p:cNvPr id="21" name="Group 20">
            <a:extLst>
              <a:ext uri="{FF2B5EF4-FFF2-40B4-BE49-F238E27FC236}">
                <a16:creationId xmlns:a16="http://schemas.microsoft.com/office/drawing/2014/main" id="{5CC72FD8-C86D-2EC5-F8F7-7EE2566A03E2}"/>
              </a:ext>
            </a:extLst>
          </p:cNvPr>
          <p:cNvGrpSpPr/>
          <p:nvPr/>
        </p:nvGrpSpPr>
        <p:grpSpPr>
          <a:xfrm>
            <a:off x="3458188" y="5782864"/>
            <a:ext cx="3301076" cy="986809"/>
            <a:chOff x="2026821" y="5485312"/>
            <a:chExt cx="3301076" cy="986809"/>
          </a:xfrm>
        </p:grpSpPr>
        <p:sp>
          <p:nvSpPr>
            <p:cNvPr id="12" name="Oval 11">
              <a:extLst>
                <a:ext uri="{FF2B5EF4-FFF2-40B4-BE49-F238E27FC236}">
                  <a16:creationId xmlns:a16="http://schemas.microsoft.com/office/drawing/2014/main" id="{27142BDE-E03A-805C-4313-98DD05A7AE97}"/>
                </a:ext>
              </a:extLst>
            </p:cNvPr>
            <p:cNvSpPr/>
            <p:nvPr/>
          </p:nvSpPr>
          <p:spPr>
            <a:xfrm>
              <a:off x="2026821" y="5485312"/>
              <a:ext cx="3124200" cy="9868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5E8314C2-8685-9B66-154A-5432C5E3A325}"/>
                </a:ext>
              </a:extLst>
            </p:cNvPr>
            <p:cNvSpPr txBox="1"/>
            <p:nvPr/>
          </p:nvSpPr>
          <p:spPr>
            <a:xfrm>
              <a:off x="3168859" y="5781640"/>
              <a:ext cx="2159038" cy="369332"/>
            </a:xfrm>
            <a:prstGeom prst="rect">
              <a:avLst/>
            </a:prstGeom>
            <a:noFill/>
          </p:spPr>
          <p:txBody>
            <a:bodyPr wrap="square" rtlCol="0">
              <a:spAutoFit/>
            </a:bodyPr>
            <a:lstStyle/>
            <a:p>
              <a:r>
                <a:rPr lang="en-US"/>
                <a:t>EMP</a:t>
              </a:r>
            </a:p>
          </p:txBody>
        </p:sp>
      </p:grpSp>
      <p:grpSp>
        <p:nvGrpSpPr>
          <p:cNvPr id="23" name="Group 22">
            <a:extLst>
              <a:ext uri="{FF2B5EF4-FFF2-40B4-BE49-F238E27FC236}">
                <a16:creationId xmlns:a16="http://schemas.microsoft.com/office/drawing/2014/main" id="{6ADC0630-8FC9-A600-BCB9-207BB01B637A}"/>
              </a:ext>
            </a:extLst>
          </p:cNvPr>
          <p:cNvGrpSpPr/>
          <p:nvPr/>
        </p:nvGrpSpPr>
        <p:grpSpPr>
          <a:xfrm>
            <a:off x="7533079" y="7815440"/>
            <a:ext cx="3400995" cy="986809"/>
            <a:chOff x="6146256" y="7914683"/>
            <a:chExt cx="3400995" cy="986809"/>
          </a:xfrm>
        </p:grpSpPr>
        <p:sp>
          <p:nvSpPr>
            <p:cNvPr id="13" name="Oval 12">
              <a:extLst>
                <a:ext uri="{FF2B5EF4-FFF2-40B4-BE49-F238E27FC236}">
                  <a16:creationId xmlns:a16="http://schemas.microsoft.com/office/drawing/2014/main" id="{11BA6631-BAF9-8554-D373-9BFD1133BA44}"/>
                </a:ext>
              </a:extLst>
            </p:cNvPr>
            <p:cNvSpPr/>
            <p:nvPr/>
          </p:nvSpPr>
          <p:spPr>
            <a:xfrm>
              <a:off x="6146256" y="7914683"/>
              <a:ext cx="3124200" cy="9868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259BA1BC-A6F1-CCDA-E881-D5A44B4581F6}"/>
                </a:ext>
              </a:extLst>
            </p:cNvPr>
            <p:cNvSpPr txBox="1"/>
            <p:nvPr/>
          </p:nvSpPr>
          <p:spPr>
            <a:xfrm>
              <a:off x="7187637" y="8229754"/>
              <a:ext cx="2359614" cy="369332"/>
            </a:xfrm>
            <a:prstGeom prst="rect">
              <a:avLst/>
            </a:prstGeom>
            <a:noFill/>
          </p:spPr>
          <p:txBody>
            <a:bodyPr wrap="square" rtlCol="0">
              <a:spAutoFit/>
            </a:bodyPr>
            <a:lstStyle/>
            <a:p>
              <a:r>
                <a:rPr lang="en-US"/>
                <a:t>RESULT</a:t>
              </a:r>
            </a:p>
          </p:txBody>
        </p:sp>
      </p:grpSp>
      <p:cxnSp>
        <p:nvCxnSpPr>
          <p:cNvPr id="25" name="Straight Connector 24">
            <a:extLst>
              <a:ext uri="{FF2B5EF4-FFF2-40B4-BE49-F238E27FC236}">
                <a16:creationId xmlns:a16="http://schemas.microsoft.com/office/drawing/2014/main" id="{B1E4918C-96F4-E1E3-E83F-96AF6F3D67A2}"/>
              </a:ext>
            </a:extLst>
          </p:cNvPr>
          <p:cNvCxnSpPr>
            <a:cxnSpLocks/>
            <a:stCxn id="15" idx="1"/>
            <a:endCxn id="14" idx="6"/>
          </p:cNvCxnSpPr>
          <p:nvPr/>
        </p:nvCxnSpPr>
        <p:spPr>
          <a:xfrm flipH="1" flipV="1">
            <a:off x="10771823" y="4058456"/>
            <a:ext cx="1171525" cy="1868924"/>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21AAA31-03F8-98F3-EE37-DEB520112A98}"/>
              </a:ext>
            </a:extLst>
          </p:cNvPr>
          <p:cNvCxnSpPr>
            <a:cxnSpLocks/>
            <a:stCxn id="12" idx="7"/>
            <a:endCxn id="14" idx="2"/>
          </p:cNvCxnSpPr>
          <p:nvPr/>
        </p:nvCxnSpPr>
        <p:spPr>
          <a:xfrm flipV="1">
            <a:off x="6124860" y="4058456"/>
            <a:ext cx="1522763" cy="1868923"/>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BE9377F-85DA-B828-0C39-C5CB2E8AE3D6}"/>
              </a:ext>
            </a:extLst>
          </p:cNvPr>
          <p:cNvCxnSpPr>
            <a:stCxn id="12" idx="5"/>
            <a:endCxn id="13" idx="2"/>
          </p:cNvCxnSpPr>
          <p:nvPr/>
        </p:nvCxnSpPr>
        <p:spPr>
          <a:xfrm>
            <a:off x="6124860" y="6625158"/>
            <a:ext cx="1408219" cy="1683687"/>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9DF1052-A6DE-63C8-EC58-04A3382CC159}"/>
              </a:ext>
            </a:extLst>
          </p:cNvPr>
          <p:cNvCxnSpPr>
            <a:cxnSpLocks/>
            <a:stCxn id="14" idx="4"/>
            <a:endCxn id="13" idx="0"/>
          </p:cNvCxnSpPr>
          <p:nvPr/>
        </p:nvCxnSpPr>
        <p:spPr>
          <a:xfrm flipH="1">
            <a:off x="9095179" y="4551860"/>
            <a:ext cx="114544" cy="3263580"/>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917D2217-3562-5597-AF0C-4FBF2800CE15}"/>
              </a:ext>
            </a:extLst>
          </p:cNvPr>
          <p:cNvSpPr txBox="1"/>
          <p:nvPr/>
        </p:nvSpPr>
        <p:spPr>
          <a:xfrm>
            <a:off x="8296426" y="3166685"/>
            <a:ext cx="3339997" cy="369332"/>
          </a:xfrm>
          <a:prstGeom prst="rect">
            <a:avLst/>
          </a:prstGeom>
          <a:noFill/>
        </p:spPr>
        <p:txBody>
          <a:bodyPr wrap="square" rtlCol="0">
            <a:spAutoFit/>
          </a:bodyPr>
          <a:lstStyle/>
          <a:p>
            <a:r>
              <a:rPr lang="en-US"/>
              <a:t>DUR &gt;= 36</a:t>
            </a:r>
          </a:p>
        </p:txBody>
      </p:sp>
      <p:sp>
        <p:nvSpPr>
          <p:cNvPr id="38" name="TextBox 37">
            <a:extLst>
              <a:ext uri="{FF2B5EF4-FFF2-40B4-BE49-F238E27FC236}">
                <a16:creationId xmlns:a16="http://schemas.microsoft.com/office/drawing/2014/main" id="{A13BCC1D-239E-03D8-DFC8-AF9DBE57B1BF}"/>
              </a:ext>
            </a:extLst>
          </p:cNvPr>
          <p:cNvSpPr txBox="1"/>
          <p:nvPr/>
        </p:nvSpPr>
        <p:spPr>
          <a:xfrm>
            <a:off x="11471306" y="4774168"/>
            <a:ext cx="3268377" cy="369332"/>
          </a:xfrm>
          <a:prstGeom prst="rect">
            <a:avLst/>
          </a:prstGeom>
          <a:noFill/>
        </p:spPr>
        <p:txBody>
          <a:bodyPr wrap="square" rtlCol="0">
            <a:spAutoFit/>
          </a:bodyPr>
          <a:lstStyle/>
          <a:p>
            <a:r>
              <a:rPr lang="en-US"/>
              <a:t>ASG.PNO = PROJ.ENO</a:t>
            </a:r>
          </a:p>
        </p:txBody>
      </p:sp>
      <p:sp>
        <p:nvSpPr>
          <p:cNvPr id="39" name="TextBox 38">
            <a:extLst>
              <a:ext uri="{FF2B5EF4-FFF2-40B4-BE49-F238E27FC236}">
                <a16:creationId xmlns:a16="http://schemas.microsoft.com/office/drawing/2014/main" id="{3F17570B-D7D2-8ABF-41DF-7EBD564A0EA9}"/>
              </a:ext>
            </a:extLst>
          </p:cNvPr>
          <p:cNvSpPr txBox="1"/>
          <p:nvPr/>
        </p:nvSpPr>
        <p:spPr>
          <a:xfrm>
            <a:off x="12297041" y="6926537"/>
            <a:ext cx="2785571" cy="369332"/>
          </a:xfrm>
          <a:prstGeom prst="rect">
            <a:avLst/>
          </a:prstGeom>
          <a:noFill/>
        </p:spPr>
        <p:txBody>
          <a:bodyPr wrap="square" rtlCol="0">
            <a:spAutoFit/>
          </a:bodyPr>
          <a:lstStyle/>
          <a:p>
            <a:r>
              <a:rPr lang="en-US"/>
              <a:t>PNAME = “CAD/CAM”</a:t>
            </a:r>
          </a:p>
        </p:txBody>
      </p:sp>
      <p:sp>
        <p:nvSpPr>
          <p:cNvPr id="40" name="TextBox 39">
            <a:extLst>
              <a:ext uri="{FF2B5EF4-FFF2-40B4-BE49-F238E27FC236}">
                <a16:creationId xmlns:a16="http://schemas.microsoft.com/office/drawing/2014/main" id="{B4913EFB-67DC-BAFC-7EEE-E2EEB8C223EA}"/>
              </a:ext>
            </a:extLst>
          </p:cNvPr>
          <p:cNvSpPr txBox="1"/>
          <p:nvPr/>
        </p:nvSpPr>
        <p:spPr>
          <a:xfrm>
            <a:off x="4743426" y="4637164"/>
            <a:ext cx="3795182" cy="369332"/>
          </a:xfrm>
          <a:prstGeom prst="rect">
            <a:avLst/>
          </a:prstGeom>
          <a:noFill/>
        </p:spPr>
        <p:txBody>
          <a:bodyPr wrap="square" rtlCol="0">
            <a:spAutoFit/>
          </a:bodyPr>
          <a:lstStyle/>
          <a:p>
            <a:r>
              <a:rPr lang="en-US"/>
              <a:t>EMP.ENO = ASG.ENO</a:t>
            </a:r>
          </a:p>
        </p:txBody>
      </p:sp>
      <p:sp>
        <p:nvSpPr>
          <p:cNvPr id="41" name="TextBox 40">
            <a:extLst>
              <a:ext uri="{FF2B5EF4-FFF2-40B4-BE49-F238E27FC236}">
                <a16:creationId xmlns:a16="http://schemas.microsoft.com/office/drawing/2014/main" id="{A6D734C9-40E7-0B50-1A2C-C4569A87A865}"/>
              </a:ext>
            </a:extLst>
          </p:cNvPr>
          <p:cNvSpPr txBox="1"/>
          <p:nvPr/>
        </p:nvSpPr>
        <p:spPr>
          <a:xfrm>
            <a:off x="8189240" y="5960716"/>
            <a:ext cx="2244567" cy="369332"/>
          </a:xfrm>
          <a:prstGeom prst="rect">
            <a:avLst/>
          </a:prstGeom>
          <a:noFill/>
        </p:spPr>
        <p:txBody>
          <a:bodyPr wrap="square" rtlCol="0">
            <a:spAutoFit/>
          </a:bodyPr>
          <a:lstStyle/>
          <a:p>
            <a:r>
              <a:rPr lang="en-US"/>
              <a:t>RESP</a:t>
            </a:r>
          </a:p>
        </p:txBody>
      </p:sp>
      <p:sp>
        <p:nvSpPr>
          <p:cNvPr id="42" name="TextBox 41">
            <a:extLst>
              <a:ext uri="{FF2B5EF4-FFF2-40B4-BE49-F238E27FC236}">
                <a16:creationId xmlns:a16="http://schemas.microsoft.com/office/drawing/2014/main" id="{0B55D441-0E1A-61D6-33BB-D218C3A8BB8B}"/>
              </a:ext>
            </a:extLst>
          </p:cNvPr>
          <p:cNvSpPr txBox="1"/>
          <p:nvPr/>
        </p:nvSpPr>
        <p:spPr>
          <a:xfrm>
            <a:off x="5551178" y="7562890"/>
            <a:ext cx="1963736" cy="369332"/>
          </a:xfrm>
          <a:prstGeom prst="rect">
            <a:avLst/>
          </a:prstGeom>
          <a:noFill/>
        </p:spPr>
        <p:txBody>
          <a:bodyPr wrap="square" rtlCol="0">
            <a:spAutoFit/>
          </a:bodyPr>
          <a:lstStyle/>
          <a:p>
            <a:r>
              <a:rPr lang="en-US"/>
              <a:t>ENAME</a:t>
            </a:r>
          </a:p>
        </p:txBody>
      </p:sp>
      <p:sp>
        <p:nvSpPr>
          <p:cNvPr id="43" name="TextBox 42">
            <a:extLst>
              <a:ext uri="{FF2B5EF4-FFF2-40B4-BE49-F238E27FC236}">
                <a16:creationId xmlns:a16="http://schemas.microsoft.com/office/drawing/2014/main" id="{B3283A69-0953-6AB2-9ADC-204FDAA8A374}"/>
              </a:ext>
            </a:extLst>
          </p:cNvPr>
          <p:cNvSpPr txBox="1"/>
          <p:nvPr/>
        </p:nvSpPr>
        <p:spPr>
          <a:xfrm>
            <a:off x="1155938" y="6047885"/>
            <a:ext cx="2751754" cy="369332"/>
          </a:xfrm>
          <a:prstGeom prst="rect">
            <a:avLst/>
          </a:prstGeom>
          <a:noFill/>
        </p:spPr>
        <p:txBody>
          <a:bodyPr wrap="square" rtlCol="0">
            <a:spAutoFit/>
          </a:bodyPr>
          <a:lstStyle/>
          <a:p>
            <a:r>
              <a:rPr lang="en-US"/>
              <a:t>TITLE = “Programmer”</a:t>
            </a:r>
          </a:p>
        </p:txBody>
      </p:sp>
    </p:spTree>
    <p:extLst>
      <p:ext uri="{BB962C8B-B14F-4D97-AF65-F5344CB8AC3E}">
        <p14:creationId xmlns:p14="http://schemas.microsoft.com/office/powerpoint/2010/main" val="262629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302264" y="1677222"/>
            <a:ext cx="8592473" cy="3916820"/>
            <a:chOff x="0" y="-9525"/>
            <a:chExt cx="11456630" cy="5222426"/>
          </a:xfrm>
        </p:grpSpPr>
        <p:sp>
          <p:nvSpPr>
            <p:cNvPr id="3" name="TextBox 3"/>
            <p:cNvSpPr txBox="1"/>
            <p:nvPr/>
          </p:nvSpPr>
          <p:spPr>
            <a:xfrm>
              <a:off x="481672" y="-9525"/>
              <a:ext cx="9060907" cy="1297791"/>
            </a:xfrm>
            <a:prstGeom prst="rect">
              <a:avLst/>
            </a:prstGeom>
          </p:spPr>
          <p:txBody>
            <a:bodyPr wrap="square" lIns="0" tIns="0" rIns="0" bIns="0" rtlCol="0" anchor="t">
              <a:spAutoFit/>
            </a:bodyPr>
            <a:lstStyle/>
            <a:p>
              <a:pPr>
                <a:lnSpc>
                  <a:spcPts val="7559"/>
                </a:lnSpc>
              </a:pPr>
              <a:r>
                <a:rPr lang="en-US" sz="6299">
                  <a:solidFill>
                    <a:srgbClr val="F7B4A7"/>
                  </a:solidFill>
                  <a:latin typeface="Josefin Sans Bold Bold"/>
                </a:rPr>
                <a:t>Thành viên nhóm</a:t>
              </a:r>
            </a:p>
          </p:txBody>
        </p:sp>
        <p:sp>
          <p:nvSpPr>
            <p:cNvPr id="4" name="TextBox 4"/>
            <p:cNvSpPr txBox="1"/>
            <p:nvPr/>
          </p:nvSpPr>
          <p:spPr>
            <a:xfrm>
              <a:off x="481673" y="2327393"/>
              <a:ext cx="7537706" cy="492443"/>
            </a:xfrm>
            <a:prstGeom prst="rect">
              <a:avLst/>
            </a:prstGeom>
          </p:spPr>
          <p:txBody>
            <a:bodyPr lIns="0" tIns="0" rIns="0" bIns="0" rtlCol="0" anchor="t">
              <a:spAutoFit/>
            </a:bodyPr>
            <a:lstStyle/>
            <a:p>
              <a:pPr>
                <a:lnSpc>
                  <a:spcPts val="3052"/>
                </a:lnSpc>
              </a:pPr>
              <a:endParaRPr lang="en-US" sz="1849" spc="221">
                <a:solidFill>
                  <a:srgbClr val="94DDDE"/>
                </a:solidFill>
                <a:latin typeface="Josefin Sans Regular"/>
              </a:endParaRPr>
            </a:p>
          </p:txBody>
        </p:sp>
        <p:sp>
          <p:nvSpPr>
            <p:cNvPr id="5" name="TextBox 5"/>
            <p:cNvSpPr txBox="1"/>
            <p:nvPr/>
          </p:nvSpPr>
          <p:spPr>
            <a:xfrm>
              <a:off x="0" y="4555028"/>
              <a:ext cx="11456630" cy="657873"/>
            </a:xfrm>
            <a:prstGeom prst="rect">
              <a:avLst/>
            </a:prstGeom>
          </p:spPr>
          <p:txBody>
            <a:bodyPr lIns="0" tIns="0" rIns="0" bIns="0" rtlCol="0" anchor="t">
              <a:spAutoFit/>
            </a:bodyPr>
            <a:lstStyle/>
            <a:p>
              <a:pPr marL="609918" lvl="1" indent="-304959" algn="just">
                <a:lnSpc>
                  <a:spcPts val="3955"/>
                </a:lnSpc>
                <a:buFont typeface="Arial"/>
                <a:buChar char="•"/>
              </a:pPr>
              <a:endParaRPr lang="en-US" sz="2825">
                <a:solidFill>
                  <a:srgbClr val="94DDDE"/>
                </a:solidFill>
                <a:latin typeface="Josefin Sans Regula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9758" y="1684366"/>
            <a:ext cx="3874545" cy="512259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80976" y="2475095"/>
            <a:ext cx="3874545" cy="512259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95732" y="3214319"/>
            <a:ext cx="3874545" cy="5122596"/>
          </a:xfrm>
          <a:prstGeom prst="rect">
            <a:avLst/>
          </a:prstGeom>
        </p:spPr>
      </p:pic>
      <p:graphicFrame>
        <p:nvGraphicFramePr>
          <p:cNvPr id="12" name="Table 11">
            <a:extLst>
              <a:ext uri="{FF2B5EF4-FFF2-40B4-BE49-F238E27FC236}">
                <a16:creationId xmlns:a16="http://schemas.microsoft.com/office/drawing/2014/main" id="{737323A0-9B9C-1C1A-CEDA-FA781AAFC7FC}"/>
              </a:ext>
            </a:extLst>
          </p:cNvPr>
          <p:cNvGraphicFramePr>
            <a:graphicFrameLocks noGrp="1"/>
          </p:cNvGraphicFramePr>
          <p:nvPr>
            <p:extLst>
              <p:ext uri="{D42A27DB-BD31-4B8C-83A1-F6EECF244321}">
                <p14:modId xmlns:p14="http://schemas.microsoft.com/office/powerpoint/2010/main" val="3391083282"/>
              </p:ext>
            </p:extLst>
          </p:nvPr>
        </p:nvGraphicFramePr>
        <p:xfrm>
          <a:off x="9144000" y="3228864"/>
          <a:ext cx="7585268" cy="4730355"/>
        </p:xfrm>
        <a:graphic>
          <a:graphicData uri="http://schemas.openxmlformats.org/drawingml/2006/table">
            <a:tbl>
              <a:tblPr firstRow="1" firstCol="1" bandRow="1">
                <a:tableStyleId>{C4B1156A-380E-4F78-BDF5-A606A8083BF9}</a:tableStyleId>
              </a:tblPr>
              <a:tblGrid>
                <a:gridCol w="3976282">
                  <a:extLst>
                    <a:ext uri="{9D8B030D-6E8A-4147-A177-3AD203B41FA5}">
                      <a16:colId xmlns:a16="http://schemas.microsoft.com/office/drawing/2014/main" val="1931657416"/>
                    </a:ext>
                  </a:extLst>
                </a:gridCol>
                <a:gridCol w="3608986">
                  <a:extLst>
                    <a:ext uri="{9D8B030D-6E8A-4147-A177-3AD203B41FA5}">
                      <a16:colId xmlns:a16="http://schemas.microsoft.com/office/drawing/2014/main" val="4095973460"/>
                    </a:ext>
                  </a:extLst>
                </a:gridCol>
              </a:tblGrid>
              <a:tr h="525595">
                <a:tc>
                  <a:txBody>
                    <a:bodyPr/>
                    <a:lstStyle/>
                    <a:p>
                      <a:pPr algn="ctr">
                        <a:lnSpc>
                          <a:spcPct val="150000"/>
                        </a:lnSpc>
                        <a:spcAft>
                          <a:spcPts val="300"/>
                        </a:spcAft>
                      </a:pPr>
                      <a:r>
                        <a:rPr lang="en-US" sz="2400">
                          <a:effectLst/>
                        </a:rPr>
                        <a:t>Nguyễn Công Lâm</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2400">
                          <a:effectLst/>
                        </a:rPr>
                        <a:t>B20DCCN391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5591671"/>
                  </a:ext>
                </a:extLst>
              </a:tr>
              <a:tr h="525595">
                <a:tc>
                  <a:txBody>
                    <a:bodyPr/>
                    <a:lstStyle/>
                    <a:p>
                      <a:pPr algn="ctr">
                        <a:lnSpc>
                          <a:spcPct val="150000"/>
                        </a:lnSpc>
                        <a:spcAft>
                          <a:spcPts val="300"/>
                        </a:spcAft>
                      </a:pPr>
                      <a:r>
                        <a:rPr lang="en-US" sz="2400">
                          <a:effectLst/>
                        </a:rPr>
                        <a:t>Lã Ngọc Hiếu</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2400">
                          <a:effectLst/>
                        </a:rPr>
                        <a:t>B20DCCN247</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3861665"/>
                  </a:ext>
                </a:extLst>
              </a:tr>
              <a:tr h="525595">
                <a:tc>
                  <a:txBody>
                    <a:bodyPr/>
                    <a:lstStyle/>
                    <a:p>
                      <a:pPr algn="ctr">
                        <a:lnSpc>
                          <a:spcPct val="150000"/>
                        </a:lnSpc>
                        <a:spcAft>
                          <a:spcPts val="300"/>
                        </a:spcAft>
                      </a:pPr>
                      <a:r>
                        <a:rPr lang="en-US" sz="2400">
                          <a:effectLst/>
                        </a:rPr>
                        <a:t>Bùi Hồng Sơn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2400">
                          <a:effectLst/>
                        </a:rPr>
                        <a:t>B20DCCN571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3645025"/>
                  </a:ext>
                </a:extLst>
              </a:tr>
              <a:tr h="525595">
                <a:tc>
                  <a:txBody>
                    <a:bodyPr/>
                    <a:lstStyle/>
                    <a:p>
                      <a:pPr algn="ctr">
                        <a:lnSpc>
                          <a:spcPct val="150000"/>
                        </a:lnSpc>
                        <a:spcAft>
                          <a:spcPts val="300"/>
                        </a:spcAft>
                      </a:pPr>
                      <a:r>
                        <a:rPr lang="en-US" sz="2400">
                          <a:effectLst/>
                        </a:rPr>
                        <a:t>Trương Thanh Tùng</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2400">
                          <a:effectLst/>
                        </a:rPr>
                        <a:t>B20DCCN631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2458046"/>
                  </a:ext>
                </a:extLst>
              </a:tr>
              <a:tr h="525595">
                <a:tc>
                  <a:txBody>
                    <a:bodyPr/>
                    <a:lstStyle/>
                    <a:p>
                      <a:pPr algn="ctr">
                        <a:lnSpc>
                          <a:spcPct val="150000"/>
                        </a:lnSpc>
                        <a:spcAft>
                          <a:spcPts val="300"/>
                        </a:spcAft>
                      </a:pPr>
                      <a:r>
                        <a:rPr lang="en-US" sz="2400">
                          <a:effectLst/>
                        </a:rPr>
                        <a:t>Trần Quốc Khánh</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2400">
                          <a:effectLst/>
                        </a:rPr>
                        <a:t>B20DCCN379</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6612006"/>
                  </a:ext>
                </a:extLst>
              </a:tr>
              <a:tr h="525595">
                <a:tc>
                  <a:txBody>
                    <a:bodyPr/>
                    <a:lstStyle/>
                    <a:p>
                      <a:pPr algn="ctr">
                        <a:lnSpc>
                          <a:spcPct val="150000"/>
                        </a:lnSpc>
                        <a:spcAft>
                          <a:spcPts val="300"/>
                        </a:spcAft>
                      </a:pPr>
                      <a:r>
                        <a:rPr lang="en-US" sz="2400">
                          <a:effectLst/>
                        </a:rPr>
                        <a:t>Nguyễn Hữu Mạnh</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2400">
                          <a:effectLst/>
                        </a:rPr>
                        <a:t>B20DCCN427</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4789991"/>
                  </a:ext>
                </a:extLst>
              </a:tr>
              <a:tr h="525595">
                <a:tc>
                  <a:txBody>
                    <a:bodyPr/>
                    <a:lstStyle/>
                    <a:p>
                      <a:pPr algn="ctr">
                        <a:lnSpc>
                          <a:spcPct val="150000"/>
                        </a:lnSpc>
                        <a:spcAft>
                          <a:spcPts val="300"/>
                        </a:spcAft>
                      </a:pPr>
                      <a:r>
                        <a:rPr lang="en-US" sz="2400">
                          <a:effectLst/>
                        </a:rPr>
                        <a:t>Bùi Văn Huy</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2400">
                          <a:effectLst/>
                        </a:rPr>
                        <a:t>B20DCCN307</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1407130"/>
                  </a:ext>
                </a:extLst>
              </a:tr>
              <a:tr h="525595">
                <a:tc>
                  <a:txBody>
                    <a:bodyPr/>
                    <a:lstStyle/>
                    <a:p>
                      <a:pPr algn="ctr">
                        <a:lnSpc>
                          <a:spcPct val="150000"/>
                        </a:lnSpc>
                        <a:spcAft>
                          <a:spcPts val="300"/>
                        </a:spcAft>
                      </a:pPr>
                      <a:r>
                        <a:rPr lang="en-US" sz="2400">
                          <a:effectLst/>
                        </a:rPr>
                        <a:t>Nguyễn Quang Huy</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2400">
                          <a:effectLst/>
                        </a:rPr>
                        <a:t>B20DCCN319</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4432347"/>
                  </a:ext>
                </a:extLst>
              </a:tr>
              <a:tr h="525595">
                <a:tc>
                  <a:txBody>
                    <a:bodyPr/>
                    <a:lstStyle/>
                    <a:p>
                      <a:pPr algn="ctr">
                        <a:lnSpc>
                          <a:spcPct val="150000"/>
                        </a:lnSpc>
                        <a:spcAft>
                          <a:spcPts val="300"/>
                        </a:spcAft>
                      </a:pPr>
                      <a:r>
                        <a:rPr lang="en-US" sz="2400">
                          <a:effectLst/>
                        </a:rPr>
                        <a:t>Nông Quốc Hùng</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300"/>
                        </a:spcAft>
                      </a:pPr>
                      <a:r>
                        <a:rPr lang="en-US" sz="2400">
                          <a:effectLst/>
                        </a:rPr>
                        <a:t>B20DCCN294</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585512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89694" y="2136297"/>
            <a:ext cx="8154306" cy="1497022"/>
            <a:chOff x="-508000" y="-699334"/>
            <a:chExt cx="10872408" cy="1996029"/>
          </a:xfrm>
        </p:grpSpPr>
        <p:sp>
          <p:nvSpPr>
            <p:cNvPr id="3" name="TextBox 3"/>
            <p:cNvSpPr txBox="1"/>
            <p:nvPr/>
          </p:nvSpPr>
          <p:spPr>
            <a:xfrm>
              <a:off x="0" y="-19050"/>
              <a:ext cx="836923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4" name="TextBox 4"/>
            <p:cNvSpPr txBox="1"/>
            <p:nvPr/>
          </p:nvSpPr>
          <p:spPr>
            <a:xfrm>
              <a:off x="-508000" y="-699334"/>
              <a:ext cx="10872408" cy="1005404"/>
            </a:xfrm>
            <a:prstGeom prst="rect">
              <a:avLst/>
            </a:prstGeom>
          </p:spPr>
          <p:txBody>
            <a:bodyPr wrap="square" lIns="0" tIns="0" rIns="0" bIns="0" rtlCol="0" anchor="t">
              <a:spAutoFit/>
            </a:bodyPr>
            <a:lstStyle/>
            <a:p>
              <a:pPr marL="259080" lvl="1">
                <a:lnSpc>
                  <a:spcPct val="200000"/>
                </a:lnSpc>
              </a:pPr>
              <a:endParaRPr lang="en-US" sz="2800">
                <a:solidFill>
                  <a:srgbClr val="2B4B82"/>
                </a:solidFill>
                <a:latin typeface="Josefin Sans Regular"/>
              </a:endParaRPr>
            </a:p>
          </p:txBody>
        </p:sp>
      </p:grpSp>
      <p:grpSp>
        <p:nvGrpSpPr>
          <p:cNvPr id="5" name="Group 5"/>
          <p:cNvGrpSpPr/>
          <p:nvPr/>
        </p:nvGrpSpPr>
        <p:grpSpPr>
          <a:xfrm>
            <a:off x="575184" y="1827640"/>
            <a:ext cx="10530476" cy="4924023"/>
            <a:chOff x="-6009336" y="-19050"/>
            <a:chExt cx="14040634" cy="6565364"/>
          </a:xfrm>
        </p:grpSpPr>
        <p:sp>
          <p:nvSpPr>
            <p:cNvPr id="6" name="TextBox 6"/>
            <p:cNvSpPr txBox="1"/>
            <p:nvPr/>
          </p:nvSpPr>
          <p:spPr>
            <a:xfrm>
              <a:off x="0" y="-19050"/>
              <a:ext cx="8031298"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7" name="TextBox 7"/>
            <p:cNvSpPr txBox="1"/>
            <p:nvPr/>
          </p:nvSpPr>
          <p:spPr>
            <a:xfrm>
              <a:off x="-6009336" y="392493"/>
              <a:ext cx="13035753" cy="6153821"/>
            </a:xfrm>
            <a:prstGeom prst="rect">
              <a:avLst/>
            </a:prstGeom>
          </p:spPr>
          <p:txBody>
            <a:bodyPr wrap="square" lIns="0" tIns="0" rIns="0" bIns="0" rtlCol="0" anchor="t">
              <a:spAutoFit/>
            </a:bodyPr>
            <a:lstStyle/>
            <a:p>
              <a:pPr marL="259080" lvl="1">
                <a:lnSpc>
                  <a:spcPts val="3359"/>
                </a:lnSpc>
              </a:pPr>
              <a:r>
                <a:rPr lang="en-US" sz="2400" dirty="0" err="1">
                  <a:solidFill>
                    <a:srgbClr val="2B4B82"/>
                  </a:solidFill>
                  <a:latin typeface="Josefin Sans Regular"/>
                </a:rPr>
                <a:t>Giả</a:t>
              </a:r>
              <a:r>
                <a:rPr lang="en-US" sz="2400" dirty="0">
                  <a:solidFill>
                    <a:srgbClr val="2B4B82"/>
                  </a:solidFill>
                  <a:latin typeface="Josefin Sans Regular"/>
                </a:rPr>
                <a:t> </a:t>
              </a:r>
              <a:r>
                <a:rPr lang="en-US" sz="2400" dirty="0" err="1">
                  <a:solidFill>
                    <a:srgbClr val="2B4B82"/>
                  </a:solidFill>
                  <a:latin typeface="Josefin Sans Regular"/>
                </a:rPr>
                <a:t>sử</a:t>
              </a:r>
              <a:r>
                <a:rPr lang="en-US" sz="2400" dirty="0">
                  <a:solidFill>
                    <a:srgbClr val="2B4B82"/>
                  </a:solidFill>
                  <a:latin typeface="Josefin Sans Regular"/>
                </a:rPr>
                <a:t> ta </a:t>
              </a:r>
              <a:r>
                <a:rPr lang="en-US" sz="2400" dirty="0" err="1">
                  <a:solidFill>
                    <a:srgbClr val="2B4B82"/>
                  </a:solidFill>
                  <a:latin typeface="Josefin Sans Regular"/>
                </a:rPr>
                <a:t>bây</a:t>
              </a:r>
              <a:r>
                <a:rPr lang="en-US" sz="2400" dirty="0">
                  <a:solidFill>
                    <a:srgbClr val="2B4B82"/>
                  </a:solidFill>
                  <a:latin typeface="Josefin Sans Regular"/>
                </a:rPr>
                <a:t> </a:t>
              </a:r>
              <a:r>
                <a:rPr lang="en-US" sz="2400" dirty="0" err="1">
                  <a:solidFill>
                    <a:srgbClr val="2B4B82"/>
                  </a:solidFill>
                  <a:latin typeface="Josefin Sans Regular"/>
                </a:rPr>
                <a:t>giờ</a:t>
              </a:r>
              <a:r>
                <a:rPr lang="en-US" sz="2400" dirty="0">
                  <a:solidFill>
                    <a:srgbClr val="2B4B82"/>
                  </a:solidFill>
                  <a:latin typeface="Josefin Sans Regular"/>
                </a:rPr>
                <a:t> ta </a:t>
              </a:r>
              <a:r>
                <a:rPr lang="en-US" sz="2400" dirty="0" err="1">
                  <a:solidFill>
                    <a:srgbClr val="2B4B82"/>
                  </a:solidFill>
                  <a:latin typeface="Josefin Sans Regular"/>
                </a:rPr>
                <a:t>xoá</a:t>
              </a:r>
              <a:r>
                <a:rPr lang="en-US" sz="2400" dirty="0">
                  <a:solidFill>
                    <a:srgbClr val="2B4B82"/>
                  </a:solidFill>
                  <a:latin typeface="Josefin Sans Regular"/>
                </a:rPr>
                <a:t> </a:t>
              </a:r>
              <a:r>
                <a:rPr lang="en-US" sz="2400" dirty="0" err="1">
                  <a:solidFill>
                    <a:srgbClr val="2B4B82"/>
                  </a:solidFill>
                  <a:latin typeface="Josefin Sans Regular"/>
                </a:rPr>
                <a:t>đi</a:t>
              </a:r>
              <a:r>
                <a:rPr lang="en-US" sz="2400" dirty="0">
                  <a:solidFill>
                    <a:srgbClr val="2B4B82"/>
                  </a:solidFill>
                  <a:latin typeface="Josefin Sans Regular"/>
                </a:rPr>
                <a:t> </a:t>
              </a:r>
              <a:r>
                <a:rPr lang="en-US" sz="2400" dirty="0" err="1">
                  <a:solidFill>
                    <a:srgbClr val="2B4B82"/>
                  </a:solidFill>
                  <a:latin typeface="Josefin Sans Regular"/>
                </a:rPr>
                <a:t>một</a:t>
              </a:r>
              <a:r>
                <a:rPr lang="en-US" sz="2400" dirty="0">
                  <a:solidFill>
                    <a:srgbClr val="2B4B82"/>
                  </a:solidFill>
                  <a:latin typeface="Josefin Sans Regular"/>
                </a:rPr>
                <a:t> </a:t>
              </a:r>
              <a:r>
                <a:rPr lang="en-US" sz="2400" dirty="0" err="1">
                  <a:solidFill>
                    <a:srgbClr val="2B4B82"/>
                  </a:solidFill>
                  <a:latin typeface="Josefin Sans Regular"/>
                </a:rPr>
                <a:t>điều</a:t>
              </a:r>
              <a:r>
                <a:rPr lang="en-US" sz="2400" dirty="0">
                  <a:solidFill>
                    <a:srgbClr val="2B4B82"/>
                  </a:solidFill>
                  <a:latin typeface="Josefin Sans Regular"/>
                </a:rPr>
                <a:t> </a:t>
              </a:r>
              <a:r>
                <a:rPr lang="en-US" sz="2400" dirty="0" err="1">
                  <a:solidFill>
                    <a:srgbClr val="2B4B82"/>
                  </a:solidFill>
                  <a:latin typeface="Josefin Sans Regular"/>
                </a:rPr>
                <a:t>kiện</a:t>
              </a:r>
              <a:r>
                <a:rPr lang="en-US" sz="2400" dirty="0">
                  <a:solidFill>
                    <a:srgbClr val="2B4B82"/>
                  </a:solidFill>
                  <a:latin typeface="Josefin Sans Regular"/>
                </a:rPr>
                <a:t> </a:t>
              </a:r>
              <a:r>
                <a:rPr lang="en-US" sz="2400" dirty="0" err="1">
                  <a:solidFill>
                    <a:srgbClr val="2B4B82"/>
                  </a:solidFill>
                  <a:latin typeface="Josefin Sans Regular"/>
                </a:rPr>
                <a:t>trong</a:t>
              </a:r>
              <a:r>
                <a:rPr lang="en-US" sz="2400" dirty="0">
                  <a:solidFill>
                    <a:srgbClr val="2B4B82"/>
                  </a:solidFill>
                  <a:latin typeface="Josefin Sans Regular"/>
                </a:rPr>
                <a:t> </a:t>
              </a:r>
              <a:r>
                <a:rPr lang="en-US" sz="2400" dirty="0" err="1">
                  <a:solidFill>
                    <a:srgbClr val="2B4B82"/>
                  </a:solidFill>
                  <a:latin typeface="Josefin Sans Regular"/>
                </a:rPr>
                <a:t>mệnh</a:t>
              </a:r>
              <a:r>
                <a:rPr lang="en-US" sz="2400" dirty="0">
                  <a:solidFill>
                    <a:srgbClr val="2B4B82"/>
                  </a:solidFill>
                  <a:latin typeface="Josefin Sans Regular"/>
                </a:rPr>
                <a:t> </a:t>
              </a:r>
              <a:r>
                <a:rPr lang="en-US" sz="2400" dirty="0" err="1">
                  <a:solidFill>
                    <a:srgbClr val="2B4B82"/>
                  </a:solidFill>
                  <a:latin typeface="Josefin Sans Regular"/>
                </a:rPr>
                <a:t>đề</a:t>
              </a:r>
              <a:r>
                <a:rPr lang="en-US" sz="2400" dirty="0">
                  <a:solidFill>
                    <a:srgbClr val="2B4B82"/>
                  </a:solidFill>
                  <a:latin typeface="Josefin Sans Regular"/>
                </a:rPr>
                <a:t> WHERE</a:t>
              </a:r>
            </a:p>
            <a:p>
              <a:pPr>
                <a:lnSpc>
                  <a:spcPct val="150000"/>
                </a:lnSpc>
              </a:pPr>
              <a:r>
                <a:rPr lang="en-US" sz="2400">
                  <a:solidFill>
                    <a:srgbClr val="2B4B82"/>
                  </a:solidFill>
                  <a:latin typeface="Josefin Sans Regular"/>
                </a:rPr>
                <a:t>SELECT 	ENAME. RESP</a:t>
              </a:r>
            </a:p>
            <a:p>
              <a:pPr>
                <a:lnSpc>
                  <a:spcPct val="150000"/>
                </a:lnSpc>
              </a:pPr>
              <a:r>
                <a:rPr lang="en-US" sz="2400">
                  <a:solidFill>
                    <a:srgbClr val="2B4B82"/>
                  </a:solidFill>
                  <a:latin typeface="Josefin Sans Regular"/>
                </a:rPr>
                <a:t>FROM	EMP, ASG, PROJ</a:t>
              </a:r>
            </a:p>
            <a:p>
              <a:pPr>
                <a:lnSpc>
                  <a:spcPct val="150000"/>
                </a:lnSpc>
              </a:pPr>
              <a:r>
                <a:rPr lang="en-US" sz="2400">
                  <a:solidFill>
                    <a:srgbClr val="2B4B82"/>
                  </a:solidFill>
                  <a:latin typeface="Josefin Sans Regular"/>
                </a:rPr>
                <a:t>WHERE	EMP.ENO = ASG.ENO</a:t>
              </a:r>
            </a:p>
            <a:p>
              <a:pPr>
                <a:lnSpc>
                  <a:spcPct val="150000"/>
                </a:lnSpc>
              </a:pPr>
              <a:r>
                <a:rPr lang="en-US" sz="2400">
                  <a:solidFill>
                    <a:srgbClr val="2B4B82"/>
                  </a:solidFill>
                  <a:latin typeface="Josefin Sans Regular"/>
                </a:rPr>
                <a:t>		AND PNAME = “CAD/CAM”</a:t>
              </a:r>
            </a:p>
            <a:p>
              <a:pPr>
                <a:lnSpc>
                  <a:spcPct val="150000"/>
                </a:lnSpc>
              </a:pPr>
              <a:r>
                <a:rPr lang="en-US" sz="2400">
                  <a:solidFill>
                    <a:srgbClr val="2B4B82"/>
                  </a:solidFill>
                  <a:latin typeface="Josefin Sans Regular"/>
                </a:rPr>
                <a:t>		AND DUR &gt;= 36</a:t>
              </a:r>
            </a:p>
            <a:p>
              <a:pPr>
                <a:lnSpc>
                  <a:spcPct val="150000"/>
                </a:lnSpc>
              </a:pPr>
              <a:r>
                <a:rPr lang="en-US" sz="2400">
                  <a:solidFill>
                    <a:srgbClr val="2B4B82"/>
                  </a:solidFill>
                  <a:latin typeface="Josefin Sans Regular"/>
                </a:rPr>
                <a:t>		AND TITLE = “Programmer”</a:t>
              </a:r>
            </a:p>
            <a:p>
              <a:pPr marL="259080" lvl="1">
                <a:lnSpc>
                  <a:spcPts val="3359"/>
                </a:lnSpc>
              </a:pPr>
              <a:endParaRPr lang="en-US" sz="2400" dirty="0">
                <a:solidFill>
                  <a:srgbClr val="2B4B82"/>
                </a:solidFill>
                <a:latin typeface="Josefin Sans Regular"/>
              </a:endParaRPr>
            </a:p>
            <a:p>
              <a:pPr marL="259080" lvl="1">
                <a:lnSpc>
                  <a:spcPts val="3359"/>
                </a:lnSpc>
              </a:pPr>
              <a:endParaRPr lang="en-US" sz="2400" dirty="0">
                <a:solidFill>
                  <a:srgbClr val="2B4B82"/>
                </a:solidFill>
                <a:latin typeface="Josefin Sans Regula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grpSp>
        <p:nvGrpSpPr>
          <p:cNvPr id="12" name="Group 11">
            <a:extLst>
              <a:ext uri="{FF2B5EF4-FFF2-40B4-BE49-F238E27FC236}">
                <a16:creationId xmlns:a16="http://schemas.microsoft.com/office/drawing/2014/main" id="{A7065E55-9368-14B8-911F-5A102AD25243}"/>
              </a:ext>
            </a:extLst>
          </p:cNvPr>
          <p:cNvGrpSpPr/>
          <p:nvPr/>
        </p:nvGrpSpPr>
        <p:grpSpPr>
          <a:xfrm>
            <a:off x="11054752" y="4648337"/>
            <a:ext cx="3124200" cy="986809"/>
            <a:chOff x="6403386" y="3325804"/>
            <a:chExt cx="3124200" cy="986809"/>
          </a:xfrm>
        </p:grpSpPr>
        <p:sp>
          <p:nvSpPr>
            <p:cNvPr id="13" name="Oval 12">
              <a:extLst>
                <a:ext uri="{FF2B5EF4-FFF2-40B4-BE49-F238E27FC236}">
                  <a16:creationId xmlns:a16="http://schemas.microsoft.com/office/drawing/2014/main" id="{9E313A0F-6B8D-9D9E-E2A4-4193DF094AD4}"/>
                </a:ext>
              </a:extLst>
            </p:cNvPr>
            <p:cNvSpPr/>
            <p:nvPr/>
          </p:nvSpPr>
          <p:spPr>
            <a:xfrm>
              <a:off x="6403386" y="3325804"/>
              <a:ext cx="3124200" cy="9868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92753C0F-A9D8-46A4-9C0D-9959685E213C}"/>
                </a:ext>
              </a:extLst>
            </p:cNvPr>
            <p:cNvSpPr txBox="1"/>
            <p:nvPr/>
          </p:nvSpPr>
          <p:spPr>
            <a:xfrm>
              <a:off x="7579600" y="3631032"/>
              <a:ext cx="819480" cy="372842"/>
            </a:xfrm>
            <a:prstGeom prst="rect">
              <a:avLst/>
            </a:prstGeom>
            <a:noFill/>
          </p:spPr>
          <p:txBody>
            <a:bodyPr wrap="square" rtlCol="0">
              <a:spAutoFit/>
            </a:bodyPr>
            <a:lstStyle/>
            <a:p>
              <a:r>
                <a:rPr lang="en-US"/>
                <a:t>ASG</a:t>
              </a:r>
            </a:p>
          </p:txBody>
        </p:sp>
      </p:grpSp>
      <p:grpSp>
        <p:nvGrpSpPr>
          <p:cNvPr id="15" name="Group 14">
            <a:extLst>
              <a:ext uri="{FF2B5EF4-FFF2-40B4-BE49-F238E27FC236}">
                <a16:creationId xmlns:a16="http://schemas.microsoft.com/office/drawing/2014/main" id="{BF69F66A-EADF-A292-8D1D-4332999B851A}"/>
              </a:ext>
            </a:extLst>
          </p:cNvPr>
          <p:cNvGrpSpPr/>
          <p:nvPr/>
        </p:nvGrpSpPr>
        <p:grpSpPr>
          <a:xfrm>
            <a:off x="13948813" y="6721635"/>
            <a:ext cx="3355390" cy="986809"/>
            <a:chOff x="10573631" y="5485311"/>
            <a:chExt cx="3355390" cy="986809"/>
          </a:xfrm>
        </p:grpSpPr>
        <p:sp>
          <p:nvSpPr>
            <p:cNvPr id="16" name="Oval 15">
              <a:extLst>
                <a:ext uri="{FF2B5EF4-FFF2-40B4-BE49-F238E27FC236}">
                  <a16:creationId xmlns:a16="http://schemas.microsoft.com/office/drawing/2014/main" id="{78A8A497-E7D1-1828-7EA8-03AE1D7EF28C}"/>
                </a:ext>
              </a:extLst>
            </p:cNvPr>
            <p:cNvSpPr/>
            <p:nvPr/>
          </p:nvSpPr>
          <p:spPr>
            <a:xfrm>
              <a:off x="10573631" y="5485311"/>
              <a:ext cx="3124200" cy="9868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5E5C8244-4DF2-D988-B7BF-C433FF21D821}"/>
                </a:ext>
              </a:extLst>
            </p:cNvPr>
            <p:cNvSpPr txBox="1"/>
            <p:nvPr/>
          </p:nvSpPr>
          <p:spPr>
            <a:xfrm>
              <a:off x="11674844" y="5748089"/>
              <a:ext cx="2254177" cy="369332"/>
            </a:xfrm>
            <a:prstGeom prst="rect">
              <a:avLst/>
            </a:prstGeom>
            <a:noFill/>
          </p:spPr>
          <p:txBody>
            <a:bodyPr wrap="square" rtlCol="0">
              <a:spAutoFit/>
            </a:bodyPr>
            <a:lstStyle/>
            <a:p>
              <a:r>
                <a:rPr lang="en-US"/>
                <a:t>PROJ</a:t>
              </a:r>
            </a:p>
          </p:txBody>
        </p:sp>
      </p:grpSp>
      <p:grpSp>
        <p:nvGrpSpPr>
          <p:cNvPr id="18" name="Group 17">
            <a:extLst>
              <a:ext uri="{FF2B5EF4-FFF2-40B4-BE49-F238E27FC236}">
                <a16:creationId xmlns:a16="http://schemas.microsoft.com/office/drawing/2014/main" id="{B56FA267-45A9-A635-77FE-C38E57292FC2}"/>
              </a:ext>
            </a:extLst>
          </p:cNvPr>
          <p:cNvGrpSpPr/>
          <p:nvPr/>
        </p:nvGrpSpPr>
        <p:grpSpPr>
          <a:xfrm>
            <a:off x="6865317" y="6866150"/>
            <a:ext cx="3358202" cy="986809"/>
            <a:chOff x="2026821" y="5485312"/>
            <a:chExt cx="3358202" cy="986809"/>
          </a:xfrm>
        </p:grpSpPr>
        <p:sp>
          <p:nvSpPr>
            <p:cNvPr id="19" name="Oval 18">
              <a:extLst>
                <a:ext uri="{FF2B5EF4-FFF2-40B4-BE49-F238E27FC236}">
                  <a16:creationId xmlns:a16="http://schemas.microsoft.com/office/drawing/2014/main" id="{1B61F57F-E8DC-6651-0750-14828A2437ED}"/>
                </a:ext>
              </a:extLst>
            </p:cNvPr>
            <p:cNvSpPr/>
            <p:nvPr/>
          </p:nvSpPr>
          <p:spPr>
            <a:xfrm>
              <a:off x="2026821" y="5485312"/>
              <a:ext cx="3124200" cy="9868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49B3966F-EC62-D0C7-1AA8-8EB853A935FD}"/>
                </a:ext>
              </a:extLst>
            </p:cNvPr>
            <p:cNvSpPr txBox="1"/>
            <p:nvPr/>
          </p:nvSpPr>
          <p:spPr>
            <a:xfrm>
              <a:off x="3225985" y="5796472"/>
              <a:ext cx="2159038" cy="369332"/>
            </a:xfrm>
            <a:prstGeom prst="rect">
              <a:avLst/>
            </a:prstGeom>
            <a:noFill/>
          </p:spPr>
          <p:txBody>
            <a:bodyPr wrap="square" rtlCol="0">
              <a:spAutoFit/>
            </a:bodyPr>
            <a:lstStyle/>
            <a:p>
              <a:r>
                <a:rPr lang="en-US"/>
                <a:t>EMP</a:t>
              </a:r>
            </a:p>
          </p:txBody>
        </p:sp>
      </p:grpSp>
      <p:grpSp>
        <p:nvGrpSpPr>
          <p:cNvPr id="21" name="Group 20">
            <a:extLst>
              <a:ext uri="{FF2B5EF4-FFF2-40B4-BE49-F238E27FC236}">
                <a16:creationId xmlns:a16="http://schemas.microsoft.com/office/drawing/2014/main" id="{B9829C4A-69D7-8E79-2E9C-E0FF3375D242}"/>
              </a:ext>
            </a:extLst>
          </p:cNvPr>
          <p:cNvGrpSpPr/>
          <p:nvPr/>
        </p:nvGrpSpPr>
        <p:grpSpPr>
          <a:xfrm>
            <a:off x="10940208" y="8898726"/>
            <a:ext cx="3400995" cy="986809"/>
            <a:chOff x="6146256" y="7914683"/>
            <a:chExt cx="3400995" cy="986809"/>
          </a:xfrm>
        </p:grpSpPr>
        <p:sp>
          <p:nvSpPr>
            <p:cNvPr id="22" name="Oval 21">
              <a:extLst>
                <a:ext uri="{FF2B5EF4-FFF2-40B4-BE49-F238E27FC236}">
                  <a16:creationId xmlns:a16="http://schemas.microsoft.com/office/drawing/2014/main" id="{25F0D345-C85C-00D7-B0AD-E83E0708C31E}"/>
                </a:ext>
              </a:extLst>
            </p:cNvPr>
            <p:cNvSpPr/>
            <p:nvPr/>
          </p:nvSpPr>
          <p:spPr>
            <a:xfrm>
              <a:off x="6146256" y="7914683"/>
              <a:ext cx="3124200" cy="98680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C1A33E6E-1E7C-5B61-1ACD-489F4FB55CE2}"/>
                </a:ext>
              </a:extLst>
            </p:cNvPr>
            <p:cNvSpPr txBox="1"/>
            <p:nvPr/>
          </p:nvSpPr>
          <p:spPr>
            <a:xfrm>
              <a:off x="7187637" y="8229754"/>
              <a:ext cx="2359614" cy="369332"/>
            </a:xfrm>
            <a:prstGeom prst="rect">
              <a:avLst/>
            </a:prstGeom>
            <a:noFill/>
          </p:spPr>
          <p:txBody>
            <a:bodyPr wrap="square" rtlCol="0">
              <a:spAutoFit/>
            </a:bodyPr>
            <a:lstStyle/>
            <a:p>
              <a:r>
                <a:rPr lang="en-US"/>
                <a:t>RESULT</a:t>
              </a:r>
            </a:p>
          </p:txBody>
        </p:sp>
      </p:grpSp>
      <p:cxnSp>
        <p:nvCxnSpPr>
          <p:cNvPr id="25" name="Straight Connector 24">
            <a:extLst>
              <a:ext uri="{FF2B5EF4-FFF2-40B4-BE49-F238E27FC236}">
                <a16:creationId xmlns:a16="http://schemas.microsoft.com/office/drawing/2014/main" id="{9AB5D371-DD18-83F9-6B32-BB1882E0B44E}"/>
              </a:ext>
            </a:extLst>
          </p:cNvPr>
          <p:cNvCxnSpPr>
            <a:cxnSpLocks/>
            <a:stCxn id="19" idx="7"/>
            <a:endCxn id="13" idx="2"/>
          </p:cNvCxnSpPr>
          <p:nvPr/>
        </p:nvCxnSpPr>
        <p:spPr>
          <a:xfrm flipV="1">
            <a:off x="9531989" y="5141742"/>
            <a:ext cx="1522763" cy="186892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1FE8376-32A0-75BD-8632-3203BE14937F}"/>
              </a:ext>
            </a:extLst>
          </p:cNvPr>
          <p:cNvCxnSpPr>
            <a:stCxn id="19" idx="5"/>
            <a:endCxn id="22" idx="2"/>
          </p:cNvCxnSpPr>
          <p:nvPr/>
        </p:nvCxnSpPr>
        <p:spPr>
          <a:xfrm>
            <a:off x="9531989" y="7708444"/>
            <a:ext cx="1408219" cy="1683687"/>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B5B83F6-E651-6A70-A30C-0156334E8BC5}"/>
              </a:ext>
            </a:extLst>
          </p:cNvPr>
          <p:cNvCxnSpPr>
            <a:cxnSpLocks/>
            <a:stCxn id="13" idx="4"/>
            <a:endCxn id="22" idx="0"/>
          </p:cNvCxnSpPr>
          <p:nvPr/>
        </p:nvCxnSpPr>
        <p:spPr>
          <a:xfrm flipH="1">
            <a:off x="12502308" y="5635146"/>
            <a:ext cx="114544" cy="3263580"/>
          </a:xfrm>
          <a:prstGeom prst="line">
            <a:avLst/>
          </a:prstGeom>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5281553-B146-F348-2BA8-AC84B40DC15C}"/>
              </a:ext>
            </a:extLst>
          </p:cNvPr>
          <p:cNvSpPr txBox="1"/>
          <p:nvPr/>
        </p:nvSpPr>
        <p:spPr>
          <a:xfrm>
            <a:off x="11804799" y="4290338"/>
            <a:ext cx="3339997" cy="369332"/>
          </a:xfrm>
          <a:prstGeom prst="rect">
            <a:avLst/>
          </a:prstGeom>
          <a:noFill/>
        </p:spPr>
        <p:txBody>
          <a:bodyPr wrap="square" rtlCol="0">
            <a:spAutoFit/>
          </a:bodyPr>
          <a:lstStyle/>
          <a:p>
            <a:r>
              <a:rPr lang="en-US"/>
              <a:t>DUR &gt;= 36</a:t>
            </a:r>
          </a:p>
        </p:txBody>
      </p:sp>
      <p:sp>
        <p:nvSpPr>
          <p:cNvPr id="30" name="TextBox 29">
            <a:extLst>
              <a:ext uri="{FF2B5EF4-FFF2-40B4-BE49-F238E27FC236}">
                <a16:creationId xmlns:a16="http://schemas.microsoft.com/office/drawing/2014/main" id="{578595A4-D005-A307-C8A2-ACBE6406344D}"/>
              </a:ext>
            </a:extLst>
          </p:cNvPr>
          <p:cNvSpPr txBox="1"/>
          <p:nvPr/>
        </p:nvSpPr>
        <p:spPr>
          <a:xfrm>
            <a:off x="14760034" y="7865307"/>
            <a:ext cx="2785571" cy="369332"/>
          </a:xfrm>
          <a:prstGeom prst="rect">
            <a:avLst/>
          </a:prstGeom>
          <a:noFill/>
        </p:spPr>
        <p:txBody>
          <a:bodyPr wrap="square" rtlCol="0">
            <a:spAutoFit/>
          </a:bodyPr>
          <a:lstStyle/>
          <a:p>
            <a:r>
              <a:rPr lang="en-US"/>
              <a:t>PNAME = “CAD/CAM”</a:t>
            </a:r>
          </a:p>
        </p:txBody>
      </p:sp>
      <p:sp>
        <p:nvSpPr>
          <p:cNvPr id="31" name="TextBox 30">
            <a:extLst>
              <a:ext uri="{FF2B5EF4-FFF2-40B4-BE49-F238E27FC236}">
                <a16:creationId xmlns:a16="http://schemas.microsoft.com/office/drawing/2014/main" id="{5EA3AD06-6620-8DC7-24BA-91DED9C7F0D7}"/>
              </a:ext>
            </a:extLst>
          </p:cNvPr>
          <p:cNvSpPr txBox="1"/>
          <p:nvPr/>
        </p:nvSpPr>
        <p:spPr>
          <a:xfrm>
            <a:off x="7880613" y="5824419"/>
            <a:ext cx="3795182" cy="369332"/>
          </a:xfrm>
          <a:prstGeom prst="rect">
            <a:avLst/>
          </a:prstGeom>
          <a:noFill/>
        </p:spPr>
        <p:txBody>
          <a:bodyPr wrap="square" rtlCol="0">
            <a:spAutoFit/>
          </a:bodyPr>
          <a:lstStyle/>
          <a:p>
            <a:r>
              <a:rPr lang="en-US"/>
              <a:t>EMP.ENO = ASG.ENO</a:t>
            </a:r>
          </a:p>
        </p:txBody>
      </p:sp>
      <p:sp>
        <p:nvSpPr>
          <p:cNvPr id="32" name="TextBox 31">
            <a:extLst>
              <a:ext uri="{FF2B5EF4-FFF2-40B4-BE49-F238E27FC236}">
                <a16:creationId xmlns:a16="http://schemas.microsoft.com/office/drawing/2014/main" id="{4F0B7B5E-66F1-B915-667D-FE28B5C26685}"/>
              </a:ext>
            </a:extLst>
          </p:cNvPr>
          <p:cNvSpPr txBox="1"/>
          <p:nvPr/>
        </p:nvSpPr>
        <p:spPr>
          <a:xfrm>
            <a:off x="11819841" y="7050816"/>
            <a:ext cx="2244567" cy="369332"/>
          </a:xfrm>
          <a:prstGeom prst="rect">
            <a:avLst/>
          </a:prstGeom>
          <a:noFill/>
        </p:spPr>
        <p:txBody>
          <a:bodyPr wrap="square" rtlCol="0">
            <a:spAutoFit/>
          </a:bodyPr>
          <a:lstStyle/>
          <a:p>
            <a:r>
              <a:rPr lang="en-US"/>
              <a:t>RESP</a:t>
            </a:r>
          </a:p>
        </p:txBody>
      </p:sp>
      <p:sp>
        <p:nvSpPr>
          <p:cNvPr id="33" name="TextBox 32">
            <a:extLst>
              <a:ext uri="{FF2B5EF4-FFF2-40B4-BE49-F238E27FC236}">
                <a16:creationId xmlns:a16="http://schemas.microsoft.com/office/drawing/2014/main" id="{5A47BC17-6AD0-5461-506F-7F1FBD213509}"/>
              </a:ext>
            </a:extLst>
          </p:cNvPr>
          <p:cNvSpPr txBox="1"/>
          <p:nvPr/>
        </p:nvSpPr>
        <p:spPr>
          <a:xfrm>
            <a:off x="9183124" y="8569215"/>
            <a:ext cx="1963736" cy="369332"/>
          </a:xfrm>
          <a:prstGeom prst="rect">
            <a:avLst/>
          </a:prstGeom>
          <a:noFill/>
        </p:spPr>
        <p:txBody>
          <a:bodyPr wrap="square" rtlCol="0">
            <a:spAutoFit/>
          </a:bodyPr>
          <a:lstStyle/>
          <a:p>
            <a:r>
              <a:rPr lang="en-US"/>
              <a:t>ENAME</a:t>
            </a:r>
          </a:p>
        </p:txBody>
      </p:sp>
      <p:sp>
        <p:nvSpPr>
          <p:cNvPr id="34" name="TextBox 33">
            <a:extLst>
              <a:ext uri="{FF2B5EF4-FFF2-40B4-BE49-F238E27FC236}">
                <a16:creationId xmlns:a16="http://schemas.microsoft.com/office/drawing/2014/main" id="{3BDB75C2-FEFA-F635-B884-369000E72FD9}"/>
              </a:ext>
            </a:extLst>
          </p:cNvPr>
          <p:cNvSpPr txBox="1"/>
          <p:nvPr/>
        </p:nvSpPr>
        <p:spPr>
          <a:xfrm>
            <a:off x="4586386" y="7128929"/>
            <a:ext cx="2751754" cy="369332"/>
          </a:xfrm>
          <a:prstGeom prst="rect">
            <a:avLst/>
          </a:prstGeom>
          <a:noFill/>
        </p:spPr>
        <p:txBody>
          <a:bodyPr wrap="square" rtlCol="0">
            <a:spAutoFit/>
          </a:bodyPr>
          <a:lstStyle/>
          <a:p>
            <a:r>
              <a:rPr lang="en-US"/>
              <a:t>TITLE = “Programmer”</a:t>
            </a:r>
          </a:p>
        </p:txBody>
      </p:sp>
      <p:sp>
        <p:nvSpPr>
          <p:cNvPr id="35" name="TextBox 7">
            <a:extLst>
              <a:ext uri="{FF2B5EF4-FFF2-40B4-BE49-F238E27FC236}">
                <a16:creationId xmlns:a16="http://schemas.microsoft.com/office/drawing/2014/main" id="{6C8FFE81-A5D1-39C0-E4B8-00916558257F}"/>
              </a:ext>
            </a:extLst>
          </p:cNvPr>
          <p:cNvSpPr txBox="1"/>
          <p:nvPr/>
        </p:nvSpPr>
        <p:spPr>
          <a:xfrm>
            <a:off x="987665" y="8173986"/>
            <a:ext cx="5378588" cy="1291379"/>
          </a:xfrm>
          <a:prstGeom prst="rect">
            <a:avLst/>
          </a:prstGeom>
        </p:spPr>
        <p:txBody>
          <a:bodyPr wrap="square" lIns="0" tIns="0" rIns="0" bIns="0" rtlCol="0" anchor="t">
            <a:spAutoFit/>
          </a:bodyPr>
          <a:lstStyle/>
          <a:p>
            <a:pPr marL="259080" lvl="1">
              <a:lnSpc>
                <a:spcPts val="3359"/>
              </a:lnSpc>
            </a:pPr>
            <a:r>
              <a:rPr lang="en-US" sz="2400">
                <a:solidFill>
                  <a:srgbClr val="2B4B82"/>
                </a:solidFill>
                <a:latin typeface="Josefin Sans Regular"/>
              </a:rPr>
              <a:t>Khi đó truy vấn này sẽ sai ngữ nghĩa vì đồ thị truy vấn của nó không liên thông </a:t>
            </a:r>
          </a:p>
        </p:txBody>
      </p:sp>
      <p:sp>
        <p:nvSpPr>
          <p:cNvPr id="36" name="TextBox 7">
            <a:extLst>
              <a:ext uri="{FF2B5EF4-FFF2-40B4-BE49-F238E27FC236}">
                <a16:creationId xmlns:a16="http://schemas.microsoft.com/office/drawing/2014/main" id="{260B89DC-D456-1CA8-9A72-B81134F16B48}"/>
              </a:ext>
            </a:extLst>
          </p:cNvPr>
          <p:cNvSpPr txBox="1"/>
          <p:nvPr/>
        </p:nvSpPr>
        <p:spPr>
          <a:xfrm>
            <a:off x="11886852" y="2875253"/>
            <a:ext cx="9776815" cy="855362"/>
          </a:xfrm>
          <a:prstGeom prst="rect">
            <a:avLst/>
          </a:prstGeom>
        </p:spPr>
        <p:txBody>
          <a:bodyPr wrap="square" lIns="0" tIns="0" rIns="0" bIns="0" rtlCol="0" anchor="t">
            <a:spAutoFit/>
          </a:bodyPr>
          <a:lstStyle/>
          <a:p>
            <a:pPr marL="259080" lvl="1">
              <a:lnSpc>
                <a:spcPts val="3359"/>
              </a:lnSpc>
            </a:pPr>
            <a:r>
              <a:rPr lang="en-US" sz="2400">
                <a:solidFill>
                  <a:srgbClr val="2B4B82"/>
                </a:solidFill>
                <a:latin typeface="Josefin Sans Regular"/>
              </a:rPr>
              <a:t>Đã xoá đi ASG.PNO = PROJ.PNO</a:t>
            </a:r>
          </a:p>
          <a:p>
            <a:pPr marL="259080" lvl="1">
              <a:lnSpc>
                <a:spcPts val="3359"/>
              </a:lnSpc>
            </a:pPr>
            <a:endParaRPr lang="en-US" sz="2400">
              <a:solidFill>
                <a:srgbClr val="2B4B82"/>
              </a:solidFill>
              <a:latin typeface="Josefin Sans Regular"/>
            </a:endParaRPr>
          </a:p>
        </p:txBody>
      </p:sp>
      <p:cxnSp>
        <p:nvCxnSpPr>
          <p:cNvPr id="40" name="Straight Arrow Connector 39">
            <a:extLst>
              <a:ext uri="{FF2B5EF4-FFF2-40B4-BE49-F238E27FC236}">
                <a16:creationId xmlns:a16="http://schemas.microsoft.com/office/drawing/2014/main" id="{16ECB8C1-FB9A-3545-EC0E-6F5E6D70AD3C}"/>
              </a:ext>
            </a:extLst>
          </p:cNvPr>
          <p:cNvCxnSpPr>
            <a:cxnSpLocks/>
            <a:stCxn id="36" idx="1"/>
          </p:cNvCxnSpPr>
          <p:nvPr/>
        </p:nvCxnSpPr>
        <p:spPr>
          <a:xfrm flipH="1">
            <a:off x="8443133" y="3302934"/>
            <a:ext cx="3443719" cy="448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6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inVertical)">
                                      <p:cBhvr>
                                        <p:cTn id="19" dur="500"/>
                                        <p:tgtEl>
                                          <p:spTgt spid="25"/>
                                        </p:tgtEl>
                                      </p:cBhvr>
                                    </p:animEffect>
                                  </p:childTnLst>
                                </p:cTn>
                              </p:par>
                              <p:par>
                                <p:cTn id="20" presetID="16" presetClass="entr" presetSubtype="21"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par>
                                <p:cTn id="23" presetID="16" presetClass="entr" presetSubtype="21"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arn(inVertical)">
                                      <p:cBhvr>
                                        <p:cTn id="28" dur="500"/>
                                        <p:tgtEl>
                                          <p:spTgt spid="2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inVertical)">
                                      <p:cBhvr>
                                        <p:cTn id="31" dur="500"/>
                                        <p:tgtEl>
                                          <p:spTgt spid="3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barn(inVertical)">
                                      <p:cBhvr>
                                        <p:cTn id="34" dur="500"/>
                                        <p:tgtEl>
                                          <p:spTgt spid="3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arn(inVertical)">
                                      <p:cBhvr>
                                        <p:cTn id="37" dur="500"/>
                                        <p:tgtEl>
                                          <p:spTgt spid="3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arn(inVertical)">
                                      <p:cBhvr>
                                        <p:cTn id="40" dur="500"/>
                                        <p:tgtEl>
                                          <p:spTgt spid="3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arn(inVertical)">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inVertical)">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32" grpId="0"/>
      <p:bldP spid="33" grpId="0"/>
      <p:bldP spid="34"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 name="Group 3"/>
          <p:cNvGrpSpPr/>
          <p:nvPr/>
        </p:nvGrpSpPr>
        <p:grpSpPr>
          <a:xfrm>
            <a:off x="1676400" y="800100"/>
            <a:ext cx="9508824" cy="3533298"/>
            <a:chOff x="0" y="71120"/>
            <a:chExt cx="12678432" cy="4711064"/>
          </a:xfrm>
        </p:grpSpPr>
        <p:sp>
          <p:nvSpPr>
            <p:cNvPr id="4" name="TextBox 4"/>
            <p:cNvSpPr txBox="1"/>
            <p:nvPr/>
          </p:nvSpPr>
          <p:spPr>
            <a:xfrm>
              <a:off x="0" y="71120"/>
              <a:ext cx="12216316" cy="1232389"/>
            </a:xfrm>
            <a:prstGeom prst="rect">
              <a:avLst/>
            </a:prstGeom>
          </p:spPr>
          <p:txBody>
            <a:bodyPr lIns="0" tIns="0" rIns="0" bIns="0" rtlCol="0" anchor="t">
              <a:spAutoFit/>
            </a:bodyPr>
            <a:lstStyle/>
            <a:p>
              <a:pPr>
                <a:lnSpc>
                  <a:spcPts val="7230"/>
                </a:lnSpc>
              </a:pPr>
              <a:r>
                <a:rPr lang="en-US" sz="6025">
                  <a:solidFill>
                    <a:srgbClr val="2B4B82"/>
                  </a:solidFill>
                  <a:latin typeface="Josefin Sans Bold Bold"/>
                </a:rPr>
                <a:t>4.1.3) Loại bỏ dư thừa</a:t>
              </a:r>
            </a:p>
          </p:txBody>
        </p:sp>
        <p:sp>
          <p:nvSpPr>
            <p:cNvPr id="5" name="TextBox 5"/>
            <p:cNvSpPr txBox="1"/>
            <p:nvPr/>
          </p:nvSpPr>
          <p:spPr>
            <a:xfrm>
              <a:off x="0" y="3104803"/>
              <a:ext cx="12216316" cy="779700"/>
            </a:xfrm>
            <a:prstGeom prst="rect">
              <a:avLst/>
            </a:prstGeom>
          </p:spPr>
          <p:txBody>
            <a:bodyPr lIns="0" tIns="0" rIns="0" bIns="0" rtlCol="0" anchor="t">
              <a:spAutoFit/>
            </a:bodyPr>
            <a:lstStyle/>
            <a:p>
              <a:pPr>
                <a:lnSpc>
                  <a:spcPts val="4994"/>
                </a:lnSpc>
              </a:pPr>
              <a:endParaRPr lang="en-US" sz="2699" spc="426">
                <a:solidFill>
                  <a:srgbClr val="2B4B82"/>
                </a:solidFill>
                <a:latin typeface="Josefin Sans Regular"/>
              </a:endParaRPr>
            </a:p>
          </p:txBody>
        </p:sp>
        <p:sp>
          <p:nvSpPr>
            <p:cNvPr id="6" name="TextBox 6"/>
            <p:cNvSpPr txBox="1"/>
            <p:nvPr/>
          </p:nvSpPr>
          <p:spPr>
            <a:xfrm>
              <a:off x="462116" y="2207120"/>
              <a:ext cx="12216316" cy="2575064"/>
            </a:xfrm>
            <a:prstGeom prst="rect">
              <a:avLst/>
            </a:prstGeom>
          </p:spPr>
          <p:txBody>
            <a:bodyPr lIns="0" tIns="0" rIns="0" bIns="0" rtlCol="0" anchor="t">
              <a:spAutoFit/>
            </a:bodyPr>
            <a:lstStyle/>
            <a:p>
              <a:pPr>
                <a:lnSpc>
                  <a:spcPts val="3780"/>
                </a:lnSpc>
              </a:pPr>
              <a:r>
                <a:rPr lang="en-US" sz="2700">
                  <a:solidFill>
                    <a:srgbClr val="2B4B82"/>
                  </a:solidFill>
                  <a:latin typeface="Josefin Sans Regular"/>
                </a:rPr>
                <a:t>Điều kiện trong các truy vấn có thể có chứa các đối tượng dư thừa </a:t>
              </a:r>
              <a:r>
                <a:rPr lang="en-US" sz="2700">
                  <a:solidFill>
                    <a:srgbClr val="2B4B82"/>
                  </a:solidFill>
                  <a:latin typeface="Josefin Sans Regular"/>
                  <a:sym typeface="Wingdings" panose="05000000000000000000" pitchFamily="2" charset="2"/>
                </a:rPr>
                <a:t> việc lặp lại một số công việc</a:t>
              </a:r>
            </a:p>
            <a:p>
              <a:pPr>
                <a:lnSpc>
                  <a:spcPts val="3780"/>
                </a:lnSpc>
              </a:pPr>
              <a:r>
                <a:rPr lang="en-US" sz="2700">
                  <a:solidFill>
                    <a:srgbClr val="2B4B82"/>
                  </a:solidFill>
                  <a:latin typeface="Josefin Sans Regular"/>
                  <a:sym typeface="Wingdings" panose="05000000000000000000" pitchFamily="2" charset="2"/>
                </a:rPr>
                <a:t>Có thẻ loại bỏ sự dư thừa thông qua luật luỹ đẳng:</a:t>
              </a:r>
            </a:p>
            <a:p>
              <a:pPr>
                <a:lnSpc>
                  <a:spcPts val="3780"/>
                </a:lnSpc>
              </a:pPr>
              <a:endParaRPr lang="en-US" sz="2700">
                <a:solidFill>
                  <a:srgbClr val="2B4B82"/>
                </a:solidFill>
                <a:latin typeface="Josefin Sans Regular"/>
              </a:endParaRPr>
            </a:p>
          </p:txBody>
        </p:sp>
      </p:grpSp>
      <p:graphicFrame>
        <p:nvGraphicFramePr>
          <p:cNvPr id="2" name="Table 6">
            <a:extLst>
              <a:ext uri="{FF2B5EF4-FFF2-40B4-BE49-F238E27FC236}">
                <a16:creationId xmlns:a16="http://schemas.microsoft.com/office/drawing/2014/main" id="{782CB070-629E-B188-FE12-07041D0C4FA8}"/>
              </a:ext>
            </a:extLst>
          </p:cNvPr>
          <p:cNvGraphicFramePr>
            <a:graphicFrameLocks noGrp="1"/>
          </p:cNvGraphicFramePr>
          <p:nvPr>
            <p:extLst>
              <p:ext uri="{D42A27DB-BD31-4B8C-83A1-F6EECF244321}">
                <p14:modId xmlns:p14="http://schemas.microsoft.com/office/powerpoint/2010/main" val="3669741084"/>
              </p:ext>
            </p:extLst>
          </p:nvPr>
        </p:nvGraphicFramePr>
        <p:xfrm>
          <a:off x="2057400" y="4528324"/>
          <a:ext cx="8781237" cy="2982540"/>
        </p:xfrm>
        <a:graphic>
          <a:graphicData uri="http://schemas.openxmlformats.org/drawingml/2006/table">
            <a:tbl>
              <a:tblPr firstRow="1" bandRow="1">
                <a:tableStyleId>{5940675A-B579-460E-94D1-54222C63F5DA}</a:tableStyleId>
              </a:tblPr>
              <a:tblGrid>
                <a:gridCol w="4447639">
                  <a:extLst>
                    <a:ext uri="{9D8B030D-6E8A-4147-A177-3AD203B41FA5}">
                      <a16:colId xmlns:a16="http://schemas.microsoft.com/office/drawing/2014/main" val="2452681178"/>
                    </a:ext>
                  </a:extLst>
                </a:gridCol>
                <a:gridCol w="4333598">
                  <a:extLst>
                    <a:ext uri="{9D8B030D-6E8A-4147-A177-3AD203B41FA5}">
                      <a16:colId xmlns:a16="http://schemas.microsoft.com/office/drawing/2014/main" val="3848320221"/>
                    </a:ext>
                  </a:extLst>
                </a:gridCol>
              </a:tblGrid>
              <a:tr h="596508">
                <a:tc>
                  <a:txBody>
                    <a:bodyPr/>
                    <a:lstStyle/>
                    <a:p>
                      <a:r>
                        <a:rPr lang="en-US"/>
                        <a:t>1. p </a:t>
                      </a:r>
                      <a:r>
                        <a:rPr lang="en-US" sz="1800">
                          <a:solidFill>
                            <a:srgbClr val="2B4B82"/>
                          </a:solidFill>
                        </a:rPr>
                        <a:t>Λ p </a:t>
                      </a:r>
                      <a:r>
                        <a:rPr lang="en-US" sz="1800">
                          <a:solidFill>
                            <a:srgbClr val="2B4B82"/>
                          </a:solidFill>
                          <a:sym typeface="Wingdings" panose="05000000000000000000" pitchFamily="2" charset="2"/>
                        </a:rPr>
                        <a:t> p</a:t>
                      </a:r>
                      <a:endParaRPr lang="en-US"/>
                    </a:p>
                  </a:txBody>
                  <a:tcPr/>
                </a:tc>
                <a:tc>
                  <a:txBody>
                    <a:bodyPr/>
                    <a:lstStyle/>
                    <a:p>
                      <a:r>
                        <a:rPr lang="en-US"/>
                        <a:t>2. p V true </a:t>
                      </a:r>
                      <a:r>
                        <a:rPr lang="en-US">
                          <a:sym typeface="Wingdings" panose="05000000000000000000" pitchFamily="2" charset="2"/>
                        </a:rPr>
                        <a:t> true</a:t>
                      </a:r>
                      <a:endParaRPr lang="en-US"/>
                    </a:p>
                  </a:txBody>
                  <a:tcPr/>
                </a:tc>
                <a:extLst>
                  <a:ext uri="{0D108BD9-81ED-4DB2-BD59-A6C34878D82A}">
                    <a16:rowId xmlns:a16="http://schemas.microsoft.com/office/drawing/2014/main" val="2806149931"/>
                  </a:ext>
                </a:extLst>
              </a:tr>
              <a:tr h="596508">
                <a:tc>
                  <a:txBody>
                    <a:bodyPr/>
                    <a:lstStyle/>
                    <a:p>
                      <a:r>
                        <a:rPr lang="en-US"/>
                        <a:t>3.p V p </a:t>
                      </a:r>
                      <a:r>
                        <a:rPr lang="en-US">
                          <a:sym typeface="Wingdings" panose="05000000000000000000" pitchFamily="2" charset="2"/>
                        </a:rPr>
                        <a:t> p</a:t>
                      </a:r>
                      <a:endParaRPr lang="en-US"/>
                    </a:p>
                  </a:txBody>
                  <a:tcPr/>
                </a:tc>
                <a:tc>
                  <a:txBody>
                    <a:bodyPr/>
                    <a:lstStyle/>
                    <a:p>
                      <a:r>
                        <a:rPr lang="en-US"/>
                        <a:t>4. p </a:t>
                      </a:r>
                      <a:r>
                        <a:rPr lang="en-US" sz="1800">
                          <a:solidFill>
                            <a:srgbClr val="2B4B82"/>
                          </a:solidFill>
                        </a:rPr>
                        <a:t>Λ ┐p </a:t>
                      </a:r>
                      <a:r>
                        <a:rPr lang="en-US" sz="1800">
                          <a:solidFill>
                            <a:srgbClr val="2B4B82"/>
                          </a:solidFill>
                          <a:sym typeface="Wingdings" panose="05000000000000000000" pitchFamily="2" charset="2"/>
                        </a:rPr>
                        <a:t> false</a:t>
                      </a:r>
                      <a:endParaRPr lang="en-US"/>
                    </a:p>
                  </a:txBody>
                  <a:tcPr/>
                </a:tc>
                <a:extLst>
                  <a:ext uri="{0D108BD9-81ED-4DB2-BD59-A6C34878D82A}">
                    <a16:rowId xmlns:a16="http://schemas.microsoft.com/office/drawing/2014/main" val="3644937239"/>
                  </a:ext>
                </a:extLst>
              </a:tr>
              <a:tr h="596508">
                <a:tc>
                  <a:txBody>
                    <a:bodyPr/>
                    <a:lstStyle/>
                    <a:p>
                      <a:r>
                        <a:rPr lang="en-US"/>
                        <a:t>5. p </a:t>
                      </a:r>
                      <a:r>
                        <a:rPr lang="en-US" sz="1800">
                          <a:solidFill>
                            <a:srgbClr val="2B4B82"/>
                          </a:solidFill>
                        </a:rPr>
                        <a:t>Λ true </a:t>
                      </a:r>
                      <a:r>
                        <a:rPr lang="en-US" sz="1800">
                          <a:solidFill>
                            <a:srgbClr val="2B4B82"/>
                          </a:solidFill>
                          <a:sym typeface="Wingdings" panose="05000000000000000000" pitchFamily="2" charset="2"/>
                        </a:rPr>
                        <a:t> p</a:t>
                      </a:r>
                      <a:endParaRPr lang="en-US"/>
                    </a:p>
                  </a:txBody>
                  <a:tcPr/>
                </a:tc>
                <a:tc>
                  <a:txBody>
                    <a:bodyPr/>
                    <a:lstStyle/>
                    <a:p>
                      <a:r>
                        <a:rPr lang="en-US"/>
                        <a:t>6. p V ┐p </a:t>
                      </a:r>
                      <a:r>
                        <a:rPr lang="en-US">
                          <a:sym typeface="Wingdings" panose="05000000000000000000" pitchFamily="2" charset="2"/>
                        </a:rPr>
                        <a:t> true</a:t>
                      </a:r>
                      <a:r>
                        <a:rPr lang="en-US"/>
                        <a:t> </a:t>
                      </a:r>
                    </a:p>
                  </a:txBody>
                  <a:tcPr/>
                </a:tc>
                <a:extLst>
                  <a:ext uri="{0D108BD9-81ED-4DB2-BD59-A6C34878D82A}">
                    <a16:rowId xmlns:a16="http://schemas.microsoft.com/office/drawing/2014/main" val="1860988583"/>
                  </a:ext>
                </a:extLst>
              </a:tr>
              <a:tr h="596508">
                <a:tc>
                  <a:txBody>
                    <a:bodyPr/>
                    <a:lstStyle/>
                    <a:p>
                      <a:r>
                        <a:rPr lang="en-US"/>
                        <a:t>7. p </a:t>
                      </a:r>
                      <a:r>
                        <a:rPr lang="en-US" sz="1800">
                          <a:solidFill>
                            <a:srgbClr val="2B4B82"/>
                          </a:solidFill>
                        </a:rPr>
                        <a:t>V false </a:t>
                      </a:r>
                      <a:r>
                        <a:rPr lang="en-US" sz="1800">
                          <a:solidFill>
                            <a:srgbClr val="2B4B82"/>
                          </a:solidFill>
                          <a:sym typeface="Wingdings" panose="05000000000000000000" pitchFamily="2" charset="2"/>
                        </a:rPr>
                        <a:t> p</a:t>
                      </a:r>
                      <a:endParaRPr lang="en-US"/>
                    </a:p>
                  </a:txBody>
                  <a:tcPr/>
                </a:tc>
                <a:tc>
                  <a:txBody>
                    <a:bodyPr/>
                    <a:lstStyle/>
                    <a:p>
                      <a:r>
                        <a:rPr lang="en-US"/>
                        <a:t>8. p1 </a:t>
                      </a:r>
                      <a:r>
                        <a:rPr lang="en-US" sz="1800">
                          <a:solidFill>
                            <a:srgbClr val="2B4B82"/>
                          </a:solidFill>
                        </a:rPr>
                        <a:t>Λ (p1 V p2) </a:t>
                      </a:r>
                      <a:r>
                        <a:rPr lang="en-US" sz="1800">
                          <a:solidFill>
                            <a:srgbClr val="2B4B82"/>
                          </a:solidFill>
                          <a:sym typeface="Wingdings" panose="05000000000000000000" pitchFamily="2" charset="2"/>
                        </a:rPr>
                        <a:t> p1</a:t>
                      </a:r>
                      <a:endParaRPr lang="en-US"/>
                    </a:p>
                  </a:txBody>
                  <a:tcPr/>
                </a:tc>
                <a:extLst>
                  <a:ext uri="{0D108BD9-81ED-4DB2-BD59-A6C34878D82A}">
                    <a16:rowId xmlns:a16="http://schemas.microsoft.com/office/drawing/2014/main" val="777111025"/>
                  </a:ext>
                </a:extLst>
              </a:tr>
              <a:tr h="596508">
                <a:tc>
                  <a:txBody>
                    <a:bodyPr/>
                    <a:lstStyle/>
                    <a:p>
                      <a:r>
                        <a:rPr lang="en-US"/>
                        <a:t>9. p </a:t>
                      </a:r>
                      <a:r>
                        <a:rPr lang="en-US" sz="1800">
                          <a:solidFill>
                            <a:srgbClr val="2B4B82"/>
                          </a:solidFill>
                        </a:rPr>
                        <a:t>Λ false </a:t>
                      </a:r>
                      <a:r>
                        <a:rPr lang="en-US" sz="1800">
                          <a:solidFill>
                            <a:srgbClr val="2B4B82"/>
                          </a:solidFill>
                          <a:sym typeface="Wingdings" panose="05000000000000000000" pitchFamily="2" charset="2"/>
                        </a:rPr>
                        <a:t> false</a:t>
                      </a:r>
                      <a:endParaRPr lang="en-US"/>
                    </a:p>
                  </a:txBody>
                  <a:tcPr/>
                </a:tc>
                <a:tc>
                  <a:txBody>
                    <a:bodyPr/>
                    <a:lstStyle/>
                    <a:p>
                      <a:r>
                        <a:rPr lang="en-US"/>
                        <a:t>10. p1 V (p1</a:t>
                      </a:r>
                      <a:r>
                        <a:rPr lang="en-US" sz="1800">
                          <a:solidFill>
                            <a:srgbClr val="2B4B82"/>
                          </a:solidFill>
                        </a:rPr>
                        <a:t>Λp2) </a:t>
                      </a:r>
                      <a:r>
                        <a:rPr lang="en-US" sz="1800">
                          <a:solidFill>
                            <a:srgbClr val="2B4B82"/>
                          </a:solidFill>
                          <a:sym typeface="Wingdings" panose="05000000000000000000" pitchFamily="2" charset="2"/>
                        </a:rPr>
                        <a:t> p1</a:t>
                      </a:r>
                      <a:endParaRPr lang="en-US"/>
                    </a:p>
                  </a:txBody>
                  <a:tcPr/>
                </a:tc>
                <a:extLst>
                  <a:ext uri="{0D108BD9-81ED-4DB2-BD59-A6C34878D82A}">
                    <a16:rowId xmlns:a16="http://schemas.microsoft.com/office/drawing/2014/main" val="716000121"/>
                  </a:ext>
                </a:extLst>
              </a:tr>
            </a:tbl>
          </a:graphicData>
        </a:graphic>
      </p:graphicFrame>
    </p:spTree>
    <p:extLst>
      <p:ext uri="{BB962C8B-B14F-4D97-AF65-F5344CB8AC3E}">
        <p14:creationId xmlns:p14="http://schemas.microsoft.com/office/powerpoint/2010/main" val="1648329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89694" y="2136297"/>
            <a:ext cx="16612506" cy="5924699"/>
            <a:chOff x="-508000" y="-699334"/>
            <a:chExt cx="22150008" cy="7899598"/>
          </a:xfrm>
        </p:grpSpPr>
        <p:sp>
          <p:nvSpPr>
            <p:cNvPr id="3" name="TextBox 3"/>
            <p:cNvSpPr txBox="1"/>
            <p:nvPr/>
          </p:nvSpPr>
          <p:spPr>
            <a:xfrm>
              <a:off x="0" y="-19050"/>
              <a:ext cx="836923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4" name="TextBox 4"/>
            <p:cNvSpPr txBox="1"/>
            <p:nvPr/>
          </p:nvSpPr>
          <p:spPr>
            <a:xfrm>
              <a:off x="-508000" y="-699334"/>
              <a:ext cx="22150008" cy="7899598"/>
            </a:xfrm>
            <a:prstGeom prst="rect">
              <a:avLst/>
            </a:prstGeom>
          </p:spPr>
          <p:txBody>
            <a:bodyPr wrap="square" lIns="0" tIns="0" rIns="0" bIns="0" rtlCol="0" anchor="t">
              <a:spAutoFit/>
            </a:bodyPr>
            <a:lstStyle/>
            <a:p>
              <a:pPr marL="259080" lvl="1">
                <a:lnSpc>
                  <a:spcPct val="200000"/>
                </a:lnSpc>
              </a:pPr>
              <a:r>
                <a:rPr lang="en-US" sz="2800">
                  <a:solidFill>
                    <a:srgbClr val="2B4B82"/>
                  </a:solidFill>
                  <a:latin typeface="Josefin Sans Regular"/>
                </a:rPr>
                <a:t>Ví dụ: Cho 1 truy vấn như sau:</a:t>
              </a:r>
            </a:p>
            <a:p>
              <a:pPr marL="259080" lvl="1">
                <a:lnSpc>
                  <a:spcPct val="200000"/>
                </a:lnSpc>
              </a:pPr>
              <a:r>
                <a:rPr lang="en-US" sz="2800">
                  <a:solidFill>
                    <a:srgbClr val="2B4B82"/>
                  </a:solidFill>
                  <a:latin typeface="Josefin Sans Regular"/>
                </a:rPr>
                <a:t>SELECT	EMP.TITLE</a:t>
              </a:r>
            </a:p>
            <a:p>
              <a:pPr marL="259080" lvl="1">
                <a:lnSpc>
                  <a:spcPct val="200000"/>
                </a:lnSpc>
              </a:pPr>
              <a:r>
                <a:rPr lang="en-US" sz="2800">
                  <a:solidFill>
                    <a:srgbClr val="2B4B82"/>
                  </a:solidFill>
                  <a:latin typeface="Josefin Sans Regular"/>
                </a:rPr>
                <a:t>FROM	EMP</a:t>
              </a:r>
            </a:p>
            <a:p>
              <a:pPr marL="259080" lvl="1">
                <a:lnSpc>
                  <a:spcPct val="200000"/>
                </a:lnSpc>
              </a:pPr>
              <a:r>
                <a:rPr lang="en-US" sz="2800">
                  <a:solidFill>
                    <a:srgbClr val="2B4B82"/>
                  </a:solidFill>
                  <a:latin typeface="Josefin Sans Regular"/>
                </a:rPr>
                <a:t>WHERE	(NOT(EMP.TITLE = “Programmer”</a:t>
              </a:r>
            </a:p>
            <a:p>
              <a:pPr marL="259080" lvl="1">
                <a:lnSpc>
                  <a:spcPct val="200000"/>
                </a:lnSpc>
              </a:pPr>
              <a:r>
                <a:rPr lang="en-US" sz="2800">
                  <a:solidFill>
                    <a:srgbClr val="2B4B82"/>
                  </a:solidFill>
                  <a:latin typeface="Josefin Sans Regular"/>
                </a:rPr>
                <a:t>		AND (EMP.TITLE = “Programmer” OR EMP.TITLE= “ELECT. ENG”</a:t>
              </a:r>
            </a:p>
            <a:p>
              <a:pPr marL="259080" lvl="1">
                <a:lnSpc>
                  <a:spcPct val="200000"/>
                </a:lnSpc>
              </a:pPr>
              <a:r>
                <a:rPr lang="en-US" sz="2800">
                  <a:solidFill>
                    <a:srgbClr val="2B4B82"/>
                  </a:solidFill>
                  <a:latin typeface="Josefin Sans Regular"/>
                </a:rPr>
                <a:t>		AND NOT(EMP.TITLE= “ELECT. ENG”)</a:t>
              </a:r>
            </a:p>
            <a:p>
              <a:pPr marL="259080" lvl="1">
                <a:lnSpc>
                  <a:spcPct val="200000"/>
                </a:lnSpc>
              </a:pPr>
              <a:r>
                <a:rPr lang="en-US" sz="2800">
                  <a:solidFill>
                    <a:srgbClr val="2B4B82"/>
                  </a:solidFill>
                  <a:latin typeface="Josefin Sans Regular"/>
                </a:rPr>
                <a:t>		OR EMP.ENAME= “J. DOE”.</a:t>
              </a:r>
              <a:endParaRPr lang="en-US" sz="2400">
                <a:solidFill>
                  <a:srgbClr val="2B4B82"/>
                </a:solidFill>
                <a:latin typeface="Josefin Sans Regular"/>
              </a:endParaRPr>
            </a:p>
          </p:txBody>
        </p:sp>
      </p:grpSp>
      <p:grpSp>
        <p:nvGrpSpPr>
          <p:cNvPr id="5" name="Group 5"/>
          <p:cNvGrpSpPr/>
          <p:nvPr/>
        </p:nvGrpSpPr>
        <p:grpSpPr>
          <a:xfrm>
            <a:off x="972488" y="-476463"/>
            <a:ext cx="15715312" cy="9423543"/>
            <a:chOff x="-5652948" y="-19051"/>
            <a:chExt cx="20953748" cy="12564725"/>
          </a:xfrm>
        </p:grpSpPr>
        <p:sp>
          <p:nvSpPr>
            <p:cNvPr id="6" name="TextBox 6"/>
            <p:cNvSpPr txBox="1"/>
            <p:nvPr/>
          </p:nvSpPr>
          <p:spPr>
            <a:xfrm>
              <a:off x="0" y="-19051"/>
              <a:ext cx="803129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7" name="TextBox 7"/>
            <p:cNvSpPr txBox="1"/>
            <p:nvPr/>
          </p:nvSpPr>
          <p:spPr>
            <a:xfrm>
              <a:off x="-5652948" y="3743264"/>
              <a:ext cx="20953748" cy="8802410"/>
            </a:xfrm>
            <a:prstGeom prst="rect">
              <a:avLst/>
            </a:prstGeom>
          </p:spPr>
          <p:txBody>
            <a:bodyPr wrap="square" lIns="0" tIns="0" rIns="0" bIns="0" rtlCol="0" anchor="t">
              <a:spAutoFit/>
            </a:bodyPr>
            <a:lstStyle/>
            <a:p>
              <a:pPr marL="259080" lvl="1">
                <a:lnSpc>
                  <a:spcPct val="150000"/>
                </a:lnSpc>
              </a:pPr>
              <a:r>
                <a:rPr lang="en-US" sz="2400">
                  <a:solidFill>
                    <a:srgbClr val="2B4B82"/>
                  </a:solidFill>
                  <a:latin typeface="Josefin Sans Regular"/>
                </a:rPr>
                <a:t>Đặt p1:&lt;EMP.TITLE = “Programmer”&gt;, p2 = &lt;EMP.TITLE =“ELECT. ENG”&gt;, p3 = &lt;EMP.ENAME = “J. DOE”</a:t>
              </a:r>
            </a:p>
            <a:p>
              <a:pPr marL="259080" lvl="1">
                <a:lnSpc>
                  <a:spcPct val="150000"/>
                </a:lnSpc>
              </a:pPr>
              <a:r>
                <a:rPr lang="en-US" sz="2400">
                  <a:solidFill>
                    <a:srgbClr val="2B4B82"/>
                  </a:solidFill>
                  <a:latin typeface="Josefin Sans Regular"/>
                </a:rPr>
                <a:t>Khi đó, mệnh đề WHERE được viết lại như sau:</a:t>
              </a:r>
            </a:p>
            <a:p>
              <a:pPr marL="259080" lvl="1">
                <a:lnSpc>
                  <a:spcPct val="150000"/>
                </a:lnSpc>
              </a:pPr>
              <a:r>
                <a:rPr lang="en-US" sz="2400">
                  <a:solidFill>
                    <a:srgbClr val="2B4B82"/>
                  </a:solidFill>
                  <a:latin typeface="Josefin Sans Regular"/>
                </a:rPr>
                <a:t>P: (┐p1 </a:t>
              </a:r>
              <a:r>
                <a:rPr lang="el-GR" sz="2400">
                  <a:solidFill>
                    <a:srgbClr val="2B4B82"/>
                  </a:solidFill>
                  <a:latin typeface="Josefin Sans Regular"/>
                </a:rPr>
                <a:t>Λ</a:t>
              </a:r>
              <a:r>
                <a:rPr lang="en-US" sz="2400">
                  <a:solidFill>
                    <a:srgbClr val="2B4B82"/>
                  </a:solidFill>
                  <a:latin typeface="Josefin Sans Regular"/>
                </a:rPr>
                <a:t> (p1 V p2) </a:t>
              </a:r>
              <a:r>
                <a:rPr lang="el-GR" sz="2400">
                  <a:solidFill>
                    <a:srgbClr val="2B4B82"/>
                  </a:solidFill>
                  <a:latin typeface="Josefin Sans Regular"/>
                </a:rPr>
                <a:t>Λ </a:t>
              </a:r>
              <a:r>
                <a:rPr lang="en-US" sz="2400">
                  <a:solidFill>
                    <a:srgbClr val="2B4B82"/>
                  </a:solidFill>
                  <a:latin typeface="Josefin Sans Regular"/>
                </a:rPr>
                <a:t> ┐p2) V p3</a:t>
              </a:r>
            </a:p>
            <a:p>
              <a:pPr marL="601980" lvl="1" indent="-342900">
                <a:lnSpc>
                  <a:spcPct val="150000"/>
                </a:lnSpc>
                <a:buFont typeface="Wingdings" panose="05000000000000000000" pitchFamily="2" charset="2"/>
                <a:buChar char="ó"/>
              </a:pPr>
              <a:r>
                <a:rPr lang="en-US" sz="2400">
                  <a:solidFill>
                    <a:srgbClr val="2B4B82"/>
                  </a:solidFill>
                  <a:latin typeface="Josefin Sans Regular"/>
                  <a:sym typeface="Wingdings" panose="05000000000000000000" pitchFamily="2" charset="2"/>
                </a:rPr>
                <a:t>(┐p1 </a:t>
              </a:r>
              <a:r>
                <a:rPr lang="el-GR" sz="2400">
                  <a:solidFill>
                    <a:srgbClr val="2B4B82"/>
                  </a:solidFill>
                  <a:latin typeface="Josefin Sans Regular"/>
                </a:rPr>
                <a:t>Λ </a:t>
              </a:r>
              <a:r>
                <a:rPr lang="en-US" sz="2400">
                  <a:solidFill>
                    <a:srgbClr val="2B4B82"/>
                  </a:solidFill>
                  <a:latin typeface="Josefin Sans Regular"/>
                </a:rPr>
                <a:t>p1 </a:t>
              </a:r>
              <a:r>
                <a:rPr lang="el-GR" sz="2400">
                  <a:solidFill>
                    <a:srgbClr val="2B4B82"/>
                  </a:solidFill>
                  <a:latin typeface="Josefin Sans Regular"/>
                </a:rPr>
                <a:t>Λ</a:t>
              </a:r>
              <a:r>
                <a:rPr lang="en-US" sz="2400">
                  <a:solidFill>
                    <a:srgbClr val="2B4B82"/>
                  </a:solidFill>
                  <a:latin typeface="Josefin Sans Regular"/>
                </a:rPr>
                <a:t> </a:t>
              </a:r>
              <a:r>
                <a:rPr lang="en-US" sz="2400">
                  <a:solidFill>
                    <a:srgbClr val="2B4B82"/>
                  </a:solidFill>
                  <a:latin typeface="Josefin Sans Regular"/>
                  <a:sym typeface="Wingdings" panose="05000000000000000000" pitchFamily="2" charset="2"/>
                </a:rPr>
                <a:t>┐p2) V (┐p1 </a:t>
              </a:r>
              <a:r>
                <a:rPr lang="el-GR" sz="2400">
                  <a:solidFill>
                    <a:srgbClr val="2B4B82"/>
                  </a:solidFill>
                  <a:latin typeface="Josefin Sans Regular"/>
                </a:rPr>
                <a:t>Λ </a:t>
              </a:r>
              <a:r>
                <a:rPr lang="en-US" sz="2400">
                  <a:solidFill>
                    <a:srgbClr val="2B4B82"/>
                  </a:solidFill>
                  <a:latin typeface="Josefin Sans Regular"/>
                </a:rPr>
                <a:t> p2 </a:t>
              </a:r>
              <a:r>
                <a:rPr lang="el-GR" sz="2400">
                  <a:solidFill>
                    <a:srgbClr val="2B4B82"/>
                  </a:solidFill>
                  <a:latin typeface="Josefin Sans Regular"/>
                </a:rPr>
                <a:t>Λ </a:t>
              </a:r>
              <a:r>
                <a:rPr lang="en-US" sz="2400">
                  <a:solidFill>
                    <a:srgbClr val="2B4B82"/>
                  </a:solidFill>
                  <a:latin typeface="Josefin Sans Regular"/>
                  <a:sym typeface="Wingdings" panose="05000000000000000000" pitchFamily="2" charset="2"/>
                </a:rPr>
                <a:t>┐p2) V</a:t>
              </a:r>
              <a:r>
                <a:rPr lang="en-US" sz="2400">
                  <a:solidFill>
                    <a:srgbClr val="2B4B82"/>
                  </a:solidFill>
                  <a:latin typeface="Josefin Sans Regular"/>
                </a:rPr>
                <a:t> p3	 (áp dụng luật 7)</a:t>
              </a:r>
            </a:p>
            <a:p>
              <a:pPr marL="601980" lvl="1" indent="-342900">
                <a:lnSpc>
                  <a:spcPct val="150000"/>
                </a:lnSpc>
                <a:buFont typeface="Wingdings" panose="05000000000000000000" pitchFamily="2" charset="2"/>
                <a:buChar char="ó"/>
              </a:pPr>
              <a:r>
                <a:rPr lang="en-US" sz="2400">
                  <a:solidFill>
                    <a:srgbClr val="2B4B82"/>
                  </a:solidFill>
                  <a:latin typeface="Josefin Sans Regular"/>
                </a:rPr>
                <a:t>(false </a:t>
              </a:r>
              <a:r>
                <a:rPr lang="el-GR" sz="2400">
                  <a:solidFill>
                    <a:srgbClr val="2B4B82"/>
                  </a:solidFill>
                  <a:latin typeface="Josefin Sans Regular"/>
                </a:rPr>
                <a:t>Λ</a:t>
              </a:r>
              <a:r>
                <a:rPr lang="en-US" sz="2400">
                  <a:solidFill>
                    <a:srgbClr val="2B4B82"/>
                  </a:solidFill>
                  <a:latin typeface="Josefin Sans Regular"/>
                </a:rPr>
                <a:t> ┐p2) V (┐p1 </a:t>
              </a:r>
              <a:r>
                <a:rPr lang="el-GR" sz="2400">
                  <a:solidFill>
                    <a:srgbClr val="2B4B82"/>
                  </a:solidFill>
                  <a:latin typeface="Josefin Sans Regular"/>
                </a:rPr>
                <a:t>Λ</a:t>
              </a:r>
              <a:r>
                <a:rPr lang="en-US" sz="2400">
                  <a:solidFill>
                    <a:srgbClr val="2B4B82"/>
                  </a:solidFill>
                  <a:latin typeface="Josefin Sans Regular"/>
                </a:rPr>
                <a:t> false) V p3			 (áp dụng luật 5)</a:t>
              </a:r>
            </a:p>
            <a:p>
              <a:pPr marL="601980" lvl="1" indent="-342900">
                <a:lnSpc>
                  <a:spcPct val="150000"/>
                </a:lnSpc>
                <a:buFont typeface="Wingdings" panose="05000000000000000000" pitchFamily="2" charset="2"/>
                <a:buChar char="ó"/>
              </a:pPr>
              <a:r>
                <a:rPr lang="en-US" sz="2400">
                  <a:solidFill>
                    <a:srgbClr val="2B4B82"/>
                  </a:solidFill>
                  <a:latin typeface="Josefin Sans Regular"/>
                </a:rPr>
                <a:t>False V false V p3					 (áp dụng luật 4)</a:t>
              </a:r>
            </a:p>
            <a:p>
              <a:pPr marL="601980" lvl="1" indent="-342900">
                <a:lnSpc>
                  <a:spcPct val="150000"/>
                </a:lnSpc>
                <a:buFont typeface="Wingdings" panose="05000000000000000000" pitchFamily="2" charset="2"/>
                <a:buChar char="ó"/>
              </a:pPr>
              <a:r>
                <a:rPr lang="en-US" sz="2400">
                  <a:solidFill>
                    <a:srgbClr val="2B4B82"/>
                  </a:solidFill>
                  <a:latin typeface="Josefin Sans Regular"/>
                </a:rPr>
                <a:t>p3</a:t>
              </a:r>
            </a:p>
            <a:p>
              <a:pPr marL="259080" lvl="1">
                <a:lnSpc>
                  <a:spcPct val="150000"/>
                </a:lnSpc>
              </a:pPr>
              <a:endParaRPr lang="en-US" sz="2400">
                <a:solidFill>
                  <a:srgbClr val="2B4B82"/>
                </a:solidFill>
                <a:latin typeface="Josefin Sans Regular"/>
              </a:endParaRPr>
            </a:p>
            <a:p>
              <a:pPr marL="259080" lvl="1">
                <a:lnSpc>
                  <a:spcPct val="150000"/>
                </a:lnSpc>
              </a:pPr>
              <a:r>
                <a:rPr lang="en-US" sz="2400">
                  <a:solidFill>
                    <a:srgbClr val="2B4B82"/>
                  </a:solidFill>
                  <a:latin typeface="Josefin Sans Regular"/>
                </a:rPr>
                <a:t>Khi đó, câu truy vấn đuọc biến đổi thành:</a:t>
              </a:r>
            </a:p>
            <a:p>
              <a:pPr marL="259080" lvl="1">
                <a:lnSpc>
                  <a:spcPct val="150000"/>
                </a:lnSpc>
              </a:pPr>
              <a:r>
                <a:rPr lang="en-US" sz="2400">
                  <a:solidFill>
                    <a:srgbClr val="2B4B82"/>
                  </a:solidFill>
                  <a:latin typeface="Josefin Sans Regular"/>
                </a:rPr>
                <a:t>SELECT	EMP.TITLE</a:t>
              </a:r>
            </a:p>
            <a:p>
              <a:pPr marL="259080" lvl="1">
                <a:lnSpc>
                  <a:spcPct val="150000"/>
                </a:lnSpc>
              </a:pPr>
              <a:r>
                <a:rPr lang="en-US" sz="2400">
                  <a:solidFill>
                    <a:srgbClr val="2B4B82"/>
                  </a:solidFill>
                  <a:latin typeface="Josefin Sans Regular"/>
                </a:rPr>
                <a:t>FROM	EMP</a:t>
              </a:r>
            </a:p>
            <a:p>
              <a:pPr marL="259080" lvl="1">
                <a:lnSpc>
                  <a:spcPct val="150000"/>
                </a:lnSpc>
              </a:pPr>
              <a:r>
                <a:rPr lang="en-US" sz="2400">
                  <a:solidFill>
                    <a:srgbClr val="2B4B82"/>
                  </a:solidFill>
                  <a:latin typeface="Josefin Sans Regular"/>
                </a:rPr>
                <a:t>WHERE	EMP.ENAME = “J. DOE”</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spTree>
    <p:extLst>
      <p:ext uri="{BB962C8B-B14F-4D97-AF65-F5344CB8AC3E}">
        <p14:creationId xmlns:p14="http://schemas.microsoft.com/office/powerpoint/2010/main" val="269370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 name="Group 3"/>
          <p:cNvGrpSpPr/>
          <p:nvPr/>
        </p:nvGrpSpPr>
        <p:grpSpPr>
          <a:xfrm>
            <a:off x="1752600" y="1104900"/>
            <a:ext cx="14020800" cy="4592319"/>
            <a:chOff x="0" y="71120"/>
            <a:chExt cx="18694400" cy="6123091"/>
          </a:xfrm>
        </p:grpSpPr>
        <p:sp>
          <p:nvSpPr>
            <p:cNvPr id="4" name="TextBox 4"/>
            <p:cNvSpPr txBox="1"/>
            <p:nvPr/>
          </p:nvSpPr>
          <p:spPr>
            <a:xfrm>
              <a:off x="0" y="71120"/>
              <a:ext cx="12216316" cy="1232389"/>
            </a:xfrm>
            <a:prstGeom prst="rect">
              <a:avLst/>
            </a:prstGeom>
          </p:spPr>
          <p:txBody>
            <a:bodyPr lIns="0" tIns="0" rIns="0" bIns="0" rtlCol="0" anchor="t">
              <a:spAutoFit/>
            </a:bodyPr>
            <a:lstStyle/>
            <a:p>
              <a:pPr>
                <a:lnSpc>
                  <a:spcPts val="7230"/>
                </a:lnSpc>
              </a:pPr>
              <a:r>
                <a:rPr lang="en-US" sz="6025">
                  <a:solidFill>
                    <a:srgbClr val="2B4B82"/>
                  </a:solidFill>
                  <a:latin typeface="Josefin Sans Bold Bold"/>
                </a:rPr>
                <a:t>4.1.4) Viết lại</a:t>
              </a:r>
            </a:p>
          </p:txBody>
        </p:sp>
        <p:sp>
          <p:nvSpPr>
            <p:cNvPr id="5" name="TextBox 5"/>
            <p:cNvSpPr txBox="1"/>
            <p:nvPr/>
          </p:nvSpPr>
          <p:spPr>
            <a:xfrm>
              <a:off x="0" y="3104802"/>
              <a:ext cx="12216316" cy="779700"/>
            </a:xfrm>
            <a:prstGeom prst="rect">
              <a:avLst/>
            </a:prstGeom>
          </p:spPr>
          <p:txBody>
            <a:bodyPr lIns="0" tIns="0" rIns="0" bIns="0" rtlCol="0" anchor="t">
              <a:spAutoFit/>
            </a:bodyPr>
            <a:lstStyle/>
            <a:p>
              <a:pPr>
                <a:lnSpc>
                  <a:spcPts val="4994"/>
                </a:lnSpc>
              </a:pPr>
              <a:endParaRPr lang="en-US" sz="2699" spc="426">
                <a:solidFill>
                  <a:srgbClr val="2B4B82"/>
                </a:solidFill>
                <a:latin typeface="Josefin Sans Regular"/>
              </a:endParaRPr>
            </a:p>
          </p:txBody>
        </p:sp>
        <p:sp>
          <p:nvSpPr>
            <p:cNvPr id="6" name="TextBox 6"/>
            <p:cNvSpPr txBox="1"/>
            <p:nvPr/>
          </p:nvSpPr>
          <p:spPr>
            <a:xfrm>
              <a:off x="0" y="1900729"/>
              <a:ext cx="18694400" cy="4293482"/>
            </a:xfrm>
            <a:prstGeom prst="rect">
              <a:avLst/>
            </a:prstGeom>
          </p:spPr>
          <p:txBody>
            <a:bodyPr wrap="square" lIns="0" tIns="0" rIns="0" bIns="0" rtlCol="0" anchor="t">
              <a:spAutoFit/>
            </a:bodyPr>
            <a:lstStyle/>
            <a:p>
              <a:pPr>
                <a:lnSpc>
                  <a:spcPct val="200000"/>
                </a:lnSpc>
              </a:pPr>
              <a:r>
                <a:rPr lang="en-US" sz="2700">
                  <a:solidFill>
                    <a:srgbClr val="2B4B82"/>
                  </a:solidFill>
                  <a:latin typeface="Josefin Sans Regular"/>
                </a:rPr>
                <a:t>- Viết lại truy vấn bằng liên kết đại số để có thể thực hiện truy vấn đó trên CSDL</a:t>
              </a:r>
            </a:p>
            <a:p>
              <a:pPr>
                <a:lnSpc>
                  <a:spcPct val="200000"/>
                </a:lnSpc>
              </a:pPr>
              <a:r>
                <a:rPr lang="en-US" sz="2700">
                  <a:solidFill>
                    <a:srgbClr val="2B4B82"/>
                  </a:solidFill>
                  <a:latin typeface="Josefin Sans Regular"/>
                </a:rPr>
                <a:t>- Để biểu diễn truy vấn liên kết đại số, ta sử dụng cây toán tử. Với các nút xác định:</a:t>
              </a:r>
            </a:p>
            <a:p>
              <a:pPr>
                <a:lnSpc>
                  <a:spcPct val="200000"/>
                </a:lnSpc>
              </a:pPr>
              <a:r>
                <a:rPr lang="en-US" sz="2700">
                  <a:solidFill>
                    <a:srgbClr val="2B4B82"/>
                  </a:solidFill>
                  <a:latin typeface="Josefin Sans Regular"/>
                </a:rPr>
                <a:t>+ Có lá: bảng</a:t>
              </a:r>
            </a:p>
            <a:p>
              <a:pPr>
                <a:lnSpc>
                  <a:spcPct val="200000"/>
                </a:lnSpc>
              </a:pPr>
              <a:r>
                <a:rPr lang="en-US" sz="2700">
                  <a:solidFill>
                    <a:srgbClr val="2B4B82"/>
                  </a:solidFill>
                  <a:latin typeface="Josefin Sans Regular"/>
                </a:rPr>
                <a:t>+ Không lá: phép toán liên kế đại số</a:t>
              </a:r>
            </a:p>
          </p:txBody>
        </p:sp>
      </p:grpSp>
      <p:sp>
        <p:nvSpPr>
          <p:cNvPr id="2" name="TextBox 6">
            <a:extLst>
              <a:ext uri="{FF2B5EF4-FFF2-40B4-BE49-F238E27FC236}">
                <a16:creationId xmlns:a16="http://schemas.microsoft.com/office/drawing/2014/main" id="{A798EBB9-EEB6-86AA-0978-B899C4A51CD0}"/>
              </a:ext>
            </a:extLst>
          </p:cNvPr>
          <p:cNvSpPr txBox="1"/>
          <p:nvPr/>
        </p:nvSpPr>
        <p:spPr>
          <a:xfrm>
            <a:off x="1752600" y="2473495"/>
            <a:ext cx="14020800" cy="4882106"/>
          </a:xfrm>
          <a:prstGeom prst="rect">
            <a:avLst/>
          </a:prstGeom>
        </p:spPr>
        <p:txBody>
          <a:bodyPr wrap="square" lIns="0" tIns="0" rIns="0" bIns="0" rtlCol="0" anchor="t">
            <a:spAutoFit/>
          </a:bodyPr>
          <a:lstStyle/>
          <a:p>
            <a:pPr>
              <a:lnSpc>
                <a:spcPct val="200000"/>
              </a:lnSpc>
            </a:pPr>
            <a:r>
              <a:rPr lang="en-US" sz="2700">
                <a:solidFill>
                  <a:srgbClr val="2B4B82"/>
                </a:solidFill>
                <a:latin typeface="Josefin Sans Regular"/>
              </a:rPr>
              <a:t>Cách chuyển từ một truy vấn </a:t>
            </a:r>
            <a:r>
              <a:rPr lang="en-US" sz="2700">
                <a:solidFill>
                  <a:srgbClr val="2B4B82"/>
                </a:solidFill>
                <a:latin typeface="Josefin Sans Regular"/>
                <a:sym typeface="Wingdings" panose="05000000000000000000" pitchFamily="2" charset="2"/>
              </a:rPr>
              <a:t> cây toán tử:</a:t>
            </a:r>
          </a:p>
          <a:p>
            <a:pPr>
              <a:lnSpc>
                <a:spcPct val="200000"/>
              </a:lnSpc>
            </a:pPr>
            <a:r>
              <a:rPr lang="en-US" sz="2700">
                <a:solidFill>
                  <a:srgbClr val="2B4B82"/>
                </a:solidFill>
                <a:latin typeface="Josefin Sans Regular"/>
                <a:sym typeface="Wingdings" panose="05000000000000000000" pitchFamily="2" charset="2"/>
              </a:rPr>
              <a:t>+ Trong SQL, các nút lá chính là các quan hệ trong mệnh đề FROM</a:t>
            </a:r>
          </a:p>
          <a:p>
            <a:pPr>
              <a:lnSpc>
                <a:spcPct val="200000"/>
              </a:lnSpc>
            </a:pPr>
            <a:r>
              <a:rPr lang="en-US" sz="2700">
                <a:solidFill>
                  <a:srgbClr val="2B4B82"/>
                </a:solidFill>
                <a:latin typeface="Josefin Sans Regular"/>
                <a:sym typeface="Wingdings" panose="05000000000000000000" pitchFamily="2" charset="2"/>
              </a:rPr>
              <a:t>+ Trong SQL, nút gốc được xác định qua mệnh đề SELECT </a:t>
            </a:r>
          </a:p>
          <a:p>
            <a:pPr>
              <a:lnSpc>
                <a:spcPct val="200000"/>
              </a:lnSpc>
            </a:pPr>
            <a:r>
              <a:rPr lang="en-US" sz="2700">
                <a:solidFill>
                  <a:srgbClr val="2B4B82"/>
                </a:solidFill>
                <a:latin typeface="Josefin Sans Regular"/>
                <a:sym typeface="Wingdings" panose="05000000000000000000" pitchFamily="2" charset="2"/>
              </a:rPr>
              <a:t>+ Các điều kiện trong mệnh đề WHERE được biến đổi thành dãy các phép toán đại số (phép chọn, nối, hợp,….) đi từ lá đến gốc, có thể thực hiện theo thứ tự xuất hiện của các vị từ và các phép toán</a:t>
            </a:r>
            <a:endParaRPr lang="en-US" sz="2700">
              <a:solidFill>
                <a:srgbClr val="2B4B82"/>
              </a:solidFill>
              <a:latin typeface="Josefin Sans Regular"/>
            </a:endParaRPr>
          </a:p>
        </p:txBody>
      </p:sp>
      <p:sp>
        <p:nvSpPr>
          <p:cNvPr id="7" name="TextBox 4">
            <a:extLst>
              <a:ext uri="{FF2B5EF4-FFF2-40B4-BE49-F238E27FC236}">
                <a16:creationId xmlns:a16="http://schemas.microsoft.com/office/drawing/2014/main" id="{95D16857-A334-CE0E-9404-567BA293DA0F}"/>
              </a:ext>
            </a:extLst>
          </p:cNvPr>
          <p:cNvSpPr txBox="1"/>
          <p:nvPr/>
        </p:nvSpPr>
        <p:spPr>
          <a:xfrm>
            <a:off x="1752599" y="1104900"/>
            <a:ext cx="9162237" cy="924292"/>
          </a:xfrm>
          <a:prstGeom prst="rect">
            <a:avLst/>
          </a:prstGeom>
        </p:spPr>
        <p:txBody>
          <a:bodyPr lIns="0" tIns="0" rIns="0" bIns="0" rtlCol="0" anchor="t">
            <a:spAutoFit/>
          </a:bodyPr>
          <a:lstStyle/>
          <a:p>
            <a:pPr>
              <a:lnSpc>
                <a:spcPts val="7230"/>
              </a:lnSpc>
            </a:pPr>
            <a:r>
              <a:rPr lang="en-US" sz="6025">
                <a:solidFill>
                  <a:srgbClr val="2B4B82"/>
                </a:solidFill>
                <a:latin typeface="Josefin Sans Bold Bold"/>
              </a:rPr>
              <a:t>4.1.4) Viết lại</a:t>
            </a:r>
          </a:p>
        </p:txBody>
      </p:sp>
    </p:spTree>
    <p:extLst>
      <p:ext uri="{BB962C8B-B14F-4D97-AF65-F5344CB8AC3E}">
        <p14:creationId xmlns:p14="http://schemas.microsoft.com/office/powerpoint/2010/main" val="277459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990600" y="1911717"/>
            <a:ext cx="14707506" cy="7648248"/>
            <a:chOff x="-508000" y="-699334"/>
            <a:chExt cx="19610008" cy="10197663"/>
          </a:xfrm>
        </p:grpSpPr>
        <p:sp>
          <p:nvSpPr>
            <p:cNvPr id="3" name="TextBox 3"/>
            <p:cNvSpPr txBox="1"/>
            <p:nvPr/>
          </p:nvSpPr>
          <p:spPr>
            <a:xfrm>
              <a:off x="0" y="-19050"/>
              <a:ext cx="836923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4" name="TextBox 4"/>
            <p:cNvSpPr txBox="1"/>
            <p:nvPr/>
          </p:nvSpPr>
          <p:spPr>
            <a:xfrm>
              <a:off x="-508000" y="-699334"/>
              <a:ext cx="19610008" cy="10197663"/>
            </a:xfrm>
            <a:prstGeom prst="rect">
              <a:avLst/>
            </a:prstGeom>
          </p:spPr>
          <p:txBody>
            <a:bodyPr wrap="square" lIns="0" tIns="0" rIns="0" bIns="0" rtlCol="0" anchor="t">
              <a:spAutoFit/>
            </a:bodyPr>
            <a:lstStyle/>
            <a:p>
              <a:pPr marL="259080" lvl="1">
                <a:lnSpc>
                  <a:spcPct val="200000"/>
                </a:lnSpc>
              </a:pPr>
              <a:r>
                <a:rPr lang="en-US" sz="2800">
                  <a:solidFill>
                    <a:srgbClr val="2B4B82"/>
                  </a:solidFill>
                  <a:latin typeface="Josefin Sans Regular"/>
                </a:rPr>
                <a:t>Ví dụ: “Tìm tên các nhân viên không phải là “A. Lee”, làm việc cho dự án CAD/CAM với thời gian một hoặc hai năm”</a:t>
              </a:r>
            </a:p>
            <a:p>
              <a:pPr marL="259080" lvl="1">
                <a:lnSpc>
                  <a:spcPct val="200000"/>
                </a:lnSpc>
              </a:pPr>
              <a:r>
                <a:rPr lang="en-US" sz="2800">
                  <a:solidFill>
                    <a:srgbClr val="2B4B82"/>
                  </a:solidFill>
                  <a:latin typeface="Josefin Sans Regular"/>
                </a:rPr>
                <a:t>SELECT	EMP.ENAME</a:t>
              </a:r>
            </a:p>
            <a:p>
              <a:pPr marL="259080" lvl="1">
                <a:lnSpc>
                  <a:spcPct val="200000"/>
                </a:lnSpc>
              </a:pPr>
              <a:r>
                <a:rPr lang="en-US" sz="2800">
                  <a:solidFill>
                    <a:srgbClr val="2B4B82"/>
                  </a:solidFill>
                  <a:latin typeface="Josefin Sans Regular"/>
                </a:rPr>
                <a:t>FROM	EMP, ASG, PROJ</a:t>
              </a:r>
            </a:p>
            <a:p>
              <a:pPr marL="259080" lvl="1">
                <a:lnSpc>
                  <a:spcPct val="200000"/>
                </a:lnSpc>
              </a:pPr>
              <a:r>
                <a:rPr lang="en-US" sz="2800">
                  <a:solidFill>
                    <a:srgbClr val="2B4B82"/>
                  </a:solidFill>
                  <a:latin typeface="Josefin Sans Regular"/>
                </a:rPr>
                <a:t>WHERE	ASG.ENO = EMP.ENO</a:t>
              </a:r>
            </a:p>
            <a:p>
              <a:pPr marL="259080" lvl="1">
                <a:lnSpc>
                  <a:spcPct val="200000"/>
                </a:lnSpc>
              </a:pPr>
              <a:r>
                <a:rPr lang="en-US" sz="2800">
                  <a:solidFill>
                    <a:srgbClr val="2B4B82"/>
                  </a:solidFill>
                  <a:latin typeface="Josefin Sans Regular"/>
                </a:rPr>
                <a:t>		AND ASG.PNO = ASG.PNO</a:t>
              </a:r>
            </a:p>
            <a:p>
              <a:pPr marL="259080" lvl="1">
                <a:lnSpc>
                  <a:spcPct val="200000"/>
                </a:lnSpc>
              </a:pPr>
              <a:r>
                <a:rPr lang="en-US" sz="2800">
                  <a:solidFill>
                    <a:srgbClr val="2B4B82"/>
                  </a:solidFill>
                  <a:latin typeface="Josefin Sans Regular"/>
                </a:rPr>
                <a:t>		AND EMP.ENAME &lt;&gt; “A. Lee”</a:t>
              </a:r>
            </a:p>
            <a:p>
              <a:pPr marL="259080" lvl="1">
                <a:lnSpc>
                  <a:spcPct val="200000"/>
                </a:lnSpc>
              </a:pPr>
              <a:r>
                <a:rPr lang="en-US" sz="2800">
                  <a:solidFill>
                    <a:srgbClr val="2B4B82"/>
                  </a:solidFill>
                  <a:latin typeface="Josefin Sans Regular"/>
                </a:rPr>
                <a:t>		AND PROJ.PNAME = “CAD/CAM”</a:t>
              </a:r>
            </a:p>
            <a:p>
              <a:pPr marL="259080" lvl="1">
                <a:lnSpc>
                  <a:spcPct val="200000"/>
                </a:lnSpc>
              </a:pPr>
              <a:r>
                <a:rPr lang="en-US" sz="2800">
                  <a:solidFill>
                    <a:srgbClr val="2B4B82"/>
                  </a:solidFill>
                  <a:latin typeface="Josefin Sans Regular"/>
                </a:rPr>
                <a:t>		AND (DUR = 12 OR DUR = 24)	</a:t>
              </a:r>
              <a:endParaRPr lang="en-US" sz="2400">
                <a:solidFill>
                  <a:srgbClr val="2B4B82"/>
                </a:solidFill>
                <a:latin typeface="Josefin Sans Regula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spTree>
    <p:extLst>
      <p:ext uri="{BB962C8B-B14F-4D97-AF65-F5344CB8AC3E}">
        <p14:creationId xmlns:p14="http://schemas.microsoft.com/office/powerpoint/2010/main" val="277301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AA9CA0-D3FD-5CE1-FCB8-CDA9D7D638C1}"/>
              </a:ext>
            </a:extLst>
          </p:cNvPr>
          <p:cNvPicPr>
            <a:picLocks noChangeAspect="1"/>
          </p:cNvPicPr>
          <p:nvPr/>
        </p:nvPicPr>
        <p:blipFill>
          <a:blip r:embed="rId2"/>
          <a:stretch>
            <a:fillRect/>
          </a:stretch>
        </p:blipFill>
        <p:spPr>
          <a:xfrm>
            <a:off x="3625345" y="1455919"/>
            <a:ext cx="11037310" cy="737516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14400" y="515630"/>
            <a:ext cx="9768230" cy="6514081"/>
            <a:chOff x="0" y="623569"/>
            <a:chExt cx="13024306" cy="8685440"/>
          </a:xfrm>
        </p:grpSpPr>
        <p:sp>
          <p:nvSpPr>
            <p:cNvPr id="4" name="TextBox 4"/>
            <p:cNvSpPr txBox="1"/>
            <p:nvPr/>
          </p:nvSpPr>
          <p:spPr>
            <a:xfrm>
              <a:off x="0" y="623569"/>
              <a:ext cx="13024306" cy="2632344"/>
            </a:xfrm>
            <a:prstGeom prst="rect">
              <a:avLst/>
            </a:prstGeom>
          </p:spPr>
          <p:txBody>
            <a:bodyPr lIns="0" tIns="0" rIns="0" bIns="0" rtlCol="0" anchor="t">
              <a:spAutoFit/>
            </a:bodyPr>
            <a:lstStyle/>
            <a:p>
              <a:pPr>
                <a:lnSpc>
                  <a:spcPts val="7680"/>
                </a:lnSpc>
              </a:pPr>
              <a:r>
                <a:rPr lang="en-US" sz="6400">
                  <a:solidFill>
                    <a:srgbClr val="31356E"/>
                  </a:solidFill>
                  <a:latin typeface="Josefin Sans Bold"/>
                </a:rPr>
                <a:t>4.2</a:t>
              </a:r>
              <a:r>
                <a:rPr lang="en-US" sz="6400" dirty="0">
                  <a:solidFill>
                    <a:srgbClr val="31356E"/>
                  </a:solidFill>
                  <a:latin typeface="Josefin Sans Bold"/>
                </a:rPr>
                <a:t>.</a:t>
              </a:r>
              <a:r>
                <a:rPr lang="vi-VN" sz="6400">
                  <a:solidFill>
                    <a:srgbClr val="31356E"/>
                  </a:solidFill>
                  <a:latin typeface="Josefin Sans Bold"/>
                </a:rPr>
                <a:t>Định </a:t>
              </a:r>
              <a:r>
                <a:rPr lang="vi-VN" sz="6400" dirty="0" err="1">
                  <a:solidFill>
                    <a:srgbClr val="31356E"/>
                  </a:solidFill>
                  <a:latin typeface="Josefin Sans Bold"/>
                </a:rPr>
                <a:t>vị</a:t>
              </a:r>
              <a:r>
                <a:rPr lang="vi-VN" sz="6400" dirty="0">
                  <a:solidFill>
                    <a:srgbClr val="31356E"/>
                  </a:solidFill>
                  <a:latin typeface="Josefin Sans Bold"/>
                </a:rPr>
                <a:t> </a:t>
              </a:r>
              <a:r>
                <a:rPr lang="vi-VN" sz="6400" dirty="0" err="1">
                  <a:solidFill>
                    <a:srgbClr val="31356E"/>
                  </a:solidFill>
                  <a:latin typeface="Josefin Sans Bold"/>
                </a:rPr>
                <a:t>dữ</a:t>
              </a:r>
              <a:r>
                <a:rPr lang="vi-VN" sz="6400" dirty="0">
                  <a:solidFill>
                    <a:srgbClr val="31356E"/>
                  </a:solidFill>
                  <a:latin typeface="Josefin Sans Bold"/>
                </a:rPr>
                <a:t> </a:t>
              </a:r>
              <a:r>
                <a:rPr lang="vi-VN" sz="6400" dirty="0" err="1">
                  <a:solidFill>
                    <a:srgbClr val="31356E"/>
                  </a:solidFill>
                  <a:latin typeface="Josefin Sans Bold"/>
                </a:rPr>
                <a:t>liệu</a:t>
              </a:r>
              <a:r>
                <a:rPr lang="vi-VN" sz="6400" dirty="0">
                  <a:solidFill>
                    <a:srgbClr val="31356E"/>
                  </a:solidFill>
                  <a:latin typeface="Josefin Sans Bold"/>
                </a:rPr>
                <a:t> phân </a:t>
              </a:r>
              <a:r>
                <a:rPr lang="vi-VN" sz="6400" dirty="0" err="1">
                  <a:solidFill>
                    <a:srgbClr val="31356E"/>
                  </a:solidFill>
                  <a:latin typeface="Josefin Sans Bold"/>
                </a:rPr>
                <a:t>tán</a:t>
              </a:r>
              <a:r>
                <a:rPr lang="vi-VN" sz="6400" dirty="0">
                  <a:solidFill>
                    <a:srgbClr val="31356E"/>
                  </a:solidFill>
                  <a:latin typeface="Josefin Sans Bold"/>
                </a:rPr>
                <a:t>- </a:t>
              </a:r>
              <a:r>
                <a:rPr lang="vi-VN" sz="6400" dirty="0" err="1">
                  <a:solidFill>
                    <a:srgbClr val="31356E"/>
                  </a:solidFill>
                  <a:latin typeface="Josefin Sans Bold"/>
                </a:rPr>
                <a:t>tối</a:t>
              </a:r>
              <a:r>
                <a:rPr lang="vi-VN" sz="6400" dirty="0">
                  <a:solidFill>
                    <a:srgbClr val="31356E"/>
                  </a:solidFill>
                  <a:latin typeface="Josefin Sans Bold"/>
                </a:rPr>
                <a:t> ưu </a:t>
              </a:r>
              <a:r>
                <a:rPr lang="vi-VN" sz="6400" dirty="0" err="1">
                  <a:solidFill>
                    <a:srgbClr val="31356E"/>
                  </a:solidFill>
                  <a:latin typeface="Josefin Sans Bold"/>
                </a:rPr>
                <a:t>hóa</a:t>
              </a:r>
              <a:r>
                <a:rPr lang="vi-VN" sz="6400" dirty="0">
                  <a:solidFill>
                    <a:srgbClr val="31356E"/>
                  </a:solidFill>
                  <a:latin typeface="Josefin Sans Bold"/>
                </a:rPr>
                <a:t> </a:t>
              </a:r>
              <a:r>
                <a:rPr lang="vi-VN" sz="6400" dirty="0" err="1">
                  <a:solidFill>
                    <a:srgbClr val="31356E"/>
                  </a:solidFill>
                  <a:latin typeface="Josefin Sans Bold"/>
                </a:rPr>
                <a:t>cục</a:t>
              </a:r>
              <a:r>
                <a:rPr lang="vi-VN" sz="6400" dirty="0">
                  <a:solidFill>
                    <a:srgbClr val="31356E"/>
                  </a:solidFill>
                  <a:latin typeface="Josefin Sans Bold"/>
                </a:rPr>
                <a:t> </a:t>
              </a:r>
              <a:r>
                <a:rPr lang="vi-VN" sz="6400" dirty="0" err="1">
                  <a:solidFill>
                    <a:srgbClr val="31356E"/>
                  </a:solidFill>
                  <a:latin typeface="Josefin Sans Bold"/>
                </a:rPr>
                <a:t>bộ</a:t>
              </a:r>
              <a:endParaRPr lang="en-US" sz="6400" dirty="0">
                <a:solidFill>
                  <a:srgbClr val="31356E"/>
                </a:solidFill>
                <a:latin typeface="Josefin Sans Bold"/>
              </a:endParaRPr>
            </a:p>
          </p:txBody>
        </p:sp>
        <p:sp>
          <p:nvSpPr>
            <p:cNvPr id="5" name="TextBox 5"/>
            <p:cNvSpPr txBox="1"/>
            <p:nvPr/>
          </p:nvSpPr>
          <p:spPr>
            <a:xfrm>
              <a:off x="0" y="4522229"/>
              <a:ext cx="12478551" cy="4786780"/>
            </a:xfrm>
            <a:prstGeom prst="rect">
              <a:avLst/>
            </a:prstGeom>
          </p:spPr>
          <p:txBody>
            <a:bodyPr lIns="0" tIns="0" rIns="0" bIns="0" rtlCol="0" anchor="t">
              <a:spAutoFit/>
            </a:bodyPr>
            <a:lstStyle/>
            <a:p>
              <a:pPr>
                <a:lnSpc>
                  <a:spcPts val="3480"/>
                </a:lnSpc>
              </a:pPr>
              <a:r>
                <a:rPr lang="en-US" sz="2900" dirty="0">
                  <a:solidFill>
                    <a:srgbClr val="2B4B82"/>
                  </a:solidFill>
                  <a:latin typeface="Josefin Sans Regular"/>
                </a:rPr>
                <a:t>	</a:t>
              </a:r>
              <a:r>
                <a:rPr lang="vi-VN" sz="2900" dirty="0" err="1">
                  <a:solidFill>
                    <a:srgbClr val="2B4B82"/>
                  </a:solidFill>
                  <a:latin typeface="Josefin Sans Regular"/>
                </a:rPr>
                <a:t>Tối</a:t>
              </a:r>
              <a:r>
                <a:rPr lang="vi-VN" sz="2900" dirty="0">
                  <a:solidFill>
                    <a:srgbClr val="2B4B82"/>
                  </a:solidFill>
                  <a:latin typeface="Josefin Sans Regular"/>
                </a:rPr>
                <a:t> ưu </a:t>
              </a:r>
              <a:r>
                <a:rPr lang="vi-VN" sz="2900" dirty="0" err="1">
                  <a:solidFill>
                    <a:srgbClr val="2B4B82"/>
                  </a:solidFill>
                  <a:latin typeface="Josefin Sans Regular"/>
                </a:rPr>
                <a:t>hóa</a:t>
              </a:r>
              <a:r>
                <a:rPr lang="vi-VN" sz="2900" dirty="0">
                  <a:solidFill>
                    <a:srgbClr val="2B4B82"/>
                  </a:solidFill>
                  <a:latin typeface="Josefin Sans Regular"/>
                </a:rPr>
                <a:t> </a:t>
              </a:r>
              <a:r>
                <a:rPr lang="vi-VN" sz="2900" dirty="0" err="1">
                  <a:solidFill>
                    <a:srgbClr val="2B4B82"/>
                  </a:solidFill>
                  <a:latin typeface="Josefin Sans Regular"/>
                </a:rPr>
                <a:t>cục</a:t>
              </a:r>
              <a:r>
                <a:rPr lang="vi-VN" sz="2900" dirty="0">
                  <a:solidFill>
                    <a:srgbClr val="2B4B82"/>
                  </a:solidFill>
                  <a:latin typeface="Josefin Sans Regular"/>
                </a:rPr>
                <a:t> </a:t>
              </a:r>
              <a:r>
                <a:rPr lang="vi-VN" sz="2900" dirty="0" err="1">
                  <a:solidFill>
                    <a:srgbClr val="2B4B82"/>
                  </a:solidFill>
                  <a:latin typeface="Josefin Sans Regular"/>
                </a:rPr>
                <a:t>bộ</a:t>
              </a:r>
              <a:r>
                <a:rPr lang="vi-VN" sz="2900" dirty="0">
                  <a:solidFill>
                    <a:srgbClr val="2B4B82"/>
                  </a:solidFill>
                  <a:latin typeface="Josefin Sans Regular"/>
                </a:rPr>
                <a:t> : </a:t>
              </a:r>
              <a:r>
                <a:rPr lang="vi-VN" sz="2900" dirty="0" err="1">
                  <a:solidFill>
                    <a:srgbClr val="2B4B82"/>
                  </a:solidFill>
                  <a:latin typeface="Josefin Sans Regular"/>
                </a:rPr>
                <a:t>Là</a:t>
              </a:r>
              <a:r>
                <a:rPr lang="vi-VN" sz="2900" dirty="0">
                  <a:solidFill>
                    <a:srgbClr val="2B4B82"/>
                  </a:solidFill>
                  <a:latin typeface="Josefin Sans Regular"/>
                </a:rPr>
                <a:t> </a:t>
              </a:r>
              <a:r>
                <a:rPr lang="vi-VN" sz="2900" dirty="0" err="1">
                  <a:solidFill>
                    <a:srgbClr val="2B4B82"/>
                  </a:solidFill>
                  <a:latin typeface="Josefin Sans Regular"/>
                </a:rPr>
                <a:t>chuyển</a:t>
              </a:r>
              <a:r>
                <a:rPr lang="vi-VN" sz="2900" dirty="0">
                  <a:solidFill>
                    <a:srgbClr val="2B4B82"/>
                  </a:solidFill>
                  <a:latin typeface="Josefin Sans Regular"/>
                </a:rPr>
                <a:t> </a:t>
              </a:r>
              <a:r>
                <a:rPr lang="vi-VN" sz="2900" dirty="0" err="1">
                  <a:solidFill>
                    <a:srgbClr val="2B4B82"/>
                  </a:solidFill>
                  <a:latin typeface="Josefin Sans Regular"/>
                </a:rPr>
                <a:t>đổi</a:t>
              </a:r>
              <a:r>
                <a:rPr lang="vi-VN" sz="2900" dirty="0">
                  <a:solidFill>
                    <a:srgbClr val="2B4B82"/>
                  </a:solidFill>
                  <a:latin typeface="Josefin Sans Regular"/>
                </a:rPr>
                <a:t> truy </a:t>
              </a:r>
              <a:r>
                <a:rPr lang="vi-VN" sz="2900" dirty="0" err="1">
                  <a:solidFill>
                    <a:srgbClr val="2B4B82"/>
                  </a:solidFill>
                  <a:latin typeface="Josefin Sans Regular"/>
                </a:rPr>
                <a:t>vấn</a:t>
              </a:r>
              <a:r>
                <a:rPr lang="vi-VN" sz="2900" dirty="0">
                  <a:solidFill>
                    <a:srgbClr val="2B4B82"/>
                  </a:solidFill>
                  <a:latin typeface="Josefin Sans Regular"/>
                </a:rPr>
                <a:t> </a:t>
              </a:r>
              <a:r>
                <a:rPr lang="vi-VN" sz="2900" dirty="0" err="1">
                  <a:solidFill>
                    <a:srgbClr val="2B4B82"/>
                  </a:solidFill>
                  <a:latin typeface="Josefin Sans Regular"/>
                </a:rPr>
                <a:t>đại</a:t>
              </a:r>
              <a:r>
                <a:rPr lang="vi-VN" sz="2900" dirty="0">
                  <a:solidFill>
                    <a:srgbClr val="2B4B82"/>
                  </a:solidFill>
                  <a:latin typeface="Josefin Sans Regular"/>
                </a:rPr>
                <a:t> </a:t>
              </a:r>
              <a:r>
                <a:rPr lang="vi-VN" sz="2900" dirty="0" err="1">
                  <a:solidFill>
                    <a:srgbClr val="2B4B82"/>
                  </a:solidFill>
                  <a:latin typeface="Josefin Sans Regular"/>
                </a:rPr>
                <a:t>số</a:t>
              </a:r>
              <a:r>
                <a:rPr lang="vi-VN" sz="2900" dirty="0">
                  <a:solidFill>
                    <a:srgbClr val="2B4B82"/>
                  </a:solidFill>
                  <a:latin typeface="Josefin Sans Regular"/>
                </a:rPr>
                <a:t> trên quan </a:t>
              </a:r>
              <a:r>
                <a:rPr lang="vi-VN" sz="2900" dirty="0" err="1">
                  <a:solidFill>
                    <a:srgbClr val="2B4B82"/>
                  </a:solidFill>
                  <a:latin typeface="Josefin Sans Regular"/>
                </a:rPr>
                <a:t>hệ</a:t>
              </a:r>
              <a:r>
                <a:rPr lang="vi-VN" sz="2900" dirty="0">
                  <a:solidFill>
                    <a:srgbClr val="2B4B82"/>
                  </a:solidFill>
                  <a:latin typeface="Josefin Sans Regular"/>
                </a:rPr>
                <a:t> </a:t>
              </a:r>
              <a:r>
                <a:rPr lang="vi-VN" sz="2900" dirty="0" err="1">
                  <a:solidFill>
                    <a:srgbClr val="2B4B82"/>
                  </a:solidFill>
                  <a:latin typeface="Josefin Sans Regular"/>
                </a:rPr>
                <a:t>toàn</a:t>
              </a:r>
              <a:r>
                <a:rPr lang="vi-VN" sz="2900" dirty="0">
                  <a:solidFill>
                    <a:srgbClr val="2B4B82"/>
                  </a:solidFill>
                  <a:latin typeface="Josefin Sans Regular"/>
                </a:rPr>
                <a:t> </a:t>
              </a:r>
              <a:r>
                <a:rPr lang="vi-VN" sz="2900" dirty="0" err="1">
                  <a:solidFill>
                    <a:srgbClr val="2B4B82"/>
                  </a:solidFill>
                  <a:latin typeface="Josefin Sans Regular"/>
                </a:rPr>
                <a:t>cục</a:t>
              </a:r>
              <a:r>
                <a:rPr lang="vi-VN" sz="2900" dirty="0">
                  <a:solidFill>
                    <a:srgbClr val="2B4B82"/>
                  </a:solidFill>
                  <a:latin typeface="Josefin Sans Regular"/>
                </a:rPr>
                <a:t> </a:t>
              </a:r>
              <a:r>
                <a:rPr lang="vi-VN" sz="2900" dirty="0" err="1">
                  <a:solidFill>
                    <a:srgbClr val="2B4B82"/>
                  </a:solidFill>
                  <a:latin typeface="Josefin Sans Regular"/>
                </a:rPr>
                <a:t>thành</a:t>
              </a:r>
              <a:r>
                <a:rPr lang="vi-VN" sz="2900" dirty="0">
                  <a:solidFill>
                    <a:srgbClr val="2B4B82"/>
                  </a:solidFill>
                  <a:latin typeface="Josefin Sans Regular"/>
                </a:rPr>
                <a:t> truy </a:t>
              </a:r>
              <a:r>
                <a:rPr lang="vi-VN" sz="2900" dirty="0" err="1">
                  <a:solidFill>
                    <a:srgbClr val="2B4B82"/>
                  </a:solidFill>
                  <a:latin typeface="Josefin Sans Regular"/>
                </a:rPr>
                <a:t>vấn</a:t>
              </a:r>
              <a:r>
                <a:rPr lang="vi-VN" sz="2900" dirty="0">
                  <a:solidFill>
                    <a:srgbClr val="2B4B82"/>
                  </a:solidFill>
                  <a:latin typeface="Josefin Sans Regular"/>
                </a:rPr>
                <a:t> </a:t>
              </a:r>
              <a:r>
                <a:rPr lang="vi-VN" sz="2900" dirty="0" err="1">
                  <a:solidFill>
                    <a:srgbClr val="2B4B82"/>
                  </a:solidFill>
                  <a:latin typeface="Josefin Sans Regular"/>
                </a:rPr>
                <a:t>đại</a:t>
              </a:r>
              <a:r>
                <a:rPr lang="vi-VN" sz="2900" dirty="0">
                  <a:solidFill>
                    <a:srgbClr val="2B4B82"/>
                  </a:solidFill>
                  <a:latin typeface="Josefin Sans Regular"/>
                </a:rPr>
                <a:t> </a:t>
              </a:r>
              <a:r>
                <a:rPr lang="vi-VN" sz="2900" dirty="0" err="1">
                  <a:solidFill>
                    <a:srgbClr val="2B4B82"/>
                  </a:solidFill>
                  <a:latin typeface="Josefin Sans Regular"/>
                </a:rPr>
                <a:t>số</a:t>
              </a:r>
              <a:r>
                <a:rPr lang="vi-VN" sz="2900" dirty="0">
                  <a:solidFill>
                    <a:srgbClr val="2B4B82"/>
                  </a:solidFill>
                  <a:latin typeface="Josefin Sans Regular"/>
                </a:rPr>
                <a:t> trên </a:t>
              </a:r>
              <a:r>
                <a:rPr lang="vi-VN" sz="2900" dirty="0" err="1">
                  <a:solidFill>
                    <a:srgbClr val="2B4B82"/>
                  </a:solidFill>
                  <a:latin typeface="Josefin Sans Regular"/>
                </a:rPr>
                <a:t>các</a:t>
              </a:r>
              <a:r>
                <a:rPr lang="vi-VN" sz="2900" dirty="0">
                  <a:solidFill>
                    <a:srgbClr val="2B4B82"/>
                  </a:solidFill>
                  <a:latin typeface="Josefin Sans Regular"/>
                </a:rPr>
                <a:t> </a:t>
              </a:r>
              <a:r>
                <a:rPr lang="vi-VN" sz="2900" dirty="0" err="1">
                  <a:solidFill>
                    <a:srgbClr val="2B4B82"/>
                  </a:solidFill>
                  <a:latin typeface="Josefin Sans Regular"/>
                </a:rPr>
                <a:t>mảnh</a:t>
              </a:r>
              <a:r>
                <a:rPr lang="vi-VN" sz="2900" dirty="0">
                  <a:solidFill>
                    <a:srgbClr val="2B4B82"/>
                  </a:solidFill>
                  <a:latin typeface="Josefin Sans Regular"/>
                </a:rPr>
                <a:t> </a:t>
              </a:r>
              <a:r>
                <a:rPr lang="vi-VN" sz="2900" dirty="0" err="1">
                  <a:solidFill>
                    <a:srgbClr val="2B4B82"/>
                  </a:solidFill>
                  <a:latin typeface="Josefin Sans Regular"/>
                </a:rPr>
                <a:t>vật</a:t>
              </a:r>
              <a:r>
                <a:rPr lang="vi-VN" sz="2900" dirty="0">
                  <a:solidFill>
                    <a:srgbClr val="2B4B82"/>
                  </a:solidFill>
                  <a:latin typeface="Josefin Sans Regular"/>
                </a:rPr>
                <a:t> </a:t>
              </a:r>
              <a:r>
                <a:rPr lang="vi-VN" sz="2900" dirty="0" err="1">
                  <a:solidFill>
                    <a:srgbClr val="2B4B82"/>
                  </a:solidFill>
                  <a:latin typeface="Josefin Sans Regular"/>
                </a:rPr>
                <a:t>lý</a:t>
              </a:r>
              <a:r>
                <a:rPr lang="vi-VN" sz="2900" dirty="0">
                  <a:solidFill>
                    <a:srgbClr val="2B4B82"/>
                  </a:solidFill>
                  <a:latin typeface="Josefin Sans Regular"/>
                </a:rPr>
                <a:t> </a:t>
              </a:r>
              <a:r>
                <a:rPr lang="vi-VN" sz="2900" dirty="0" err="1">
                  <a:solidFill>
                    <a:srgbClr val="2B4B82"/>
                  </a:solidFill>
                  <a:latin typeface="Josefin Sans Regular"/>
                </a:rPr>
                <a:t>dựa</a:t>
              </a:r>
              <a:r>
                <a:rPr lang="vi-VN" sz="2900" dirty="0">
                  <a:solidFill>
                    <a:srgbClr val="2B4B82"/>
                  </a:solidFill>
                  <a:latin typeface="Josefin Sans Regular"/>
                </a:rPr>
                <a:t> trên thông tin </a:t>
              </a:r>
              <a:r>
                <a:rPr lang="vi-VN" sz="2900" dirty="0" err="1">
                  <a:solidFill>
                    <a:srgbClr val="2B4B82"/>
                  </a:solidFill>
                  <a:latin typeface="Josefin Sans Regular"/>
                </a:rPr>
                <a:t>được</a:t>
              </a:r>
              <a:r>
                <a:rPr lang="vi-VN" sz="2900" dirty="0">
                  <a:solidFill>
                    <a:srgbClr val="2B4B82"/>
                  </a:solidFill>
                  <a:latin typeface="Josefin Sans Regular"/>
                </a:rPr>
                <a:t> lưu </a:t>
              </a:r>
              <a:r>
                <a:rPr lang="vi-VN" sz="2900" dirty="0" err="1">
                  <a:solidFill>
                    <a:srgbClr val="2B4B82"/>
                  </a:solidFill>
                  <a:latin typeface="Josefin Sans Regular"/>
                </a:rPr>
                <a:t>trữ</a:t>
              </a:r>
              <a:r>
                <a:rPr lang="vi-VN" sz="2900" dirty="0">
                  <a:solidFill>
                    <a:srgbClr val="2B4B82"/>
                  </a:solidFill>
                  <a:latin typeface="Josefin Sans Regular"/>
                </a:rPr>
                <a:t> trong </a:t>
              </a:r>
              <a:r>
                <a:rPr lang="vi-VN" sz="2900" dirty="0" err="1">
                  <a:solidFill>
                    <a:srgbClr val="2B4B82"/>
                  </a:solidFill>
                  <a:latin typeface="Josefin Sans Regular"/>
                </a:rPr>
                <a:t>lược</a:t>
              </a:r>
              <a:r>
                <a:rPr lang="vi-VN" sz="2900" dirty="0">
                  <a:solidFill>
                    <a:srgbClr val="2B4B82"/>
                  </a:solidFill>
                  <a:latin typeface="Josefin Sans Regular"/>
                </a:rPr>
                <a:t> </a:t>
              </a:r>
              <a:r>
                <a:rPr lang="vi-VN" sz="2900" dirty="0" err="1">
                  <a:solidFill>
                    <a:srgbClr val="2B4B82"/>
                  </a:solidFill>
                  <a:latin typeface="Josefin Sans Regular"/>
                </a:rPr>
                <a:t>đồ</a:t>
              </a:r>
              <a:r>
                <a:rPr lang="vi-VN" sz="2900" dirty="0">
                  <a:solidFill>
                    <a:srgbClr val="2B4B82"/>
                  </a:solidFill>
                  <a:latin typeface="Josefin Sans Regular"/>
                </a:rPr>
                <a:t> phân </a:t>
              </a:r>
              <a:r>
                <a:rPr lang="vi-VN" sz="2900" dirty="0" err="1">
                  <a:solidFill>
                    <a:srgbClr val="2B4B82"/>
                  </a:solidFill>
                  <a:latin typeface="Josefin Sans Regular"/>
                </a:rPr>
                <a:t>mảnh</a:t>
              </a:r>
              <a:r>
                <a:rPr lang="vi-VN" sz="2900" dirty="0">
                  <a:solidFill>
                    <a:srgbClr val="2B4B82"/>
                  </a:solidFill>
                  <a:latin typeface="Josefin Sans Regular"/>
                </a:rPr>
                <a:t> </a:t>
              </a:r>
              <a:r>
                <a:rPr lang="vi-VN" sz="2900" dirty="0" err="1">
                  <a:solidFill>
                    <a:srgbClr val="2B4B82"/>
                  </a:solidFill>
                  <a:latin typeface="Josefin Sans Regular"/>
                </a:rPr>
                <a:t>với</a:t>
              </a:r>
              <a:r>
                <a:rPr lang="vi-VN" sz="2900" dirty="0">
                  <a:solidFill>
                    <a:srgbClr val="2B4B82"/>
                  </a:solidFill>
                  <a:latin typeface="Josefin Sans Regular"/>
                </a:rPr>
                <a:t> 2 </a:t>
              </a:r>
              <a:r>
                <a:rPr lang="vi-VN" sz="2900" dirty="0" err="1">
                  <a:solidFill>
                    <a:srgbClr val="2B4B82"/>
                  </a:solidFill>
                  <a:latin typeface="Josefin Sans Regular"/>
                </a:rPr>
                <a:t>bước</a:t>
              </a:r>
              <a:r>
                <a:rPr lang="vi-VN" sz="2900" dirty="0">
                  <a:solidFill>
                    <a:srgbClr val="2B4B82"/>
                  </a:solidFill>
                  <a:latin typeface="Josefin Sans Regular"/>
                </a:rPr>
                <a:t>:</a:t>
              </a:r>
              <a:endParaRPr lang="en-US" sz="2900" dirty="0">
                <a:solidFill>
                  <a:srgbClr val="2B4B82"/>
                </a:solidFill>
                <a:latin typeface="Josefin Sans Regular"/>
              </a:endParaRPr>
            </a:p>
            <a:p>
              <a:pPr>
                <a:lnSpc>
                  <a:spcPts val="3480"/>
                </a:lnSpc>
              </a:pPr>
              <a:endParaRPr lang="vi-VN" sz="2900" dirty="0">
                <a:solidFill>
                  <a:srgbClr val="2B4B82"/>
                </a:solidFill>
                <a:latin typeface="Josefin Sans Regular"/>
              </a:endParaRPr>
            </a:p>
            <a:p>
              <a:pPr>
                <a:lnSpc>
                  <a:spcPts val="3480"/>
                </a:lnSpc>
              </a:pPr>
              <a:r>
                <a:rPr lang="vi-VN" sz="2900" dirty="0">
                  <a:solidFill>
                    <a:srgbClr val="2B4B82"/>
                  </a:solidFill>
                  <a:latin typeface="Josefin Sans Regular"/>
                </a:rPr>
                <a:t>+ </a:t>
              </a:r>
              <a:r>
                <a:rPr lang="vi-VN" sz="2900" dirty="0" err="1">
                  <a:solidFill>
                    <a:srgbClr val="2B4B82"/>
                  </a:solidFill>
                  <a:latin typeface="Josefin Sans Regular"/>
                </a:rPr>
                <a:t>Ánh</a:t>
              </a:r>
              <a:r>
                <a:rPr lang="vi-VN" sz="2900" dirty="0">
                  <a:solidFill>
                    <a:srgbClr val="2B4B82"/>
                  </a:solidFill>
                  <a:latin typeface="Josefin Sans Regular"/>
                </a:rPr>
                <a:t> </a:t>
              </a:r>
              <a:r>
                <a:rPr lang="vi-VN" sz="2900" dirty="0" err="1">
                  <a:solidFill>
                    <a:srgbClr val="2B4B82"/>
                  </a:solidFill>
                  <a:latin typeface="Josefin Sans Regular"/>
                </a:rPr>
                <a:t>xạ</a:t>
              </a:r>
              <a:r>
                <a:rPr lang="vi-VN" sz="2900" dirty="0">
                  <a:solidFill>
                    <a:srgbClr val="2B4B82"/>
                  </a:solidFill>
                  <a:latin typeface="Josefin Sans Regular"/>
                </a:rPr>
                <a:t> truy </a:t>
              </a:r>
              <a:r>
                <a:rPr lang="vi-VN" sz="2900" dirty="0" err="1">
                  <a:solidFill>
                    <a:srgbClr val="2B4B82"/>
                  </a:solidFill>
                  <a:latin typeface="Josefin Sans Regular"/>
                </a:rPr>
                <a:t>vấn</a:t>
              </a:r>
              <a:r>
                <a:rPr lang="vi-VN" sz="2900" dirty="0">
                  <a:solidFill>
                    <a:srgbClr val="2B4B82"/>
                  </a:solidFill>
                  <a:latin typeface="Josefin Sans Regular"/>
                </a:rPr>
                <a:t> phân </a:t>
              </a:r>
              <a:r>
                <a:rPr lang="vi-VN" sz="2900" dirty="0" err="1">
                  <a:solidFill>
                    <a:srgbClr val="2B4B82"/>
                  </a:solidFill>
                  <a:latin typeface="Josefin Sans Regular"/>
                </a:rPr>
                <a:t>tán</a:t>
              </a:r>
              <a:r>
                <a:rPr lang="vi-VN" sz="2900" dirty="0">
                  <a:solidFill>
                    <a:srgbClr val="2B4B82"/>
                  </a:solidFill>
                  <a:latin typeface="Josefin Sans Regular"/>
                </a:rPr>
                <a:t> sang truy </a:t>
              </a:r>
              <a:r>
                <a:rPr lang="vi-VN" sz="2900" dirty="0" err="1">
                  <a:solidFill>
                    <a:srgbClr val="2B4B82"/>
                  </a:solidFill>
                  <a:latin typeface="Josefin Sans Regular"/>
                </a:rPr>
                <a:t>vấn</a:t>
              </a:r>
              <a:r>
                <a:rPr lang="vi-VN" sz="2900" dirty="0">
                  <a:solidFill>
                    <a:srgbClr val="2B4B82"/>
                  </a:solidFill>
                  <a:latin typeface="Josefin Sans Regular"/>
                </a:rPr>
                <a:t> trên </a:t>
              </a:r>
              <a:r>
                <a:rPr lang="vi-VN" sz="2900" dirty="0" err="1">
                  <a:solidFill>
                    <a:srgbClr val="2B4B82"/>
                  </a:solidFill>
                  <a:latin typeface="Josefin Sans Regular"/>
                </a:rPr>
                <a:t>mảnh</a:t>
              </a:r>
              <a:endParaRPr lang="vi-VN" sz="2900" dirty="0">
                <a:solidFill>
                  <a:srgbClr val="2B4B82"/>
                </a:solidFill>
                <a:latin typeface="Josefin Sans Regular"/>
              </a:endParaRPr>
            </a:p>
            <a:p>
              <a:pPr>
                <a:lnSpc>
                  <a:spcPts val="3480"/>
                </a:lnSpc>
              </a:pPr>
              <a:r>
                <a:rPr lang="vi-VN" sz="2900" dirty="0">
                  <a:solidFill>
                    <a:srgbClr val="2B4B82"/>
                  </a:solidFill>
                  <a:latin typeface="Josefin Sans Regular"/>
                </a:rPr>
                <a:t>+ Đơn </a:t>
              </a:r>
              <a:r>
                <a:rPr lang="vi-VN" sz="2900" dirty="0" err="1">
                  <a:solidFill>
                    <a:srgbClr val="2B4B82"/>
                  </a:solidFill>
                  <a:latin typeface="Josefin Sans Regular"/>
                </a:rPr>
                <a:t>giản</a:t>
              </a:r>
              <a:r>
                <a:rPr lang="vi-VN" sz="2900" dirty="0">
                  <a:solidFill>
                    <a:srgbClr val="2B4B82"/>
                  </a:solidFill>
                  <a:latin typeface="Josefin Sans Regular"/>
                </a:rPr>
                <a:t> </a:t>
              </a:r>
              <a:r>
                <a:rPr lang="vi-VN" sz="2900" dirty="0" err="1">
                  <a:solidFill>
                    <a:srgbClr val="2B4B82"/>
                  </a:solidFill>
                  <a:latin typeface="Josefin Sans Regular"/>
                </a:rPr>
                <a:t>hoá</a:t>
              </a:r>
              <a:r>
                <a:rPr lang="vi-VN" sz="2900" dirty="0">
                  <a:solidFill>
                    <a:srgbClr val="2B4B82"/>
                  </a:solidFill>
                  <a:latin typeface="Josefin Sans Regular"/>
                </a:rPr>
                <a:t> </a:t>
              </a:r>
              <a:r>
                <a:rPr lang="vi-VN" sz="2900" dirty="0" err="1">
                  <a:solidFill>
                    <a:srgbClr val="2B4B82"/>
                  </a:solidFill>
                  <a:latin typeface="Josefin Sans Regular"/>
                </a:rPr>
                <a:t>và</a:t>
              </a:r>
              <a:r>
                <a:rPr lang="vi-VN" sz="2900" dirty="0">
                  <a:solidFill>
                    <a:srgbClr val="2B4B82"/>
                  </a:solidFill>
                  <a:latin typeface="Josefin Sans Regular"/>
                </a:rPr>
                <a:t> xây </a:t>
              </a:r>
              <a:r>
                <a:rPr lang="vi-VN" sz="2900" dirty="0" err="1">
                  <a:solidFill>
                    <a:srgbClr val="2B4B82"/>
                  </a:solidFill>
                  <a:latin typeface="Josefin Sans Regular"/>
                </a:rPr>
                <a:t>dựng</a:t>
              </a:r>
              <a:r>
                <a:rPr lang="vi-VN" sz="2900" dirty="0">
                  <a:solidFill>
                    <a:srgbClr val="2B4B82"/>
                  </a:solidFill>
                  <a:latin typeface="Josefin Sans Regular"/>
                </a:rPr>
                <a:t> </a:t>
              </a:r>
              <a:r>
                <a:rPr lang="vi-VN" sz="2900" dirty="0" err="1">
                  <a:solidFill>
                    <a:srgbClr val="2B4B82"/>
                  </a:solidFill>
                  <a:latin typeface="Josefin Sans Regular"/>
                </a:rPr>
                <a:t>lại</a:t>
              </a:r>
              <a:r>
                <a:rPr lang="vi-VN" sz="2900" dirty="0">
                  <a:solidFill>
                    <a:srgbClr val="2B4B82"/>
                  </a:solidFill>
                  <a:latin typeface="Josefin Sans Regular"/>
                </a:rPr>
                <a:t> truy </a:t>
              </a:r>
              <a:r>
                <a:rPr lang="vi-VN" sz="2900" dirty="0" err="1">
                  <a:solidFill>
                    <a:srgbClr val="2B4B82"/>
                  </a:solidFill>
                  <a:latin typeface="Josefin Sans Regular"/>
                </a:rPr>
                <a:t>vấn</a:t>
              </a:r>
              <a:r>
                <a:rPr lang="vi-VN" sz="2900" dirty="0">
                  <a:solidFill>
                    <a:srgbClr val="2B4B82"/>
                  </a:solidFill>
                  <a:latin typeface="Josefin Sans Regular"/>
                </a:rPr>
                <a:t> trên </a:t>
              </a:r>
              <a:r>
                <a:rPr lang="vi-VN" sz="2900" dirty="0" err="1">
                  <a:solidFill>
                    <a:srgbClr val="2B4B82"/>
                  </a:solidFill>
                  <a:latin typeface="Josefin Sans Regular"/>
                </a:rPr>
                <a:t>mảnh</a:t>
              </a:r>
              <a:r>
                <a:rPr lang="vi-VN" sz="2900" dirty="0">
                  <a:solidFill>
                    <a:srgbClr val="2B4B82"/>
                  </a:solidFill>
                  <a:latin typeface="Josefin Sans Regular"/>
                </a:rPr>
                <a:t> </a:t>
              </a:r>
              <a:r>
                <a:rPr lang="vi-VN" sz="2900" dirty="0" err="1">
                  <a:solidFill>
                    <a:srgbClr val="2B4B82"/>
                  </a:solidFill>
                  <a:latin typeface="Josefin Sans Regular"/>
                </a:rPr>
                <a:t>để</a:t>
              </a:r>
              <a:r>
                <a:rPr lang="vi-VN" sz="2900" dirty="0">
                  <a:solidFill>
                    <a:srgbClr val="2B4B82"/>
                  </a:solidFill>
                  <a:latin typeface="Josefin Sans Regular"/>
                </a:rPr>
                <a:t> </a:t>
              </a:r>
              <a:r>
                <a:rPr lang="vi-VN" sz="2900" dirty="0" err="1">
                  <a:solidFill>
                    <a:srgbClr val="2B4B82"/>
                  </a:solidFill>
                  <a:latin typeface="Josefin Sans Regular"/>
                </a:rPr>
                <a:t>tạo</a:t>
              </a:r>
              <a:r>
                <a:rPr lang="vi-VN" sz="2900" dirty="0">
                  <a:solidFill>
                    <a:srgbClr val="2B4B82"/>
                  </a:solidFill>
                  <a:latin typeface="Josefin Sans Regular"/>
                </a:rPr>
                <a:t> ra truy </a:t>
              </a:r>
              <a:r>
                <a:rPr lang="vi-VN" sz="2900" dirty="0" err="1">
                  <a:solidFill>
                    <a:srgbClr val="2B4B82"/>
                  </a:solidFill>
                  <a:latin typeface="Josefin Sans Regular"/>
                </a:rPr>
                <a:t>vấn</a:t>
              </a:r>
              <a:r>
                <a:rPr lang="vi-VN" sz="2900" dirty="0">
                  <a:solidFill>
                    <a:srgbClr val="2B4B82"/>
                  </a:solidFill>
                  <a:latin typeface="Josefin Sans Regular"/>
                </a:rPr>
                <a:t> </a:t>
              </a:r>
              <a:r>
                <a:rPr lang="vi-VN" sz="2900" dirty="0" err="1">
                  <a:solidFill>
                    <a:srgbClr val="2B4B82"/>
                  </a:solidFill>
                  <a:latin typeface="Josefin Sans Regular"/>
                </a:rPr>
                <a:t>tốt</a:t>
              </a:r>
              <a:r>
                <a:rPr lang="vi-VN" sz="2900" dirty="0">
                  <a:solidFill>
                    <a:srgbClr val="2B4B82"/>
                  </a:solidFill>
                  <a:latin typeface="Josefin Sans Regular"/>
                </a:rPr>
                <a:t> hơn</a:t>
              </a:r>
            </a:p>
          </p:txBody>
        </p:sp>
      </p:grpSp>
      <p:sp>
        <p:nvSpPr>
          <p:cNvPr id="6" name="TextBox 5">
            <a:extLst>
              <a:ext uri="{FF2B5EF4-FFF2-40B4-BE49-F238E27FC236}">
                <a16:creationId xmlns:a16="http://schemas.microsoft.com/office/drawing/2014/main" id="{F6314A66-AB1F-B951-1B21-4662EACEF81C}"/>
              </a:ext>
            </a:extLst>
          </p:cNvPr>
          <p:cNvSpPr txBox="1"/>
          <p:nvPr/>
        </p:nvSpPr>
        <p:spPr>
          <a:xfrm>
            <a:off x="10972800" y="3439625"/>
            <a:ext cx="7987314" cy="5834289"/>
          </a:xfrm>
          <a:prstGeom prst="rect">
            <a:avLst/>
          </a:prstGeom>
        </p:spPr>
        <p:txBody>
          <a:bodyPr wrap="square" lIns="0" tIns="0" rIns="0" bIns="0" rtlCol="0" anchor="t">
            <a:spAutoFit/>
          </a:bodyPr>
          <a:lstStyle/>
          <a:p>
            <a:pPr>
              <a:lnSpc>
                <a:spcPts val="3480"/>
              </a:lnSpc>
            </a:pPr>
            <a:r>
              <a:rPr lang="vi-VN" sz="2900" dirty="0" err="1">
                <a:solidFill>
                  <a:srgbClr val="2B4B82"/>
                </a:solidFill>
                <a:latin typeface="Josefin Sans Regular"/>
              </a:rPr>
              <a:t>Ví</a:t>
            </a:r>
            <a:r>
              <a:rPr lang="vi-VN" sz="2900" dirty="0">
                <a:solidFill>
                  <a:srgbClr val="2B4B82"/>
                </a:solidFill>
                <a:latin typeface="Josefin Sans Regular"/>
              </a:rPr>
              <a:t> </a:t>
            </a:r>
            <a:r>
              <a:rPr lang="vi-VN" sz="2900" dirty="0" err="1">
                <a:solidFill>
                  <a:srgbClr val="2B4B82"/>
                </a:solidFill>
                <a:latin typeface="Josefin Sans Regular"/>
              </a:rPr>
              <a:t>dụ</a:t>
            </a:r>
            <a:r>
              <a:rPr lang="vi-VN" sz="2900" dirty="0">
                <a:solidFill>
                  <a:srgbClr val="2B4B82"/>
                </a:solidFill>
                <a:latin typeface="Josefin Sans Regular"/>
              </a:rPr>
              <a:t>:</a:t>
            </a:r>
          </a:p>
          <a:p>
            <a:pPr>
              <a:lnSpc>
                <a:spcPts val="3480"/>
              </a:lnSpc>
            </a:pPr>
            <a:r>
              <a:rPr lang="vi-VN" sz="2900" dirty="0">
                <a:solidFill>
                  <a:srgbClr val="2B4B82"/>
                </a:solidFill>
                <a:latin typeface="Josefin Sans Regular"/>
              </a:rPr>
              <a:t>EMP </a:t>
            </a:r>
            <a:r>
              <a:rPr lang="vi-VN" sz="2900" dirty="0" err="1">
                <a:solidFill>
                  <a:srgbClr val="2B4B82"/>
                </a:solidFill>
                <a:latin typeface="Josefin Sans Regular"/>
              </a:rPr>
              <a:t>được</a:t>
            </a:r>
            <a:r>
              <a:rPr lang="vi-VN" sz="2900" dirty="0">
                <a:solidFill>
                  <a:srgbClr val="2B4B82"/>
                </a:solidFill>
                <a:latin typeface="Josefin Sans Regular"/>
              </a:rPr>
              <a:t> phân </a:t>
            </a:r>
            <a:r>
              <a:rPr lang="vi-VN" sz="2900" dirty="0" err="1">
                <a:solidFill>
                  <a:srgbClr val="2B4B82"/>
                </a:solidFill>
                <a:latin typeface="Josefin Sans Regular"/>
              </a:rPr>
              <a:t>mảnh</a:t>
            </a:r>
            <a:r>
              <a:rPr lang="vi-VN" sz="2900" dirty="0">
                <a:solidFill>
                  <a:srgbClr val="2B4B82"/>
                </a:solidFill>
                <a:latin typeface="Josefin Sans Regular"/>
              </a:rPr>
              <a:t> như sau:</a:t>
            </a:r>
          </a:p>
          <a:p>
            <a:pPr>
              <a:lnSpc>
                <a:spcPts val="3480"/>
              </a:lnSpc>
            </a:pPr>
            <a:r>
              <a:rPr lang="vi-VN" sz="2900" dirty="0">
                <a:solidFill>
                  <a:srgbClr val="2B4B82"/>
                </a:solidFill>
                <a:latin typeface="Josefin Sans Regular"/>
              </a:rPr>
              <a:t>EMP1 = </a:t>
            </a:r>
            <a:r>
              <a:rPr lang="el-GR" sz="2900" dirty="0">
                <a:solidFill>
                  <a:srgbClr val="2B4B82"/>
                </a:solidFill>
                <a:latin typeface="Josefin Sans Regular"/>
              </a:rPr>
              <a:t>σ</a:t>
            </a:r>
            <a:r>
              <a:rPr lang="vi-VN" sz="2900" dirty="0">
                <a:solidFill>
                  <a:srgbClr val="2B4B82"/>
                </a:solidFill>
                <a:latin typeface="Josefin Sans Regular"/>
              </a:rPr>
              <a:t>ENO≤“E3” (EMP)</a:t>
            </a:r>
          </a:p>
          <a:p>
            <a:pPr>
              <a:lnSpc>
                <a:spcPts val="3480"/>
              </a:lnSpc>
            </a:pPr>
            <a:r>
              <a:rPr lang="vi-VN" sz="2900" dirty="0">
                <a:solidFill>
                  <a:srgbClr val="2B4B82"/>
                </a:solidFill>
                <a:latin typeface="Josefin Sans Regular"/>
              </a:rPr>
              <a:t>EMP2 = </a:t>
            </a:r>
            <a:r>
              <a:rPr lang="el-GR" sz="2900" dirty="0">
                <a:solidFill>
                  <a:srgbClr val="2B4B82"/>
                </a:solidFill>
                <a:latin typeface="Josefin Sans Regular"/>
              </a:rPr>
              <a:t>σ “</a:t>
            </a:r>
            <a:r>
              <a:rPr lang="vi-VN" sz="2900" dirty="0">
                <a:solidFill>
                  <a:srgbClr val="2B4B82"/>
                </a:solidFill>
                <a:latin typeface="Josefin Sans Regular"/>
              </a:rPr>
              <a:t>E3”&lt;ENO≤“E6” (EMP)</a:t>
            </a:r>
          </a:p>
          <a:p>
            <a:pPr>
              <a:lnSpc>
                <a:spcPts val="3480"/>
              </a:lnSpc>
            </a:pPr>
            <a:r>
              <a:rPr lang="vi-VN" sz="2900" dirty="0">
                <a:solidFill>
                  <a:srgbClr val="2B4B82"/>
                </a:solidFill>
                <a:latin typeface="Josefin Sans Regular"/>
              </a:rPr>
              <a:t>EMP3 = </a:t>
            </a:r>
            <a:r>
              <a:rPr lang="el-GR" sz="2900" dirty="0">
                <a:solidFill>
                  <a:srgbClr val="2B4B82"/>
                </a:solidFill>
                <a:latin typeface="Josefin Sans Regular"/>
              </a:rPr>
              <a:t>σ</a:t>
            </a:r>
            <a:r>
              <a:rPr lang="vi-VN" sz="2900" dirty="0">
                <a:solidFill>
                  <a:srgbClr val="2B4B82"/>
                </a:solidFill>
                <a:latin typeface="Josefin Sans Regular"/>
              </a:rPr>
              <a:t>ENO≥“E6” (EMP)</a:t>
            </a:r>
          </a:p>
          <a:p>
            <a:pPr>
              <a:lnSpc>
                <a:spcPts val="3480"/>
              </a:lnSpc>
            </a:pPr>
            <a:r>
              <a:rPr lang="vi-VN" sz="2900" dirty="0">
                <a:solidFill>
                  <a:srgbClr val="2B4B82"/>
                </a:solidFill>
                <a:latin typeface="Josefin Sans Regular"/>
              </a:rPr>
              <a:t>ASG </a:t>
            </a:r>
            <a:r>
              <a:rPr lang="vi-VN" sz="2900" dirty="0" err="1">
                <a:solidFill>
                  <a:srgbClr val="2B4B82"/>
                </a:solidFill>
                <a:latin typeface="Josefin Sans Regular"/>
              </a:rPr>
              <a:t>được</a:t>
            </a:r>
            <a:r>
              <a:rPr lang="vi-VN" sz="2900" dirty="0">
                <a:solidFill>
                  <a:srgbClr val="2B4B82"/>
                </a:solidFill>
                <a:latin typeface="Josefin Sans Regular"/>
              </a:rPr>
              <a:t> phân </a:t>
            </a:r>
            <a:r>
              <a:rPr lang="vi-VN" sz="2900" dirty="0" err="1">
                <a:solidFill>
                  <a:srgbClr val="2B4B82"/>
                </a:solidFill>
                <a:latin typeface="Josefin Sans Regular"/>
              </a:rPr>
              <a:t>đoạn</a:t>
            </a:r>
            <a:r>
              <a:rPr lang="vi-VN" sz="2900" dirty="0">
                <a:solidFill>
                  <a:srgbClr val="2B4B82"/>
                </a:solidFill>
                <a:latin typeface="Josefin Sans Regular"/>
              </a:rPr>
              <a:t> như sau:</a:t>
            </a:r>
          </a:p>
          <a:p>
            <a:pPr>
              <a:lnSpc>
                <a:spcPts val="3480"/>
              </a:lnSpc>
            </a:pPr>
            <a:r>
              <a:rPr lang="vi-VN" sz="2900" dirty="0">
                <a:solidFill>
                  <a:srgbClr val="2B4B82"/>
                </a:solidFill>
                <a:latin typeface="Josefin Sans Regular"/>
              </a:rPr>
              <a:t>ASG1 = </a:t>
            </a:r>
            <a:r>
              <a:rPr lang="el-GR" sz="2900" dirty="0">
                <a:solidFill>
                  <a:srgbClr val="2B4B82"/>
                </a:solidFill>
                <a:latin typeface="Josefin Sans Regular"/>
              </a:rPr>
              <a:t>σ</a:t>
            </a:r>
            <a:r>
              <a:rPr lang="vi-VN" sz="2900" dirty="0">
                <a:solidFill>
                  <a:srgbClr val="2B4B82"/>
                </a:solidFill>
                <a:latin typeface="Josefin Sans Regular"/>
              </a:rPr>
              <a:t>ENO≤“E3” (ASG)</a:t>
            </a:r>
          </a:p>
          <a:p>
            <a:pPr>
              <a:lnSpc>
                <a:spcPts val="3480"/>
              </a:lnSpc>
            </a:pPr>
            <a:r>
              <a:rPr lang="vi-VN" sz="2900" dirty="0">
                <a:solidFill>
                  <a:srgbClr val="2B4B82"/>
                </a:solidFill>
                <a:latin typeface="Josefin Sans Regular"/>
              </a:rPr>
              <a:t>ASG2 = </a:t>
            </a:r>
            <a:r>
              <a:rPr lang="el-GR" sz="2900" dirty="0">
                <a:solidFill>
                  <a:srgbClr val="2B4B82"/>
                </a:solidFill>
                <a:latin typeface="Josefin Sans Regular"/>
              </a:rPr>
              <a:t>σ</a:t>
            </a:r>
            <a:r>
              <a:rPr lang="vi-VN" sz="2900" dirty="0">
                <a:solidFill>
                  <a:srgbClr val="2B4B82"/>
                </a:solidFill>
                <a:latin typeface="Josefin Sans Regular"/>
              </a:rPr>
              <a:t>ENO&gt;“E3” (ASG)</a:t>
            </a:r>
            <a:endParaRPr lang="en-US" sz="2900" dirty="0">
              <a:solidFill>
                <a:srgbClr val="2B4B82"/>
              </a:solidFill>
              <a:latin typeface="Josefin Sans Regular"/>
            </a:endParaRPr>
          </a:p>
          <a:p>
            <a:pPr>
              <a:lnSpc>
                <a:spcPts val="3480"/>
              </a:lnSpc>
            </a:pPr>
            <a:endParaRPr lang="en-US" sz="2900" dirty="0">
              <a:solidFill>
                <a:srgbClr val="2B4B82"/>
              </a:solidFill>
              <a:latin typeface="Josefin Sans Regular"/>
            </a:endParaRPr>
          </a:p>
          <a:p>
            <a:pPr>
              <a:lnSpc>
                <a:spcPts val="3480"/>
              </a:lnSpc>
            </a:pPr>
            <a:r>
              <a:rPr lang="vi-VN" sz="2900" dirty="0">
                <a:solidFill>
                  <a:srgbClr val="2B4B82"/>
                </a:solidFill>
                <a:latin typeface="Josefin Sans Regular"/>
              </a:rPr>
              <a:t>-Trong </a:t>
            </a:r>
            <a:r>
              <a:rPr lang="vi-VN" sz="2900" dirty="0" err="1">
                <a:solidFill>
                  <a:srgbClr val="2B4B82"/>
                </a:solidFill>
                <a:latin typeface="Josefin Sans Regular"/>
              </a:rPr>
              <a:t>bất</a:t>
            </a:r>
            <a:r>
              <a:rPr lang="vi-VN" sz="2900" dirty="0">
                <a:solidFill>
                  <a:srgbClr val="2B4B82"/>
                </a:solidFill>
                <a:latin typeface="Josefin Sans Regular"/>
              </a:rPr>
              <a:t> </a:t>
            </a:r>
            <a:r>
              <a:rPr lang="vi-VN" sz="2900" dirty="0" err="1">
                <a:solidFill>
                  <a:srgbClr val="2B4B82"/>
                </a:solidFill>
                <a:latin typeface="Josefin Sans Regular"/>
              </a:rPr>
              <a:t>kì</a:t>
            </a:r>
            <a:r>
              <a:rPr lang="vi-VN" sz="2900" dirty="0">
                <a:solidFill>
                  <a:srgbClr val="2B4B82"/>
                </a:solidFill>
                <a:latin typeface="Josefin Sans Regular"/>
              </a:rPr>
              <a:t> truy </a:t>
            </a:r>
            <a:r>
              <a:rPr lang="vi-VN" sz="2900" dirty="0" err="1">
                <a:solidFill>
                  <a:srgbClr val="2B4B82"/>
                </a:solidFill>
                <a:latin typeface="Josefin Sans Regular"/>
              </a:rPr>
              <a:t>vấn</a:t>
            </a:r>
            <a:r>
              <a:rPr lang="vi-VN" sz="2900" dirty="0">
                <a:solidFill>
                  <a:srgbClr val="2B4B82"/>
                </a:solidFill>
                <a:latin typeface="Josefin Sans Regular"/>
              </a:rPr>
              <a:t> </a:t>
            </a:r>
            <a:r>
              <a:rPr lang="vi-VN" sz="2900" dirty="0" err="1">
                <a:solidFill>
                  <a:srgbClr val="2B4B82"/>
                </a:solidFill>
                <a:latin typeface="Josefin Sans Regular"/>
              </a:rPr>
              <a:t>nào</a:t>
            </a:r>
            <a:r>
              <a:rPr lang="vi-VN" sz="2900" dirty="0">
                <a:solidFill>
                  <a:srgbClr val="2B4B82"/>
                </a:solidFill>
                <a:latin typeface="Josefin Sans Regular"/>
              </a:rPr>
              <a:t> thay:</a:t>
            </a:r>
          </a:p>
          <a:p>
            <a:pPr>
              <a:lnSpc>
                <a:spcPts val="3480"/>
              </a:lnSpc>
            </a:pPr>
            <a:r>
              <a:rPr lang="vi-VN" sz="2900" dirty="0">
                <a:solidFill>
                  <a:srgbClr val="2B4B82"/>
                </a:solidFill>
                <a:latin typeface="Josefin Sans Regular"/>
              </a:rPr>
              <a:t>+ EMP = EMP1 ∪ EMP2 ∪ EMP3</a:t>
            </a:r>
          </a:p>
          <a:p>
            <a:pPr>
              <a:lnSpc>
                <a:spcPts val="3480"/>
              </a:lnSpc>
            </a:pPr>
            <a:r>
              <a:rPr lang="vi-VN" sz="2900" dirty="0">
                <a:solidFill>
                  <a:srgbClr val="2B4B82"/>
                </a:solidFill>
                <a:latin typeface="Josefin Sans Regular"/>
              </a:rPr>
              <a:t>+ ASG = ASG1 ∪ASG2</a:t>
            </a:r>
          </a:p>
          <a:p>
            <a:pPr>
              <a:lnSpc>
                <a:spcPts val="3480"/>
              </a:lnSpc>
            </a:pPr>
            <a:endParaRPr lang="vi-VN" sz="2900" dirty="0">
              <a:solidFill>
                <a:srgbClr val="2B4B82"/>
              </a:solidFill>
              <a:latin typeface="Josefin Sans Regul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694" y="1693765"/>
            <a:ext cx="16307706" cy="7455348"/>
            <a:chOff x="0" y="-1289378"/>
            <a:chExt cx="17255991" cy="9940462"/>
          </a:xfrm>
        </p:grpSpPr>
        <p:sp>
          <p:nvSpPr>
            <p:cNvPr id="3" name="TextBox 3"/>
            <p:cNvSpPr txBox="1"/>
            <p:nvPr/>
          </p:nvSpPr>
          <p:spPr>
            <a:xfrm>
              <a:off x="17343" y="-1289378"/>
              <a:ext cx="17238648" cy="2632344"/>
            </a:xfrm>
            <a:prstGeom prst="rect">
              <a:avLst/>
            </a:prstGeom>
          </p:spPr>
          <p:txBody>
            <a:bodyPr wrap="square" lIns="0" tIns="0" rIns="0" bIns="0" rtlCol="0" anchor="t">
              <a:spAutoFit/>
            </a:bodyPr>
            <a:lstStyle/>
            <a:p>
              <a:pPr>
                <a:lnSpc>
                  <a:spcPts val="7680"/>
                </a:lnSpc>
              </a:pPr>
              <a:r>
                <a:rPr lang="en-US" sz="6400">
                  <a:solidFill>
                    <a:srgbClr val="2B4B82"/>
                  </a:solidFill>
                  <a:latin typeface="Josefin Sans Bold Bold"/>
                </a:rPr>
                <a:t>4.2.1 </a:t>
              </a:r>
              <a:r>
                <a:rPr lang="en-US" sz="6400" dirty="0" err="1">
                  <a:solidFill>
                    <a:srgbClr val="2B4B82"/>
                  </a:solidFill>
                  <a:latin typeface="Josefin Sans Bold Bold"/>
                </a:rPr>
                <a:t>Rút</a:t>
              </a:r>
              <a:r>
                <a:rPr lang="en-US" sz="6400" dirty="0">
                  <a:solidFill>
                    <a:srgbClr val="2B4B82"/>
                  </a:solidFill>
                  <a:latin typeface="Josefin Sans Bold Bold"/>
                </a:rPr>
                <a:t> </a:t>
              </a:r>
              <a:r>
                <a:rPr lang="en-US" sz="6400" dirty="0" err="1">
                  <a:solidFill>
                    <a:srgbClr val="2B4B82"/>
                  </a:solidFill>
                  <a:latin typeface="Josefin Sans Bold Bold"/>
                </a:rPr>
                <a:t>gọn</a:t>
              </a:r>
              <a:r>
                <a:rPr lang="en-US" sz="6400" dirty="0">
                  <a:solidFill>
                    <a:srgbClr val="2B4B82"/>
                  </a:solidFill>
                  <a:latin typeface="Josefin Sans Bold Bold"/>
                </a:rPr>
                <a:t> </a:t>
              </a:r>
              <a:r>
                <a:rPr lang="en-US" sz="6400" dirty="0" err="1">
                  <a:solidFill>
                    <a:srgbClr val="2B4B82"/>
                  </a:solidFill>
                  <a:latin typeface="Josefin Sans Bold Bold"/>
                </a:rPr>
                <a:t>theo</a:t>
              </a:r>
              <a:r>
                <a:rPr lang="en-US" sz="6400" dirty="0">
                  <a:solidFill>
                    <a:srgbClr val="2B4B82"/>
                  </a:solidFill>
                  <a:latin typeface="Josefin Sans Bold Bold"/>
                </a:rPr>
                <a:t> </a:t>
              </a:r>
              <a:r>
                <a:rPr lang="en-US" sz="6400" dirty="0" err="1">
                  <a:solidFill>
                    <a:srgbClr val="2B4B82"/>
                  </a:solidFill>
                  <a:latin typeface="Josefin Sans Bold Bold"/>
                </a:rPr>
                <a:t>phân</a:t>
              </a:r>
              <a:r>
                <a:rPr lang="en-US" sz="6400" dirty="0">
                  <a:solidFill>
                    <a:srgbClr val="2B4B82"/>
                  </a:solidFill>
                  <a:latin typeface="Josefin Sans Bold Bold"/>
                </a:rPr>
                <a:t> </a:t>
              </a:r>
              <a:r>
                <a:rPr lang="en-US" sz="6400" dirty="0" err="1">
                  <a:solidFill>
                    <a:srgbClr val="2B4B82"/>
                  </a:solidFill>
                  <a:latin typeface="Josefin Sans Bold Bold"/>
                </a:rPr>
                <a:t>mảnh</a:t>
              </a:r>
              <a:r>
                <a:rPr lang="en-US" sz="6400" dirty="0">
                  <a:solidFill>
                    <a:srgbClr val="2B4B82"/>
                  </a:solidFill>
                  <a:latin typeface="Josefin Sans Bold Bold"/>
                </a:rPr>
                <a:t> </a:t>
              </a:r>
              <a:r>
                <a:rPr lang="en-US" sz="6400" dirty="0" err="1">
                  <a:solidFill>
                    <a:srgbClr val="2B4B82"/>
                  </a:solidFill>
                  <a:latin typeface="Josefin Sans Bold Bold"/>
                </a:rPr>
                <a:t>ngang</a:t>
              </a:r>
              <a:r>
                <a:rPr lang="en-US" sz="6400" dirty="0">
                  <a:solidFill>
                    <a:srgbClr val="2B4B82"/>
                  </a:solidFill>
                  <a:latin typeface="Josefin Sans Bold Bold"/>
                </a:rPr>
                <a:t> </a:t>
              </a:r>
              <a:r>
                <a:rPr lang="en-US" sz="6400" dirty="0" err="1">
                  <a:solidFill>
                    <a:srgbClr val="2B4B82"/>
                  </a:solidFill>
                  <a:latin typeface="Josefin Sans Bold Bold"/>
                </a:rPr>
                <a:t>nguyên</a:t>
              </a:r>
              <a:r>
                <a:rPr lang="en-US" sz="6400" dirty="0">
                  <a:solidFill>
                    <a:srgbClr val="2B4B82"/>
                  </a:solidFill>
                  <a:latin typeface="Josefin Sans Bold Bold"/>
                </a:rPr>
                <a:t> </a:t>
              </a:r>
              <a:r>
                <a:rPr lang="en-US" sz="6400" dirty="0" err="1">
                  <a:solidFill>
                    <a:srgbClr val="2B4B82"/>
                  </a:solidFill>
                  <a:latin typeface="Josefin Sans Bold Bold"/>
                </a:rPr>
                <a:t>thuỷ</a:t>
              </a:r>
              <a:endParaRPr lang="en-US" sz="6400" dirty="0">
                <a:solidFill>
                  <a:srgbClr val="2B4B82"/>
                </a:solidFill>
                <a:latin typeface="Josefin Sans Bold Bold"/>
              </a:endParaRPr>
            </a:p>
          </p:txBody>
        </p:sp>
        <p:sp>
          <p:nvSpPr>
            <p:cNvPr id="4" name="TextBox 4"/>
            <p:cNvSpPr txBox="1"/>
            <p:nvPr/>
          </p:nvSpPr>
          <p:spPr>
            <a:xfrm>
              <a:off x="0" y="4521749"/>
              <a:ext cx="16772205" cy="4129335"/>
            </a:xfrm>
            <a:prstGeom prst="rect">
              <a:avLst/>
            </a:prstGeom>
          </p:spPr>
          <p:txBody>
            <a:bodyPr wrap="square" lIns="0" tIns="0" rIns="0" bIns="0" rtlCol="0" anchor="t">
              <a:spAutoFit/>
            </a:bodyPr>
            <a:lstStyle/>
            <a:p>
              <a:pPr marL="518160" lvl="1" indent="-259080">
                <a:lnSpc>
                  <a:spcPts val="3359"/>
                </a:lnSpc>
                <a:buFont typeface="Arial"/>
                <a:buChar char="•"/>
              </a:pPr>
              <a:r>
                <a:rPr lang="en-US" sz="4000" dirty="0" err="1">
                  <a:solidFill>
                    <a:srgbClr val="2B4B82"/>
                  </a:solidFill>
                  <a:latin typeface="Josefin Sans Regular"/>
                </a:rPr>
                <a:t>Mục</a:t>
              </a:r>
              <a:r>
                <a:rPr lang="en-US" sz="4000" dirty="0">
                  <a:solidFill>
                    <a:srgbClr val="2B4B82"/>
                  </a:solidFill>
                  <a:latin typeface="Josefin Sans Regular"/>
                </a:rPr>
                <a:t> </a:t>
              </a:r>
              <a:r>
                <a:rPr lang="en-US" sz="4000" dirty="0" err="1">
                  <a:solidFill>
                    <a:srgbClr val="2B4B82"/>
                  </a:solidFill>
                  <a:latin typeface="Josefin Sans Regular"/>
                </a:rPr>
                <a:t>đích</a:t>
              </a:r>
              <a:r>
                <a:rPr lang="en-US" sz="4000" dirty="0">
                  <a:solidFill>
                    <a:srgbClr val="2B4B82"/>
                  </a:solidFill>
                  <a:latin typeface="Josefin Sans Regular"/>
                </a:rPr>
                <a:t>: </a:t>
              </a:r>
              <a:r>
                <a:rPr lang="en-US" sz="4000" dirty="0" err="1">
                  <a:solidFill>
                    <a:srgbClr val="2B4B82"/>
                  </a:solidFill>
                  <a:latin typeface="Josefin Sans Regular"/>
                </a:rPr>
                <a:t>Xác</a:t>
              </a:r>
              <a:r>
                <a:rPr lang="en-US" sz="4000" dirty="0">
                  <a:solidFill>
                    <a:srgbClr val="2B4B82"/>
                  </a:solidFill>
                  <a:latin typeface="Josefin Sans Regular"/>
                </a:rPr>
                <a:t> </a:t>
              </a:r>
              <a:r>
                <a:rPr lang="en-US" sz="4000" dirty="0" err="1">
                  <a:solidFill>
                    <a:srgbClr val="2B4B82"/>
                  </a:solidFill>
                  <a:latin typeface="Josefin Sans Regular"/>
                </a:rPr>
                <a:t>định</a:t>
              </a:r>
              <a:r>
                <a:rPr lang="en-US" sz="4000" dirty="0">
                  <a:solidFill>
                    <a:srgbClr val="2B4B82"/>
                  </a:solidFill>
                  <a:latin typeface="Josefin Sans Regular"/>
                </a:rPr>
                <a:t> </a:t>
              </a:r>
              <a:r>
                <a:rPr lang="en-US" sz="4000" dirty="0" err="1">
                  <a:solidFill>
                    <a:srgbClr val="2B4B82"/>
                  </a:solidFill>
                  <a:latin typeface="Josefin Sans Regular"/>
                </a:rPr>
                <a:t>câu</a:t>
              </a:r>
              <a:r>
                <a:rPr lang="en-US" sz="4000" dirty="0">
                  <a:solidFill>
                    <a:srgbClr val="2B4B82"/>
                  </a:solidFill>
                  <a:latin typeface="Josefin Sans Regular"/>
                </a:rPr>
                <a:t> </a:t>
              </a:r>
              <a:r>
                <a:rPr lang="en-US" sz="4000" dirty="0" err="1">
                  <a:solidFill>
                    <a:srgbClr val="2B4B82"/>
                  </a:solidFill>
                  <a:latin typeface="Josefin Sans Regular"/>
                </a:rPr>
                <a:t>truy</a:t>
              </a:r>
              <a:r>
                <a:rPr lang="en-US" sz="4000" dirty="0">
                  <a:solidFill>
                    <a:srgbClr val="2B4B82"/>
                  </a:solidFill>
                  <a:latin typeface="Josefin Sans Regular"/>
                </a:rPr>
                <a:t> </a:t>
              </a:r>
              <a:r>
                <a:rPr lang="en-US" sz="4000" dirty="0" err="1">
                  <a:solidFill>
                    <a:srgbClr val="2B4B82"/>
                  </a:solidFill>
                  <a:latin typeface="Josefin Sans Regular"/>
                </a:rPr>
                <a:t>vấn</a:t>
              </a:r>
              <a:r>
                <a:rPr lang="en-US" sz="4000" dirty="0">
                  <a:solidFill>
                    <a:srgbClr val="2B4B82"/>
                  </a:solidFill>
                  <a:latin typeface="Josefin Sans Regular"/>
                </a:rPr>
                <a:t>, </a:t>
              </a:r>
              <a:r>
                <a:rPr lang="en-US" sz="4000" dirty="0" err="1">
                  <a:solidFill>
                    <a:srgbClr val="2B4B82"/>
                  </a:solidFill>
                  <a:latin typeface="Josefin Sans Regular"/>
                </a:rPr>
                <a:t>sau</a:t>
              </a:r>
              <a:r>
                <a:rPr lang="en-US" sz="4000" dirty="0">
                  <a:solidFill>
                    <a:srgbClr val="2B4B82"/>
                  </a:solidFill>
                  <a:latin typeface="Josefin Sans Regular"/>
                </a:rPr>
                <a:t> </a:t>
              </a:r>
              <a:r>
                <a:rPr lang="en-US" sz="4000" dirty="0" err="1">
                  <a:solidFill>
                    <a:srgbClr val="2B4B82"/>
                  </a:solidFill>
                  <a:latin typeface="Josefin Sans Regular"/>
                </a:rPr>
                <a:t>khi</a:t>
              </a:r>
              <a:r>
                <a:rPr lang="en-US" sz="4000" dirty="0">
                  <a:solidFill>
                    <a:srgbClr val="2B4B82"/>
                  </a:solidFill>
                  <a:latin typeface="Josefin Sans Regular"/>
                </a:rPr>
                <a:t> </a:t>
              </a:r>
              <a:r>
                <a:rPr lang="en-US" sz="4000" dirty="0" err="1">
                  <a:solidFill>
                    <a:srgbClr val="2B4B82"/>
                  </a:solidFill>
                  <a:latin typeface="Josefin Sans Regular"/>
                </a:rPr>
                <a:t>đã</a:t>
              </a:r>
              <a:r>
                <a:rPr lang="en-US" sz="4000" dirty="0">
                  <a:solidFill>
                    <a:srgbClr val="2B4B82"/>
                  </a:solidFill>
                  <a:latin typeface="Josefin Sans Regular"/>
                </a:rPr>
                <a:t> </a:t>
              </a:r>
              <a:r>
                <a:rPr lang="en-US" sz="4000" dirty="0" err="1">
                  <a:solidFill>
                    <a:srgbClr val="2B4B82"/>
                  </a:solidFill>
                  <a:latin typeface="Josefin Sans Regular"/>
                </a:rPr>
                <a:t>cấu</a:t>
              </a:r>
              <a:r>
                <a:rPr lang="en-US" sz="4000" dirty="0">
                  <a:solidFill>
                    <a:srgbClr val="2B4B82"/>
                  </a:solidFill>
                  <a:latin typeface="Josefin Sans Regular"/>
                </a:rPr>
                <a:t> </a:t>
              </a:r>
              <a:r>
                <a:rPr lang="en-US" sz="4000" dirty="0" err="1">
                  <a:solidFill>
                    <a:srgbClr val="2B4B82"/>
                  </a:solidFill>
                  <a:latin typeface="Josefin Sans Regular"/>
                </a:rPr>
                <a:t>trúc</a:t>
              </a:r>
              <a:r>
                <a:rPr lang="en-US" sz="4000" dirty="0">
                  <a:solidFill>
                    <a:srgbClr val="2B4B82"/>
                  </a:solidFill>
                  <a:latin typeface="Josefin Sans Regular"/>
                </a:rPr>
                <a:t> </a:t>
              </a:r>
              <a:r>
                <a:rPr lang="en-US" sz="4000" dirty="0" err="1">
                  <a:solidFill>
                    <a:srgbClr val="2B4B82"/>
                  </a:solidFill>
                  <a:latin typeface="Josefin Sans Regular"/>
                </a:rPr>
                <a:t>lại</a:t>
              </a:r>
              <a:r>
                <a:rPr lang="en-US" sz="4000" dirty="0">
                  <a:solidFill>
                    <a:srgbClr val="2B4B82"/>
                  </a:solidFill>
                  <a:latin typeface="Josefin Sans Regular"/>
                </a:rPr>
                <a:t> </a:t>
              </a:r>
              <a:r>
                <a:rPr lang="en-US" sz="4000" dirty="0" err="1">
                  <a:solidFill>
                    <a:srgbClr val="2B4B82"/>
                  </a:solidFill>
                  <a:latin typeface="Josefin Sans Regular"/>
                </a:rPr>
                <a:t>cây</a:t>
              </a:r>
              <a:r>
                <a:rPr lang="en-US" sz="4000" dirty="0">
                  <a:solidFill>
                    <a:srgbClr val="2B4B82"/>
                  </a:solidFill>
                  <a:latin typeface="Josefin Sans Regular"/>
                </a:rPr>
                <a:t> con. </a:t>
              </a:r>
            </a:p>
            <a:p>
              <a:pPr marL="518160" lvl="1" indent="-259080">
                <a:lnSpc>
                  <a:spcPts val="3359"/>
                </a:lnSpc>
                <a:buFont typeface="Arial"/>
                <a:buChar char="•"/>
              </a:pPr>
              <a:endParaRPr lang="en-US" sz="4000" dirty="0">
                <a:solidFill>
                  <a:srgbClr val="2B4B82"/>
                </a:solidFill>
                <a:latin typeface="Josefin Sans Regular"/>
              </a:endParaRPr>
            </a:p>
            <a:p>
              <a:pPr marL="259080" lvl="1">
                <a:lnSpc>
                  <a:spcPts val="3359"/>
                </a:lnSpc>
              </a:pPr>
              <a:r>
                <a:rPr lang="en-US" sz="4000" dirty="0" err="1">
                  <a:solidFill>
                    <a:srgbClr val="2B4B82"/>
                  </a:solidFill>
                  <a:latin typeface="Josefin Sans Regular"/>
                </a:rPr>
                <a:t>điều</a:t>
              </a:r>
              <a:r>
                <a:rPr lang="en-US" sz="4000" dirty="0">
                  <a:solidFill>
                    <a:srgbClr val="2B4B82"/>
                  </a:solidFill>
                  <a:latin typeface="Josefin Sans Regular"/>
                </a:rPr>
                <a:t> </a:t>
              </a:r>
              <a:r>
                <a:rPr lang="en-US" sz="4000" dirty="0" err="1">
                  <a:solidFill>
                    <a:srgbClr val="2B4B82"/>
                  </a:solidFill>
                  <a:latin typeface="Josefin Sans Regular"/>
                </a:rPr>
                <a:t>này</a:t>
              </a:r>
              <a:r>
                <a:rPr lang="en-US" sz="4000" dirty="0">
                  <a:solidFill>
                    <a:srgbClr val="2B4B82"/>
                  </a:solidFill>
                  <a:latin typeface="Josefin Sans Regular"/>
                </a:rPr>
                <a:t> </a:t>
              </a:r>
              <a:r>
                <a:rPr lang="en-US" sz="4000" dirty="0" err="1">
                  <a:solidFill>
                    <a:srgbClr val="2B4B82"/>
                  </a:solidFill>
                  <a:latin typeface="Josefin Sans Regular"/>
                </a:rPr>
                <a:t>sẽ</a:t>
              </a:r>
              <a:r>
                <a:rPr lang="en-US" sz="4000" dirty="0">
                  <a:solidFill>
                    <a:srgbClr val="2B4B82"/>
                  </a:solidFill>
                  <a:latin typeface="Josefin Sans Regular"/>
                </a:rPr>
                <a:t> </a:t>
              </a:r>
              <a:r>
                <a:rPr lang="en-US" sz="4000" dirty="0" err="1">
                  <a:solidFill>
                    <a:srgbClr val="2B4B82"/>
                  </a:solidFill>
                  <a:latin typeface="Josefin Sans Regular"/>
                </a:rPr>
                <a:t>sinh</a:t>
              </a:r>
              <a:r>
                <a:rPr lang="en-US" sz="4000" dirty="0">
                  <a:solidFill>
                    <a:srgbClr val="2B4B82"/>
                  </a:solidFill>
                  <a:latin typeface="Josefin Sans Regular"/>
                </a:rPr>
                <a:t> </a:t>
              </a:r>
              <a:r>
                <a:rPr lang="en-US" sz="4000" dirty="0" err="1">
                  <a:solidFill>
                    <a:srgbClr val="2B4B82"/>
                  </a:solidFill>
                  <a:latin typeface="Josefin Sans Regular"/>
                </a:rPr>
                <a:t>ra</a:t>
              </a:r>
              <a:r>
                <a:rPr lang="en-US" sz="4000" dirty="0">
                  <a:solidFill>
                    <a:srgbClr val="2B4B82"/>
                  </a:solidFill>
                  <a:latin typeface="Josefin Sans Regular"/>
                </a:rPr>
                <a:t> </a:t>
              </a:r>
              <a:r>
                <a:rPr lang="en-US" sz="4000" dirty="0" err="1">
                  <a:solidFill>
                    <a:srgbClr val="2B4B82"/>
                  </a:solidFill>
                  <a:latin typeface="Josefin Sans Regular"/>
                </a:rPr>
                <a:t>một</a:t>
              </a:r>
              <a:r>
                <a:rPr lang="en-US" sz="4000" dirty="0">
                  <a:solidFill>
                    <a:srgbClr val="2B4B82"/>
                  </a:solidFill>
                  <a:latin typeface="Josefin Sans Regular"/>
                </a:rPr>
                <a:t> </a:t>
              </a:r>
              <a:r>
                <a:rPr lang="en-US" sz="4000" dirty="0" err="1">
                  <a:solidFill>
                    <a:srgbClr val="2B4B82"/>
                  </a:solidFill>
                  <a:latin typeface="Josefin Sans Regular"/>
                </a:rPr>
                <a:t>số</a:t>
              </a:r>
              <a:r>
                <a:rPr lang="en-US" sz="4000" dirty="0">
                  <a:solidFill>
                    <a:srgbClr val="2B4B82"/>
                  </a:solidFill>
                  <a:latin typeface="Josefin Sans Regular"/>
                </a:rPr>
                <a:t> </a:t>
              </a:r>
              <a:r>
                <a:rPr lang="en-US" sz="4000" dirty="0" err="1">
                  <a:solidFill>
                    <a:srgbClr val="2B4B82"/>
                  </a:solidFill>
                  <a:latin typeface="Josefin Sans Regular"/>
                </a:rPr>
                <a:t>quan</a:t>
              </a:r>
              <a:r>
                <a:rPr lang="en-US" sz="4000" dirty="0">
                  <a:solidFill>
                    <a:srgbClr val="2B4B82"/>
                  </a:solidFill>
                  <a:latin typeface="Josefin Sans Regular"/>
                </a:rPr>
                <a:t> </a:t>
              </a:r>
              <a:r>
                <a:rPr lang="en-US" sz="4000" dirty="0" err="1">
                  <a:solidFill>
                    <a:srgbClr val="2B4B82"/>
                  </a:solidFill>
                  <a:latin typeface="Josefin Sans Regular"/>
                </a:rPr>
                <a:t>hệ</a:t>
              </a:r>
              <a:r>
                <a:rPr lang="en-US" sz="4000" dirty="0">
                  <a:solidFill>
                    <a:srgbClr val="2B4B82"/>
                  </a:solidFill>
                  <a:latin typeface="Josefin Sans Regular"/>
                </a:rPr>
                <a:t> </a:t>
              </a:r>
              <a:r>
                <a:rPr lang="en-US" sz="4000" dirty="0" err="1">
                  <a:solidFill>
                    <a:srgbClr val="2B4B82"/>
                  </a:solidFill>
                  <a:latin typeface="Josefin Sans Regular"/>
                </a:rPr>
                <a:t>rỗng</a:t>
              </a:r>
              <a:r>
                <a:rPr lang="en-US" sz="4000" dirty="0">
                  <a:solidFill>
                    <a:srgbClr val="2B4B82"/>
                  </a:solidFill>
                  <a:latin typeface="Josefin Sans Regular"/>
                </a:rPr>
                <a:t>, </a:t>
              </a:r>
              <a:r>
                <a:rPr lang="en-US" sz="4000" dirty="0" err="1">
                  <a:solidFill>
                    <a:srgbClr val="2B4B82"/>
                  </a:solidFill>
                  <a:latin typeface="Josefin Sans Regular"/>
                </a:rPr>
                <a:t>và</a:t>
              </a:r>
              <a:r>
                <a:rPr lang="en-US" sz="4000" dirty="0">
                  <a:solidFill>
                    <a:srgbClr val="2B4B82"/>
                  </a:solidFill>
                  <a:latin typeface="Josefin Sans Regular"/>
                </a:rPr>
                <a:t> </a:t>
              </a:r>
              <a:r>
                <a:rPr lang="en-US" sz="4000" dirty="0" err="1">
                  <a:solidFill>
                    <a:srgbClr val="2B4B82"/>
                  </a:solidFill>
                  <a:latin typeface="Josefin Sans Regular"/>
                </a:rPr>
                <a:t>sẽ</a:t>
              </a:r>
              <a:r>
                <a:rPr lang="en-US" sz="4000" dirty="0">
                  <a:solidFill>
                    <a:srgbClr val="2B4B82"/>
                  </a:solidFill>
                  <a:latin typeface="Josefin Sans Regular"/>
                </a:rPr>
                <a:t> </a:t>
              </a:r>
              <a:r>
                <a:rPr lang="en-US" sz="4000" dirty="0" err="1">
                  <a:solidFill>
                    <a:srgbClr val="2B4B82"/>
                  </a:solidFill>
                  <a:latin typeface="Josefin Sans Regular"/>
                </a:rPr>
                <a:t>loại</a:t>
              </a:r>
              <a:r>
                <a:rPr lang="en-US" sz="4000" dirty="0">
                  <a:solidFill>
                    <a:srgbClr val="2B4B82"/>
                  </a:solidFill>
                  <a:latin typeface="Josefin Sans Regular"/>
                </a:rPr>
                <a:t> </a:t>
              </a:r>
              <a:r>
                <a:rPr lang="en-US" sz="4000" dirty="0" err="1">
                  <a:solidFill>
                    <a:srgbClr val="2B4B82"/>
                  </a:solidFill>
                  <a:latin typeface="Josefin Sans Regular"/>
                </a:rPr>
                <a:t>bỏ</a:t>
              </a:r>
              <a:r>
                <a:rPr lang="en-US" sz="4000" dirty="0">
                  <a:solidFill>
                    <a:srgbClr val="2B4B82"/>
                  </a:solidFill>
                  <a:latin typeface="Josefin Sans Regular"/>
                </a:rPr>
                <a:t> </a:t>
              </a:r>
              <a:r>
                <a:rPr lang="en-US" sz="4000" dirty="0" err="1">
                  <a:solidFill>
                    <a:srgbClr val="2B4B82"/>
                  </a:solidFill>
                  <a:latin typeface="Josefin Sans Regular"/>
                </a:rPr>
                <a:t>chúng</a:t>
              </a:r>
              <a:r>
                <a:rPr lang="en-US" sz="4000" dirty="0">
                  <a:solidFill>
                    <a:srgbClr val="2B4B82"/>
                  </a:solidFill>
                  <a:latin typeface="Josefin Sans Regular"/>
                </a:rPr>
                <a:t>.</a:t>
              </a:r>
            </a:p>
            <a:p>
              <a:pPr marL="518160" lvl="1" indent="-259080">
                <a:lnSpc>
                  <a:spcPts val="3359"/>
                </a:lnSpc>
                <a:buFont typeface="Arial"/>
                <a:buChar char="•"/>
              </a:pPr>
              <a:endParaRPr lang="en-US" sz="4000" dirty="0">
                <a:solidFill>
                  <a:srgbClr val="2B4B82"/>
                </a:solidFill>
                <a:latin typeface="Josefin Sans Regular"/>
              </a:endParaRPr>
            </a:p>
            <a:p>
              <a:pPr marL="518160" lvl="1" indent="-259080">
                <a:lnSpc>
                  <a:spcPts val="3359"/>
                </a:lnSpc>
                <a:buFont typeface="Arial"/>
                <a:buChar char="•"/>
              </a:pPr>
              <a:r>
                <a:rPr lang="vi-VN" sz="4000" dirty="0">
                  <a:solidFill>
                    <a:srgbClr val="2B4B82"/>
                  </a:solidFill>
                  <a:latin typeface="Josefin Sans Regular"/>
                </a:rPr>
                <a:t>Phân </a:t>
              </a:r>
              <a:r>
                <a:rPr lang="vi-VN" sz="4000" dirty="0" err="1">
                  <a:solidFill>
                    <a:srgbClr val="2B4B82"/>
                  </a:solidFill>
                  <a:latin typeface="Josefin Sans Regular"/>
                </a:rPr>
                <a:t>mảnh</a:t>
              </a:r>
              <a:r>
                <a:rPr lang="vi-VN" sz="4000" dirty="0">
                  <a:solidFill>
                    <a:srgbClr val="2B4B82"/>
                  </a:solidFill>
                  <a:latin typeface="Josefin Sans Regular"/>
                </a:rPr>
                <a:t> ngang </a:t>
              </a:r>
              <a:r>
                <a:rPr lang="vi-VN" sz="4000" dirty="0" err="1">
                  <a:solidFill>
                    <a:srgbClr val="2B4B82"/>
                  </a:solidFill>
                  <a:latin typeface="Josefin Sans Regular"/>
                </a:rPr>
                <a:t>có</a:t>
              </a:r>
              <a:r>
                <a:rPr lang="vi-VN" sz="4000" dirty="0">
                  <a:solidFill>
                    <a:srgbClr val="2B4B82"/>
                  </a:solidFill>
                  <a:latin typeface="Josefin Sans Regular"/>
                </a:rPr>
                <a:t> </a:t>
              </a:r>
              <a:r>
                <a:rPr lang="vi-VN" sz="4000" dirty="0" err="1">
                  <a:solidFill>
                    <a:srgbClr val="2B4B82"/>
                  </a:solidFill>
                  <a:latin typeface="Josefin Sans Regular"/>
                </a:rPr>
                <a:t>thể</a:t>
              </a:r>
              <a:r>
                <a:rPr lang="vi-VN" sz="4000" dirty="0">
                  <a:solidFill>
                    <a:srgbClr val="2B4B82"/>
                  </a:solidFill>
                  <a:latin typeface="Josefin Sans Regular"/>
                </a:rPr>
                <a:t> </a:t>
              </a:r>
              <a:r>
                <a:rPr lang="vi-VN" sz="4000" dirty="0" err="1">
                  <a:solidFill>
                    <a:srgbClr val="2B4B82"/>
                  </a:solidFill>
                  <a:latin typeface="Josefin Sans Regular"/>
                </a:rPr>
                <a:t>được</a:t>
              </a:r>
              <a:r>
                <a:rPr lang="vi-VN" sz="4000" dirty="0">
                  <a:solidFill>
                    <a:srgbClr val="2B4B82"/>
                  </a:solidFill>
                  <a:latin typeface="Josefin Sans Regular"/>
                </a:rPr>
                <a:t> khai </a:t>
              </a:r>
              <a:r>
                <a:rPr lang="vi-VN" sz="4000" dirty="0" err="1">
                  <a:solidFill>
                    <a:srgbClr val="2B4B82"/>
                  </a:solidFill>
                  <a:latin typeface="Josefin Sans Regular"/>
                </a:rPr>
                <a:t>thác</a:t>
              </a:r>
              <a:r>
                <a:rPr lang="vi-VN" sz="4000" dirty="0">
                  <a:solidFill>
                    <a:srgbClr val="2B4B82"/>
                  </a:solidFill>
                  <a:latin typeface="Josefin Sans Regular"/>
                </a:rPr>
                <a:t> </a:t>
              </a:r>
              <a:r>
                <a:rPr lang="vi-VN" sz="4000" dirty="0" err="1">
                  <a:solidFill>
                    <a:srgbClr val="2B4B82"/>
                  </a:solidFill>
                  <a:latin typeface="Josefin Sans Regular"/>
                </a:rPr>
                <a:t>để</a:t>
              </a:r>
              <a:r>
                <a:rPr lang="vi-VN" sz="4000" dirty="0">
                  <a:solidFill>
                    <a:srgbClr val="2B4B82"/>
                  </a:solidFill>
                  <a:latin typeface="Josefin Sans Regular"/>
                </a:rPr>
                <a:t> </a:t>
              </a:r>
              <a:r>
                <a:rPr lang="vi-VN" sz="4000" dirty="0" err="1">
                  <a:solidFill>
                    <a:srgbClr val="2B4B82"/>
                  </a:solidFill>
                  <a:latin typeface="Josefin Sans Regular"/>
                </a:rPr>
                <a:t>làm</a:t>
              </a:r>
              <a:r>
                <a:rPr lang="vi-VN" sz="4000" dirty="0">
                  <a:solidFill>
                    <a:srgbClr val="2B4B82"/>
                  </a:solidFill>
                  <a:latin typeface="Josefin Sans Regular"/>
                </a:rPr>
                <a:t> đơn </a:t>
              </a:r>
              <a:r>
                <a:rPr lang="vi-VN" sz="4000" dirty="0" err="1">
                  <a:solidFill>
                    <a:srgbClr val="2B4B82"/>
                  </a:solidFill>
                  <a:latin typeface="Josefin Sans Regular"/>
                </a:rPr>
                <a:t>giản</a:t>
              </a:r>
              <a:r>
                <a:rPr lang="vi-VN" sz="4000" dirty="0">
                  <a:solidFill>
                    <a:srgbClr val="2B4B82"/>
                  </a:solidFill>
                  <a:latin typeface="Josefin Sans Regular"/>
                </a:rPr>
                <a:t> </a:t>
              </a:r>
              <a:r>
                <a:rPr lang="vi-VN" sz="4000" dirty="0" err="1">
                  <a:solidFill>
                    <a:srgbClr val="2B4B82"/>
                  </a:solidFill>
                  <a:latin typeface="Josefin Sans Regular"/>
                </a:rPr>
                <a:t>cả</a:t>
              </a:r>
              <a:r>
                <a:rPr lang="vi-VN" sz="4000" dirty="0">
                  <a:solidFill>
                    <a:srgbClr val="2B4B82"/>
                  </a:solidFill>
                  <a:latin typeface="Josefin Sans Regular"/>
                </a:rPr>
                <a:t> </a:t>
              </a:r>
              <a:r>
                <a:rPr lang="vi-VN" sz="4000" dirty="0" err="1">
                  <a:solidFill>
                    <a:srgbClr val="2B4B82"/>
                  </a:solidFill>
                  <a:latin typeface="Josefin Sans Regular"/>
                </a:rPr>
                <a:t>phép</a:t>
              </a:r>
              <a:r>
                <a:rPr lang="vi-VN" sz="4000" dirty="0">
                  <a:solidFill>
                    <a:srgbClr val="2B4B82"/>
                  </a:solidFill>
                  <a:latin typeface="Josefin Sans Regular"/>
                </a:rPr>
                <a:t> </a:t>
              </a:r>
              <a:endParaRPr lang="en-US" sz="4000" dirty="0">
                <a:solidFill>
                  <a:srgbClr val="2B4B82"/>
                </a:solidFill>
                <a:latin typeface="Josefin Sans Regular"/>
              </a:endParaRPr>
            </a:p>
            <a:p>
              <a:pPr marL="518160" lvl="1" indent="-259080">
                <a:lnSpc>
                  <a:spcPts val="3359"/>
                </a:lnSpc>
                <a:buFont typeface="Arial"/>
                <a:buChar char="•"/>
              </a:pPr>
              <a:endParaRPr lang="en-US" sz="4000" dirty="0">
                <a:solidFill>
                  <a:srgbClr val="2B4B82"/>
                </a:solidFill>
                <a:latin typeface="Josefin Sans Regular"/>
              </a:endParaRPr>
            </a:p>
            <a:p>
              <a:pPr marL="259080" lvl="1">
                <a:lnSpc>
                  <a:spcPts val="3359"/>
                </a:lnSpc>
              </a:pPr>
              <a:r>
                <a:rPr lang="en-US" sz="4000" dirty="0">
                  <a:solidFill>
                    <a:srgbClr val="2B4B82"/>
                  </a:solidFill>
                  <a:latin typeface="Josefin Sans Regular"/>
                </a:rPr>
                <a:t>c</a:t>
              </a:r>
              <a:r>
                <a:rPr lang="vi-VN" sz="4000" dirty="0" err="1">
                  <a:solidFill>
                    <a:srgbClr val="2B4B82"/>
                  </a:solidFill>
                  <a:latin typeface="Josefin Sans Regular"/>
                </a:rPr>
                <a:t>họn</a:t>
              </a:r>
              <a:r>
                <a:rPr lang="vi-VN" sz="4000" dirty="0">
                  <a:solidFill>
                    <a:srgbClr val="2B4B82"/>
                  </a:solidFill>
                  <a:latin typeface="Josefin Sans Regular"/>
                </a:rPr>
                <a:t> </a:t>
              </a:r>
              <a:r>
                <a:rPr lang="vi-VN" sz="4000" dirty="0" err="1">
                  <a:solidFill>
                    <a:srgbClr val="2B4B82"/>
                  </a:solidFill>
                  <a:latin typeface="Josefin Sans Regular"/>
                </a:rPr>
                <a:t>và</a:t>
              </a:r>
              <a:r>
                <a:rPr lang="vi-VN" sz="4000" dirty="0">
                  <a:solidFill>
                    <a:srgbClr val="2B4B82"/>
                  </a:solidFill>
                  <a:latin typeface="Josefin Sans Regular"/>
                </a:rPr>
                <a:t> </a:t>
              </a:r>
              <a:r>
                <a:rPr lang="vi-VN" sz="4000" dirty="0" err="1">
                  <a:solidFill>
                    <a:srgbClr val="2B4B82"/>
                  </a:solidFill>
                  <a:latin typeface="Josefin Sans Regular"/>
                </a:rPr>
                <a:t>phép</a:t>
              </a:r>
              <a:r>
                <a:rPr lang="vi-VN" sz="4000" dirty="0">
                  <a:solidFill>
                    <a:srgbClr val="2B4B82"/>
                  </a:solidFill>
                  <a:latin typeface="Josefin Sans Regular"/>
                </a:rPr>
                <a:t> </a:t>
              </a:r>
              <a:r>
                <a:rPr lang="vi-VN" sz="4000" dirty="0" err="1">
                  <a:solidFill>
                    <a:srgbClr val="2B4B82"/>
                  </a:solidFill>
                  <a:latin typeface="Josefin Sans Regular"/>
                </a:rPr>
                <a:t>nối</a:t>
              </a:r>
              <a:endParaRPr lang="en-US" sz="4000" dirty="0">
                <a:solidFill>
                  <a:srgbClr val="2B4B82"/>
                </a:solidFill>
                <a:latin typeface="Josefin Sans Regula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0431" y="503661"/>
            <a:ext cx="16311980" cy="6463446"/>
            <a:chOff x="-211909" y="-2876183"/>
            <a:chExt cx="17260514" cy="8617926"/>
          </a:xfrm>
        </p:grpSpPr>
        <p:sp>
          <p:nvSpPr>
            <p:cNvPr id="3" name="TextBox 3"/>
            <p:cNvSpPr txBox="1"/>
            <p:nvPr/>
          </p:nvSpPr>
          <p:spPr>
            <a:xfrm>
              <a:off x="-190043" y="-2876183"/>
              <a:ext cx="17238648" cy="2632343"/>
            </a:xfrm>
            <a:prstGeom prst="rect">
              <a:avLst/>
            </a:prstGeom>
          </p:spPr>
          <p:txBody>
            <a:bodyPr wrap="square" lIns="0" tIns="0" rIns="0" bIns="0" rtlCol="0" anchor="t">
              <a:spAutoFit/>
            </a:bodyPr>
            <a:lstStyle/>
            <a:p>
              <a:pPr>
                <a:lnSpc>
                  <a:spcPts val="7680"/>
                </a:lnSpc>
              </a:pPr>
              <a:r>
                <a:rPr lang="en-US" sz="6400">
                  <a:solidFill>
                    <a:srgbClr val="2B4B82"/>
                  </a:solidFill>
                  <a:latin typeface="Josefin Sans Bold Bold"/>
                </a:rPr>
                <a:t>4.2.1 </a:t>
              </a:r>
              <a:r>
                <a:rPr lang="en-US" sz="6400" dirty="0" err="1">
                  <a:solidFill>
                    <a:srgbClr val="2B4B82"/>
                  </a:solidFill>
                  <a:latin typeface="Josefin Sans Bold Bold"/>
                </a:rPr>
                <a:t>Rút</a:t>
              </a:r>
              <a:r>
                <a:rPr lang="en-US" sz="6400" dirty="0">
                  <a:solidFill>
                    <a:srgbClr val="2B4B82"/>
                  </a:solidFill>
                  <a:latin typeface="Josefin Sans Bold Bold"/>
                </a:rPr>
                <a:t> </a:t>
              </a:r>
              <a:r>
                <a:rPr lang="en-US" sz="6400" dirty="0" err="1">
                  <a:solidFill>
                    <a:srgbClr val="2B4B82"/>
                  </a:solidFill>
                  <a:latin typeface="Josefin Sans Bold Bold"/>
                </a:rPr>
                <a:t>gọn</a:t>
              </a:r>
              <a:r>
                <a:rPr lang="en-US" sz="6400" dirty="0">
                  <a:solidFill>
                    <a:srgbClr val="2B4B82"/>
                  </a:solidFill>
                  <a:latin typeface="Josefin Sans Bold Bold"/>
                </a:rPr>
                <a:t> </a:t>
              </a:r>
              <a:r>
                <a:rPr lang="en-US" sz="6400" dirty="0" err="1">
                  <a:solidFill>
                    <a:srgbClr val="2B4B82"/>
                  </a:solidFill>
                  <a:latin typeface="Josefin Sans Bold Bold"/>
                </a:rPr>
                <a:t>theo</a:t>
              </a:r>
              <a:r>
                <a:rPr lang="en-US" sz="6400" dirty="0">
                  <a:solidFill>
                    <a:srgbClr val="2B4B82"/>
                  </a:solidFill>
                  <a:latin typeface="Josefin Sans Bold Bold"/>
                </a:rPr>
                <a:t> </a:t>
              </a:r>
              <a:r>
                <a:rPr lang="en-US" sz="6400" dirty="0" err="1">
                  <a:solidFill>
                    <a:srgbClr val="2B4B82"/>
                  </a:solidFill>
                  <a:latin typeface="Josefin Sans Bold Bold"/>
                </a:rPr>
                <a:t>phân</a:t>
              </a:r>
              <a:r>
                <a:rPr lang="en-US" sz="6400" dirty="0">
                  <a:solidFill>
                    <a:srgbClr val="2B4B82"/>
                  </a:solidFill>
                  <a:latin typeface="Josefin Sans Bold Bold"/>
                </a:rPr>
                <a:t> </a:t>
              </a:r>
              <a:r>
                <a:rPr lang="en-US" sz="6400" dirty="0" err="1">
                  <a:solidFill>
                    <a:srgbClr val="2B4B82"/>
                  </a:solidFill>
                  <a:latin typeface="Josefin Sans Bold Bold"/>
                </a:rPr>
                <a:t>mảnh</a:t>
              </a:r>
              <a:r>
                <a:rPr lang="en-US" sz="6400" dirty="0">
                  <a:solidFill>
                    <a:srgbClr val="2B4B82"/>
                  </a:solidFill>
                  <a:latin typeface="Josefin Sans Bold Bold"/>
                </a:rPr>
                <a:t> </a:t>
              </a:r>
              <a:r>
                <a:rPr lang="en-US" sz="6400" dirty="0" err="1">
                  <a:solidFill>
                    <a:srgbClr val="2B4B82"/>
                  </a:solidFill>
                  <a:latin typeface="Josefin Sans Bold Bold"/>
                </a:rPr>
                <a:t>ngang</a:t>
              </a:r>
              <a:r>
                <a:rPr lang="en-US" sz="6400" dirty="0">
                  <a:solidFill>
                    <a:srgbClr val="2B4B82"/>
                  </a:solidFill>
                  <a:latin typeface="Josefin Sans Bold Bold"/>
                </a:rPr>
                <a:t> </a:t>
              </a:r>
              <a:r>
                <a:rPr lang="en-US" sz="6400" dirty="0" err="1">
                  <a:solidFill>
                    <a:srgbClr val="2B4B82"/>
                  </a:solidFill>
                  <a:latin typeface="Josefin Sans Bold Bold"/>
                </a:rPr>
                <a:t>nguyên</a:t>
              </a:r>
              <a:r>
                <a:rPr lang="en-US" sz="6400" dirty="0">
                  <a:solidFill>
                    <a:srgbClr val="2B4B82"/>
                  </a:solidFill>
                  <a:latin typeface="Josefin Sans Bold Bold"/>
                </a:rPr>
                <a:t> </a:t>
              </a:r>
              <a:r>
                <a:rPr lang="en-US" sz="6400" dirty="0" err="1">
                  <a:solidFill>
                    <a:srgbClr val="2B4B82"/>
                  </a:solidFill>
                  <a:latin typeface="Josefin Sans Bold Bold"/>
                </a:rPr>
                <a:t>thuỷ</a:t>
              </a:r>
              <a:endParaRPr lang="en-US" sz="6400" dirty="0">
                <a:solidFill>
                  <a:srgbClr val="2B4B82"/>
                </a:solidFill>
                <a:latin typeface="Josefin Sans Bold Bold"/>
              </a:endParaRPr>
            </a:p>
          </p:txBody>
        </p:sp>
        <p:sp>
          <p:nvSpPr>
            <p:cNvPr id="4" name="TextBox 4"/>
            <p:cNvSpPr txBox="1"/>
            <p:nvPr/>
          </p:nvSpPr>
          <p:spPr>
            <a:xfrm>
              <a:off x="-211909" y="919911"/>
              <a:ext cx="6209545" cy="4821832"/>
            </a:xfrm>
            <a:prstGeom prst="rect">
              <a:avLst/>
            </a:prstGeom>
          </p:spPr>
          <p:txBody>
            <a:bodyPr wrap="square" lIns="0" tIns="0" rIns="0" bIns="0" rtlCol="0" anchor="t">
              <a:spAutoFit/>
            </a:bodyPr>
            <a:lstStyle/>
            <a:p>
              <a:pPr marL="259080" lvl="1">
                <a:lnSpc>
                  <a:spcPct val="150000"/>
                </a:lnSpc>
              </a:pPr>
              <a:r>
                <a:rPr lang="en-US" sz="4000" dirty="0" err="1">
                  <a:solidFill>
                    <a:srgbClr val="2B4B82"/>
                  </a:solidFill>
                  <a:latin typeface="Josefin Sans Regular"/>
                </a:rPr>
                <a:t>Ví</a:t>
              </a:r>
              <a:r>
                <a:rPr lang="en-US" sz="4000" dirty="0">
                  <a:solidFill>
                    <a:srgbClr val="2B4B82"/>
                  </a:solidFill>
                  <a:latin typeface="Josefin Sans Regular"/>
                </a:rPr>
                <a:t> </a:t>
              </a:r>
              <a:r>
                <a:rPr lang="en-US" sz="4000" dirty="0" err="1">
                  <a:solidFill>
                    <a:srgbClr val="2B4B82"/>
                  </a:solidFill>
                  <a:latin typeface="Josefin Sans Regular"/>
                </a:rPr>
                <a:t>dụ</a:t>
              </a:r>
              <a:r>
                <a:rPr lang="en-US" sz="4000" dirty="0">
                  <a:solidFill>
                    <a:srgbClr val="2B4B82"/>
                  </a:solidFill>
                  <a:latin typeface="Josefin Sans Regular"/>
                </a:rPr>
                <a:t>: </a:t>
              </a:r>
              <a:r>
                <a:rPr lang="en-US" sz="4000" dirty="0" err="1">
                  <a:solidFill>
                    <a:srgbClr val="2B4B82"/>
                  </a:solidFill>
                  <a:latin typeface="Josefin Sans Regular"/>
                </a:rPr>
                <a:t>Rút</a:t>
              </a:r>
              <a:r>
                <a:rPr lang="en-US" sz="4000" dirty="0">
                  <a:solidFill>
                    <a:srgbClr val="2B4B82"/>
                  </a:solidFill>
                  <a:latin typeface="Josefin Sans Regular"/>
                </a:rPr>
                <a:t> </a:t>
              </a:r>
              <a:r>
                <a:rPr lang="en-US" sz="4000" dirty="0" err="1">
                  <a:solidFill>
                    <a:srgbClr val="2B4B82"/>
                  </a:solidFill>
                  <a:latin typeface="Josefin Sans Regular"/>
                </a:rPr>
                <a:t>gọn</a:t>
              </a:r>
              <a:r>
                <a:rPr lang="en-US" sz="4000" dirty="0">
                  <a:solidFill>
                    <a:srgbClr val="2B4B82"/>
                  </a:solidFill>
                  <a:latin typeface="Josefin Sans Regular"/>
                </a:rPr>
                <a:t> </a:t>
              </a:r>
              <a:r>
                <a:rPr lang="en-US" sz="4000" dirty="0" err="1">
                  <a:solidFill>
                    <a:srgbClr val="2B4B82"/>
                  </a:solidFill>
                  <a:latin typeface="Josefin Sans Regular"/>
                </a:rPr>
                <a:t>truy</a:t>
              </a:r>
              <a:r>
                <a:rPr lang="en-US" sz="4000" dirty="0">
                  <a:solidFill>
                    <a:srgbClr val="2B4B82"/>
                  </a:solidFill>
                  <a:latin typeface="Josefin Sans Regular"/>
                </a:rPr>
                <a:t> </a:t>
              </a:r>
              <a:r>
                <a:rPr lang="en-US" sz="4000" dirty="0" err="1">
                  <a:solidFill>
                    <a:srgbClr val="2B4B82"/>
                  </a:solidFill>
                  <a:latin typeface="Josefin Sans Regular"/>
                </a:rPr>
                <a:t>vấn</a:t>
              </a:r>
              <a:endParaRPr lang="en-US" sz="4000" dirty="0">
                <a:solidFill>
                  <a:srgbClr val="2B4B82"/>
                </a:solidFill>
                <a:latin typeface="Josefin Sans Regular"/>
              </a:endParaRPr>
            </a:p>
            <a:p>
              <a:pPr marL="259080" lvl="1">
                <a:lnSpc>
                  <a:spcPct val="150000"/>
                </a:lnSpc>
              </a:pPr>
              <a:r>
                <a:rPr lang="en-US" sz="4000" b="1" dirty="0">
                  <a:solidFill>
                    <a:srgbClr val="FF0000"/>
                  </a:solidFill>
                  <a:latin typeface="Josefin Sans Regular"/>
                </a:rPr>
                <a:t>SELECT</a:t>
              </a:r>
              <a:r>
                <a:rPr lang="en-US" sz="4000" dirty="0">
                  <a:solidFill>
                    <a:srgbClr val="2B4B82"/>
                  </a:solidFill>
                  <a:latin typeface="Josefin Sans Regular"/>
                </a:rPr>
                <a:t> *</a:t>
              </a:r>
            </a:p>
            <a:p>
              <a:pPr marL="259080" lvl="1">
                <a:lnSpc>
                  <a:spcPct val="150000"/>
                </a:lnSpc>
              </a:pPr>
              <a:r>
                <a:rPr lang="en-US" sz="4000" dirty="0">
                  <a:solidFill>
                    <a:srgbClr val="FF0000"/>
                  </a:solidFill>
                  <a:latin typeface="Josefin Sans Regular"/>
                </a:rPr>
                <a:t>FROM</a:t>
              </a:r>
              <a:r>
                <a:rPr lang="en-US" sz="4000" dirty="0">
                  <a:solidFill>
                    <a:srgbClr val="2B4B82"/>
                  </a:solidFill>
                  <a:latin typeface="Josefin Sans Regular"/>
                </a:rPr>
                <a:t> EMP</a:t>
              </a:r>
            </a:p>
            <a:p>
              <a:pPr marL="259080" lvl="1">
                <a:lnSpc>
                  <a:spcPct val="150000"/>
                </a:lnSpc>
              </a:pPr>
              <a:r>
                <a:rPr lang="en-US" sz="4000" dirty="0">
                  <a:solidFill>
                    <a:srgbClr val="FF0000"/>
                  </a:solidFill>
                  <a:latin typeface="Josefin Sans Regular"/>
                </a:rPr>
                <a:t>WHERE</a:t>
              </a:r>
              <a:r>
                <a:rPr lang="en-US" sz="4000" dirty="0">
                  <a:solidFill>
                    <a:srgbClr val="2B4B82"/>
                  </a:solidFill>
                  <a:latin typeface="Josefin Sans Regular"/>
                </a:rPr>
                <a:t> ENO= “E5”</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86105" y="1222394"/>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67349" y="-305790"/>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35000" y="-2826353"/>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01858" y="-1953540"/>
            <a:ext cx="5357753" cy="5591583"/>
          </a:xfrm>
          <a:prstGeom prst="rect">
            <a:avLst/>
          </a:prstGeom>
        </p:spPr>
      </p:pic>
      <p:sp>
        <p:nvSpPr>
          <p:cNvPr id="12" name="TextBox 4">
            <a:extLst>
              <a:ext uri="{FF2B5EF4-FFF2-40B4-BE49-F238E27FC236}">
                <a16:creationId xmlns:a16="http://schemas.microsoft.com/office/drawing/2014/main" id="{E5556994-A7BF-F07C-B53E-E30121D882F2}"/>
              </a:ext>
            </a:extLst>
          </p:cNvPr>
          <p:cNvSpPr txBox="1"/>
          <p:nvPr/>
        </p:nvSpPr>
        <p:spPr>
          <a:xfrm>
            <a:off x="1170431" y="2620079"/>
            <a:ext cx="15850506" cy="480901"/>
          </a:xfrm>
          <a:prstGeom prst="rect">
            <a:avLst/>
          </a:prstGeom>
        </p:spPr>
        <p:txBody>
          <a:bodyPr wrap="square" lIns="0" tIns="0" rIns="0" bIns="0" rtlCol="0" anchor="t">
            <a:spAutoFit/>
          </a:bodyPr>
          <a:lstStyle/>
          <a:p>
            <a:pPr marL="518160" lvl="1" indent="-259080">
              <a:lnSpc>
                <a:spcPts val="3359"/>
              </a:lnSpc>
              <a:buFont typeface="Arial"/>
              <a:buChar char="•"/>
            </a:pPr>
            <a:r>
              <a:rPr lang="en-US" sz="4000" dirty="0">
                <a:solidFill>
                  <a:srgbClr val="2B4B82"/>
                </a:solidFill>
                <a:latin typeface="Josefin Sans Regular"/>
              </a:rPr>
              <a:t>a. </a:t>
            </a:r>
            <a:r>
              <a:rPr lang="en-US" sz="4000" dirty="0" err="1">
                <a:solidFill>
                  <a:srgbClr val="2B4B82"/>
                </a:solidFill>
                <a:latin typeface="Josefin Sans Regular"/>
              </a:rPr>
              <a:t>Rút</a:t>
            </a:r>
            <a:r>
              <a:rPr lang="en-US" sz="4000" dirty="0">
                <a:solidFill>
                  <a:srgbClr val="2B4B82"/>
                </a:solidFill>
                <a:latin typeface="Josefin Sans Regular"/>
              </a:rPr>
              <a:t> </a:t>
            </a:r>
            <a:r>
              <a:rPr lang="en-US" sz="4000" dirty="0" err="1">
                <a:solidFill>
                  <a:srgbClr val="2B4B82"/>
                </a:solidFill>
                <a:latin typeface="Josefin Sans Regular"/>
              </a:rPr>
              <a:t>gọn</a:t>
            </a:r>
            <a:r>
              <a:rPr lang="en-US" sz="4000" dirty="0">
                <a:solidFill>
                  <a:srgbClr val="2B4B82"/>
                </a:solidFill>
                <a:latin typeface="Josefin Sans Regular"/>
              </a:rPr>
              <a:t> </a:t>
            </a:r>
            <a:r>
              <a:rPr lang="en-US" sz="4000" dirty="0" err="1">
                <a:solidFill>
                  <a:srgbClr val="2B4B82"/>
                </a:solidFill>
                <a:latin typeface="Josefin Sans Regular"/>
              </a:rPr>
              <a:t>với</a:t>
            </a:r>
            <a:r>
              <a:rPr lang="en-US" sz="4000" dirty="0">
                <a:solidFill>
                  <a:srgbClr val="2B4B82"/>
                </a:solidFill>
                <a:latin typeface="Josefin Sans Regular"/>
              </a:rPr>
              <a:t> </a:t>
            </a:r>
            <a:r>
              <a:rPr lang="en-US" sz="4000" dirty="0" err="1">
                <a:solidFill>
                  <a:srgbClr val="2B4B82"/>
                </a:solidFill>
                <a:latin typeface="Josefin Sans Regular"/>
              </a:rPr>
              <a:t>phép</a:t>
            </a:r>
            <a:r>
              <a:rPr lang="en-US" sz="4000" dirty="0">
                <a:solidFill>
                  <a:srgbClr val="2B4B82"/>
                </a:solidFill>
                <a:latin typeface="Josefin Sans Regular"/>
              </a:rPr>
              <a:t> </a:t>
            </a:r>
            <a:r>
              <a:rPr lang="en-US" sz="4000" dirty="0" err="1">
                <a:solidFill>
                  <a:srgbClr val="2B4B82"/>
                </a:solidFill>
                <a:latin typeface="Josefin Sans Regular"/>
              </a:rPr>
              <a:t>chọn</a:t>
            </a:r>
            <a:r>
              <a:rPr lang="en-US" sz="4000" dirty="0">
                <a:solidFill>
                  <a:srgbClr val="2B4B82"/>
                </a:solidFill>
                <a:latin typeface="Josefin Sans Regular"/>
              </a:rPr>
              <a:t>: </a:t>
            </a:r>
          </a:p>
        </p:txBody>
      </p:sp>
      <p:sp>
        <p:nvSpPr>
          <p:cNvPr id="13" name="TextBox 4">
            <a:extLst>
              <a:ext uri="{FF2B5EF4-FFF2-40B4-BE49-F238E27FC236}">
                <a16:creationId xmlns:a16="http://schemas.microsoft.com/office/drawing/2014/main" id="{7F3210C2-EDF4-83E8-72F6-21B99BE3A9A7}"/>
              </a:ext>
            </a:extLst>
          </p:cNvPr>
          <p:cNvSpPr txBox="1"/>
          <p:nvPr/>
        </p:nvSpPr>
        <p:spPr>
          <a:xfrm>
            <a:off x="8425834" y="3350732"/>
            <a:ext cx="10869107" cy="5454250"/>
          </a:xfrm>
          <a:prstGeom prst="rect">
            <a:avLst/>
          </a:prstGeom>
        </p:spPr>
        <p:txBody>
          <a:bodyPr wrap="square" lIns="0" tIns="0" rIns="0" bIns="0" rtlCol="0" anchor="t">
            <a:spAutoFit/>
          </a:bodyPr>
          <a:lstStyle/>
          <a:p>
            <a:pPr marL="259080" lvl="1">
              <a:lnSpc>
                <a:spcPct val="150000"/>
              </a:lnSpc>
            </a:pPr>
            <a:r>
              <a:rPr lang="pt-BR" sz="4000" dirty="0">
                <a:solidFill>
                  <a:srgbClr val="2B4B82"/>
                </a:solidFill>
                <a:latin typeface="Josefin Sans Regular"/>
              </a:rPr>
              <a:t>Giải:</a:t>
            </a:r>
          </a:p>
          <a:p>
            <a:pPr marL="259080" lvl="1">
              <a:lnSpc>
                <a:spcPct val="150000"/>
              </a:lnSpc>
            </a:pPr>
            <a:r>
              <a:rPr lang="pt-BR" sz="4000" dirty="0">
                <a:solidFill>
                  <a:srgbClr val="2B4B82"/>
                </a:solidFill>
                <a:latin typeface="Josefin Sans Regular"/>
              </a:rPr>
              <a:t>σENO = “E5”(EMP)</a:t>
            </a:r>
          </a:p>
          <a:p>
            <a:pPr marL="259080" lvl="1">
              <a:lnSpc>
                <a:spcPct val="150000"/>
              </a:lnSpc>
            </a:pPr>
            <a:r>
              <a:rPr lang="pt-BR" sz="4000" dirty="0">
                <a:solidFill>
                  <a:srgbClr val="2B4B82"/>
                </a:solidFill>
                <a:latin typeface="Josefin Sans Regular"/>
              </a:rPr>
              <a:t>= σENO = “E5” (EMP1 ∪ EMP2 ∪ EMP3)</a:t>
            </a:r>
          </a:p>
          <a:p>
            <a:pPr marL="259080" lvl="1">
              <a:lnSpc>
                <a:spcPct val="150000"/>
              </a:lnSpc>
            </a:pPr>
            <a:r>
              <a:rPr lang="pt-BR" sz="4000" dirty="0">
                <a:solidFill>
                  <a:srgbClr val="2B4B82"/>
                </a:solidFill>
                <a:latin typeface="Josefin Sans Regular"/>
              </a:rPr>
              <a:t>= σENO = “E5” (EMP1) ∪ σENO = “E5” (EMP2) ∪σENO = “E5” (EMP3)</a:t>
            </a:r>
          </a:p>
          <a:p>
            <a:pPr marL="259080" lvl="1">
              <a:lnSpc>
                <a:spcPct val="150000"/>
              </a:lnSpc>
            </a:pPr>
            <a:r>
              <a:rPr lang="pt-BR" sz="4000" dirty="0">
                <a:solidFill>
                  <a:srgbClr val="2B4B82"/>
                </a:solidFill>
                <a:latin typeface="Josefin Sans Regular"/>
              </a:rPr>
              <a:t>= σENO = “E5” (EMP2)</a:t>
            </a:r>
          </a:p>
        </p:txBody>
      </p:sp>
    </p:spTree>
    <p:extLst>
      <p:ext uri="{BB962C8B-B14F-4D97-AF65-F5344CB8AC3E}">
        <p14:creationId xmlns:p14="http://schemas.microsoft.com/office/powerpoint/2010/main" val="342019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91095" y="503661"/>
            <a:ext cx="16291316" cy="1974258"/>
          </a:xfrm>
          <a:prstGeom prst="rect">
            <a:avLst/>
          </a:prstGeom>
        </p:spPr>
        <p:txBody>
          <a:bodyPr wrap="square" lIns="0" tIns="0" rIns="0" bIns="0" rtlCol="0" anchor="t">
            <a:spAutoFit/>
          </a:bodyPr>
          <a:lstStyle/>
          <a:p>
            <a:pPr>
              <a:lnSpc>
                <a:spcPts val="7680"/>
              </a:lnSpc>
            </a:pPr>
            <a:r>
              <a:rPr lang="en-US" sz="6400">
                <a:solidFill>
                  <a:srgbClr val="2B4B82"/>
                </a:solidFill>
                <a:latin typeface="Josefin Sans Bold Bold"/>
              </a:rPr>
              <a:t>4.2.1 </a:t>
            </a:r>
            <a:r>
              <a:rPr lang="en-US" sz="6400" dirty="0" err="1">
                <a:solidFill>
                  <a:srgbClr val="2B4B82"/>
                </a:solidFill>
                <a:latin typeface="Josefin Sans Bold Bold"/>
              </a:rPr>
              <a:t>Rút</a:t>
            </a:r>
            <a:r>
              <a:rPr lang="en-US" sz="6400" dirty="0">
                <a:solidFill>
                  <a:srgbClr val="2B4B82"/>
                </a:solidFill>
                <a:latin typeface="Josefin Sans Bold Bold"/>
              </a:rPr>
              <a:t> </a:t>
            </a:r>
            <a:r>
              <a:rPr lang="en-US" sz="6400" dirty="0" err="1">
                <a:solidFill>
                  <a:srgbClr val="2B4B82"/>
                </a:solidFill>
                <a:latin typeface="Josefin Sans Bold Bold"/>
              </a:rPr>
              <a:t>gọn</a:t>
            </a:r>
            <a:r>
              <a:rPr lang="en-US" sz="6400" dirty="0">
                <a:solidFill>
                  <a:srgbClr val="2B4B82"/>
                </a:solidFill>
                <a:latin typeface="Josefin Sans Bold Bold"/>
              </a:rPr>
              <a:t> </a:t>
            </a:r>
            <a:r>
              <a:rPr lang="en-US" sz="6400" dirty="0" err="1">
                <a:solidFill>
                  <a:srgbClr val="2B4B82"/>
                </a:solidFill>
                <a:latin typeface="Josefin Sans Bold Bold"/>
              </a:rPr>
              <a:t>theo</a:t>
            </a:r>
            <a:r>
              <a:rPr lang="en-US" sz="6400" dirty="0">
                <a:solidFill>
                  <a:srgbClr val="2B4B82"/>
                </a:solidFill>
                <a:latin typeface="Josefin Sans Bold Bold"/>
              </a:rPr>
              <a:t> </a:t>
            </a:r>
            <a:r>
              <a:rPr lang="en-US" sz="6400" dirty="0" err="1">
                <a:solidFill>
                  <a:srgbClr val="2B4B82"/>
                </a:solidFill>
                <a:latin typeface="Josefin Sans Bold Bold"/>
              </a:rPr>
              <a:t>phân</a:t>
            </a:r>
            <a:r>
              <a:rPr lang="en-US" sz="6400" dirty="0">
                <a:solidFill>
                  <a:srgbClr val="2B4B82"/>
                </a:solidFill>
                <a:latin typeface="Josefin Sans Bold Bold"/>
              </a:rPr>
              <a:t> </a:t>
            </a:r>
            <a:r>
              <a:rPr lang="en-US" sz="6400" dirty="0" err="1">
                <a:solidFill>
                  <a:srgbClr val="2B4B82"/>
                </a:solidFill>
                <a:latin typeface="Josefin Sans Bold Bold"/>
              </a:rPr>
              <a:t>mảnh</a:t>
            </a:r>
            <a:r>
              <a:rPr lang="en-US" sz="6400" dirty="0">
                <a:solidFill>
                  <a:srgbClr val="2B4B82"/>
                </a:solidFill>
                <a:latin typeface="Josefin Sans Bold Bold"/>
              </a:rPr>
              <a:t> </a:t>
            </a:r>
            <a:r>
              <a:rPr lang="en-US" sz="6400" dirty="0" err="1">
                <a:solidFill>
                  <a:srgbClr val="2B4B82"/>
                </a:solidFill>
                <a:latin typeface="Josefin Sans Bold Bold"/>
              </a:rPr>
              <a:t>ngang</a:t>
            </a:r>
            <a:r>
              <a:rPr lang="en-US" sz="6400" dirty="0">
                <a:solidFill>
                  <a:srgbClr val="2B4B82"/>
                </a:solidFill>
                <a:latin typeface="Josefin Sans Bold Bold"/>
              </a:rPr>
              <a:t> </a:t>
            </a:r>
            <a:r>
              <a:rPr lang="en-US" sz="6400" dirty="0" err="1">
                <a:solidFill>
                  <a:srgbClr val="2B4B82"/>
                </a:solidFill>
                <a:latin typeface="Josefin Sans Bold Bold"/>
              </a:rPr>
              <a:t>nguyên</a:t>
            </a:r>
            <a:r>
              <a:rPr lang="en-US" sz="6400" dirty="0">
                <a:solidFill>
                  <a:srgbClr val="2B4B82"/>
                </a:solidFill>
                <a:latin typeface="Josefin Sans Bold Bold"/>
              </a:rPr>
              <a:t> </a:t>
            </a:r>
            <a:r>
              <a:rPr lang="en-US" sz="6400" dirty="0" err="1">
                <a:solidFill>
                  <a:srgbClr val="2B4B82"/>
                </a:solidFill>
                <a:latin typeface="Josefin Sans Bold Bold"/>
              </a:rPr>
              <a:t>thuỷ</a:t>
            </a:r>
            <a:endParaRPr lang="en-US" sz="6400" dirty="0">
              <a:solidFill>
                <a:srgbClr val="2B4B82"/>
              </a:solidFill>
              <a:latin typeface="Josefin Sans Bold Bold"/>
            </a:endParaRP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86105" y="1222394"/>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67349" y="-305790"/>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35000" y="-2826353"/>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01858" y="-1953540"/>
            <a:ext cx="5357753" cy="5591583"/>
          </a:xfrm>
          <a:prstGeom prst="rect">
            <a:avLst/>
          </a:prstGeom>
        </p:spPr>
      </p:pic>
      <p:sp>
        <p:nvSpPr>
          <p:cNvPr id="12" name="TextBox 4">
            <a:extLst>
              <a:ext uri="{FF2B5EF4-FFF2-40B4-BE49-F238E27FC236}">
                <a16:creationId xmlns:a16="http://schemas.microsoft.com/office/drawing/2014/main" id="{E5556994-A7BF-F07C-B53E-E30121D882F2}"/>
              </a:ext>
            </a:extLst>
          </p:cNvPr>
          <p:cNvSpPr txBox="1"/>
          <p:nvPr/>
        </p:nvSpPr>
        <p:spPr>
          <a:xfrm>
            <a:off x="1170431" y="2620079"/>
            <a:ext cx="15850506" cy="480901"/>
          </a:xfrm>
          <a:prstGeom prst="rect">
            <a:avLst/>
          </a:prstGeom>
        </p:spPr>
        <p:txBody>
          <a:bodyPr wrap="square" lIns="0" tIns="0" rIns="0" bIns="0" rtlCol="0" anchor="t">
            <a:spAutoFit/>
          </a:bodyPr>
          <a:lstStyle/>
          <a:p>
            <a:pPr marL="518160" lvl="1" indent="-259080">
              <a:lnSpc>
                <a:spcPts val="3359"/>
              </a:lnSpc>
              <a:buFont typeface="Arial"/>
              <a:buChar char="•"/>
            </a:pPr>
            <a:r>
              <a:rPr lang="en-US" sz="4000" dirty="0">
                <a:solidFill>
                  <a:srgbClr val="2B4B82"/>
                </a:solidFill>
                <a:latin typeface="Josefin Sans Regular"/>
              </a:rPr>
              <a:t>a. </a:t>
            </a:r>
            <a:r>
              <a:rPr lang="en-US" sz="4000" dirty="0" err="1">
                <a:solidFill>
                  <a:srgbClr val="2B4B82"/>
                </a:solidFill>
                <a:latin typeface="Josefin Sans Regular"/>
              </a:rPr>
              <a:t>Rút</a:t>
            </a:r>
            <a:r>
              <a:rPr lang="en-US" sz="4000" dirty="0">
                <a:solidFill>
                  <a:srgbClr val="2B4B82"/>
                </a:solidFill>
                <a:latin typeface="Josefin Sans Regular"/>
              </a:rPr>
              <a:t> </a:t>
            </a:r>
            <a:r>
              <a:rPr lang="en-US" sz="4000" dirty="0" err="1">
                <a:solidFill>
                  <a:srgbClr val="2B4B82"/>
                </a:solidFill>
                <a:latin typeface="Josefin Sans Regular"/>
              </a:rPr>
              <a:t>gọn</a:t>
            </a:r>
            <a:r>
              <a:rPr lang="en-US" sz="4000" dirty="0">
                <a:solidFill>
                  <a:srgbClr val="2B4B82"/>
                </a:solidFill>
                <a:latin typeface="Josefin Sans Regular"/>
              </a:rPr>
              <a:t> </a:t>
            </a:r>
            <a:r>
              <a:rPr lang="en-US" sz="4000" dirty="0" err="1">
                <a:solidFill>
                  <a:srgbClr val="2B4B82"/>
                </a:solidFill>
                <a:latin typeface="Josefin Sans Regular"/>
              </a:rPr>
              <a:t>với</a:t>
            </a:r>
            <a:r>
              <a:rPr lang="en-US" sz="4000" dirty="0">
                <a:solidFill>
                  <a:srgbClr val="2B4B82"/>
                </a:solidFill>
                <a:latin typeface="Josefin Sans Regular"/>
              </a:rPr>
              <a:t> </a:t>
            </a:r>
            <a:r>
              <a:rPr lang="en-US" sz="4000" dirty="0" err="1">
                <a:solidFill>
                  <a:srgbClr val="2B4B82"/>
                </a:solidFill>
                <a:latin typeface="Josefin Sans Regular"/>
              </a:rPr>
              <a:t>phép</a:t>
            </a:r>
            <a:r>
              <a:rPr lang="en-US" sz="4000" dirty="0">
                <a:solidFill>
                  <a:srgbClr val="2B4B82"/>
                </a:solidFill>
                <a:latin typeface="Josefin Sans Regular"/>
              </a:rPr>
              <a:t> </a:t>
            </a:r>
            <a:r>
              <a:rPr lang="en-US" sz="4000" dirty="0" err="1">
                <a:solidFill>
                  <a:srgbClr val="2B4B82"/>
                </a:solidFill>
                <a:latin typeface="Josefin Sans Regular"/>
              </a:rPr>
              <a:t>chọn</a:t>
            </a:r>
            <a:r>
              <a:rPr lang="en-US" sz="4000" dirty="0">
                <a:solidFill>
                  <a:srgbClr val="2B4B82"/>
                </a:solidFill>
                <a:latin typeface="Josefin Sans Regular"/>
              </a:rPr>
              <a:t>: </a:t>
            </a:r>
          </a:p>
        </p:txBody>
      </p:sp>
      <p:sp>
        <p:nvSpPr>
          <p:cNvPr id="13" name="TextBox 4">
            <a:extLst>
              <a:ext uri="{FF2B5EF4-FFF2-40B4-BE49-F238E27FC236}">
                <a16:creationId xmlns:a16="http://schemas.microsoft.com/office/drawing/2014/main" id="{7F3210C2-EDF4-83E8-72F6-21B99BE3A9A7}"/>
              </a:ext>
            </a:extLst>
          </p:cNvPr>
          <p:cNvSpPr txBox="1"/>
          <p:nvPr/>
        </p:nvSpPr>
        <p:spPr>
          <a:xfrm>
            <a:off x="1295835" y="3270908"/>
            <a:ext cx="10869107" cy="5454250"/>
          </a:xfrm>
          <a:prstGeom prst="rect">
            <a:avLst/>
          </a:prstGeom>
        </p:spPr>
        <p:txBody>
          <a:bodyPr wrap="square" lIns="0" tIns="0" rIns="0" bIns="0" rtlCol="0" anchor="t">
            <a:spAutoFit/>
          </a:bodyPr>
          <a:lstStyle/>
          <a:p>
            <a:pPr marL="259080" lvl="1">
              <a:lnSpc>
                <a:spcPct val="150000"/>
              </a:lnSpc>
            </a:pPr>
            <a:r>
              <a:rPr lang="pt-BR" sz="4000" dirty="0">
                <a:solidFill>
                  <a:srgbClr val="2B4B82"/>
                </a:solidFill>
                <a:latin typeface="Josefin Sans Regular"/>
              </a:rPr>
              <a:t>Giải:</a:t>
            </a:r>
          </a:p>
          <a:p>
            <a:pPr marL="259080" lvl="1">
              <a:lnSpc>
                <a:spcPct val="150000"/>
              </a:lnSpc>
            </a:pPr>
            <a:r>
              <a:rPr lang="pt-BR" sz="4000" dirty="0">
                <a:solidFill>
                  <a:srgbClr val="2B4B82"/>
                </a:solidFill>
                <a:latin typeface="Josefin Sans Regular"/>
              </a:rPr>
              <a:t>σENO = “E5”(EMP)</a:t>
            </a:r>
          </a:p>
          <a:p>
            <a:pPr marL="259080" lvl="1">
              <a:lnSpc>
                <a:spcPct val="150000"/>
              </a:lnSpc>
            </a:pPr>
            <a:r>
              <a:rPr lang="pt-BR" sz="4000" dirty="0">
                <a:solidFill>
                  <a:srgbClr val="2B4B82"/>
                </a:solidFill>
                <a:latin typeface="Josefin Sans Regular"/>
              </a:rPr>
              <a:t>σENO = “E5” (EMP1 ∪ EMP2 ∪ EMP3)</a:t>
            </a:r>
          </a:p>
          <a:p>
            <a:pPr marL="259080" lvl="1">
              <a:lnSpc>
                <a:spcPct val="150000"/>
              </a:lnSpc>
            </a:pPr>
            <a:r>
              <a:rPr lang="pt-BR" sz="4000" dirty="0">
                <a:solidFill>
                  <a:srgbClr val="2B4B82"/>
                </a:solidFill>
                <a:latin typeface="Josefin Sans Regular"/>
              </a:rPr>
              <a:t>σENO = “E5” (EMP1) ∪ σENO = “E5” (EMP2) ∪σENO = “E5” (EMP3)</a:t>
            </a:r>
          </a:p>
          <a:p>
            <a:pPr marL="259080" lvl="1">
              <a:lnSpc>
                <a:spcPct val="150000"/>
              </a:lnSpc>
            </a:pPr>
            <a:r>
              <a:rPr lang="pt-BR" sz="4000" dirty="0">
                <a:solidFill>
                  <a:srgbClr val="2B4B82"/>
                </a:solidFill>
                <a:latin typeface="Josefin Sans Regular"/>
              </a:rPr>
              <a:t>= σENO = “E5” (EMP2)</a:t>
            </a:r>
          </a:p>
        </p:txBody>
      </p:sp>
      <p:sp>
        <p:nvSpPr>
          <p:cNvPr id="5" name="TextBox 4">
            <a:extLst>
              <a:ext uri="{FF2B5EF4-FFF2-40B4-BE49-F238E27FC236}">
                <a16:creationId xmlns:a16="http://schemas.microsoft.com/office/drawing/2014/main" id="{1100FD89-0265-7AEF-19EC-EF6B522D5128}"/>
              </a:ext>
            </a:extLst>
          </p:cNvPr>
          <p:cNvSpPr txBox="1"/>
          <p:nvPr/>
        </p:nvSpPr>
        <p:spPr>
          <a:xfrm>
            <a:off x="12047857" y="3786015"/>
            <a:ext cx="10869107" cy="3616375"/>
          </a:xfrm>
          <a:prstGeom prst="rect">
            <a:avLst/>
          </a:prstGeom>
        </p:spPr>
        <p:txBody>
          <a:bodyPr wrap="square" lIns="0" tIns="0" rIns="0" bIns="0" rtlCol="0" anchor="t">
            <a:spAutoFit/>
          </a:bodyPr>
          <a:lstStyle/>
          <a:p>
            <a:pPr marL="259080" lvl="1">
              <a:lnSpc>
                <a:spcPct val="150000"/>
              </a:lnSpc>
            </a:pPr>
            <a:r>
              <a:rPr lang="en-US" sz="4000" dirty="0">
                <a:solidFill>
                  <a:srgbClr val="2B4B82"/>
                </a:solidFill>
                <a:latin typeface="Josefin Sans Regular"/>
              </a:rPr>
              <a:t>KẾT QUẢ</a:t>
            </a:r>
          </a:p>
          <a:p>
            <a:pPr marL="259080" lvl="1">
              <a:lnSpc>
                <a:spcPct val="150000"/>
              </a:lnSpc>
            </a:pPr>
            <a:r>
              <a:rPr lang="en-US" sz="4000" dirty="0">
                <a:solidFill>
                  <a:srgbClr val="FF0000"/>
                </a:solidFill>
                <a:latin typeface="Josefin Sans Regular"/>
              </a:rPr>
              <a:t>SELECT</a:t>
            </a:r>
            <a:r>
              <a:rPr lang="en-US" sz="4000" dirty="0">
                <a:solidFill>
                  <a:srgbClr val="2B4B82"/>
                </a:solidFill>
                <a:latin typeface="Josefin Sans Regular"/>
              </a:rPr>
              <a:t> * </a:t>
            </a:r>
            <a:r>
              <a:rPr lang="en-US" sz="4000" dirty="0">
                <a:solidFill>
                  <a:srgbClr val="FF0000"/>
                </a:solidFill>
                <a:latin typeface="Josefin Sans Regular"/>
              </a:rPr>
              <a:t>FROM</a:t>
            </a:r>
            <a:r>
              <a:rPr lang="en-US" sz="4000" dirty="0">
                <a:solidFill>
                  <a:srgbClr val="2B4B82"/>
                </a:solidFill>
                <a:latin typeface="Josefin Sans Regular"/>
              </a:rPr>
              <a:t> EMP2</a:t>
            </a:r>
          </a:p>
          <a:p>
            <a:pPr marL="259080" lvl="1">
              <a:lnSpc>
                <a:spcPct val="150000"/>
              </a:lnSpc>
            </a:pPr>
            <a:r>
              <a:rPr lang="en-US" sz="4000" dirty="0">
                <a:solidFill>
                  <a:srgbClr val="FF0000"/>
                </a:solidFill>
                <a:latin typeface="Josefin Sans Regular"/>
              </a:rPr>
              <a:t>WHERE</a:t>
            </a:r>
            <a:r>
              <a:rPr lang="en-US" sz="4000" dirty="0">
                <a:solidFill>
                  <a:srgbClr val="2B4B82"/>
                </a:solidFill>
                <a:latin typeface="Josefin Sans Regular"/>
              </a:rPr>
              <a:t> ENO = “E5”</a:t>
            </a:r>
          </a:p>
          <a:p>
            <a:pPr marL="259080" lvl="1">
              <a:lnSpc>
                <a:spcPct val="150000"/>
              </a:lnSpc>
            </a:pPr>
            <a:r>
              <a:rPr lang="en-US" sz="4000" dirty="0">
                <a:solidFill>
                  <a:srgbClr val="2B4B82"/>
                </a:solidFill>
                <a:latin typeface="Josefin Sans Regular"/>
              </a:rPr>
              <a:t>`</a:t>
            </a:r>
          </a:p>
        </p:txBody>
      </p:sp>
      <p:sp>
        <p:nvSpPr>
          <p:cNvPr id="6" name="TextBox 4">
            <a:extLst>
              <a:ext uri="{FF2B5EF4-FFF2-40B4-BE49-F238E27FC236}">
                <a16:creationId xmlns:a16="http://schemas.microsoft.com/office/drawing/2014/main" id="{A6D4733D-6491-4240-4C57-DE6FC58B2082}"/>
              </a:ext>
            </a:extLst>
          </p:cNvPr>
          <p:cNvSpPr txBox="1"/>
          <p:nvPr/>
        </p:nvSpPr>
        <p:spPr>
          <a:xfrm>
            <a:off x="1142017" y="3786014"/>
            <a:ext cx="10869107" cy="3616375"/>
          </a:xfrm>
          <a:prstGeom prst="rect">
            <a:avLst/>
          </a:prstGeom>
        </p:spPr>
        <p:txBody>
          <a:bodyPr wrap="square" lIns="0" tIns="0" rIns="0" bIns="0" rtlCol="0" anchor="t">
            <a:spAutoFit/>
          </a:bodyPr>
          <a:lstStyle/>
          <a:p>
            <a:pPr marL="259080" lvl="1">
              <a:lnSpc>
                <a:spcPct val="150000"/>
              </a:lnSpc>
            </a:pPr>
            <a:r>
              <a:rPr lang="en-US" sz="4000" dirty="0" err="1">
                <a:solidFill>
                  <a:srgbClr val="2B4B82"/>
                </a:solidFill>
                <a:latin typeface="Josefin Sans Regular"/>
              </a:rPr>
              <a:t>Rút</a:t>
            </a:r>
            <a:r>
              <a:rPr lang="en-US" sz="4000" dirty="0">
                <a:solidFill>
                  <a:srgbClr val="2B4B82"/>
                </a:solidFill>
                <a:latin typeface="Josefin Sans Regular"/>
              </a:rPr>
              <a:t> </a:t>
            </a:r>
            <a:r>
              <a:rPr lang="en-US" sz="4000" dirty="0" err="1">
                <a:solidFill>
                  <a:srgbClr val="2B4B82"/>
                </a:solidFill>
                <a:latin typeface="Josefin Sans Regular"/>
              </a:rPr>
              <a:t>gọn</a:t>
            </a:r>
            <a:r>
              <a:rPr lang="en-US" sz="4000" dirty="0">
                <a:solidFill>
                  <a:srgbClr val="2B4B82"/>
                </a:solidFill>
                <a:latin typeface="Josefin Sans Regular"/>
              </a:rPr>
              <a:t> </a:t>
            </a:r>
            <a:r>
              <a:rPr lang="en-US" sz="4000" dirty="0" err="1">
                <a:solidFill>
                  <a:srgbClr val="2B4B82"/>
                </a:solidFill>
                <a:latin typeface="Josefin Sans Regular"/>
              </a:rPr>
              <a:t>bằng</a:t>
            </a:r>
            <a:r>
              <a:rPr lang="en-US" sz="4000" dirty="0">
                <a:solidFill>
                  <a:srgbClr val="2B4B82"/>
                </a:solidFill>
                <a:latin typeface="Josefin Sans Regular"/>
              </a:rPr>
              <a:t> </a:t>
            </a:r>
            <a:r>
              <a:rPr lang="en-US" sz="4000" dirty="0" err="1">
                <a:solidFill>
                  <a:srgbClr val="2B4B82"/>
                </a:solidFill>
                <a:latin typeface="Josefin Sans Regular"/>
              </a:rPr>
              <a:t>cách</a:t>
            </a:r>
            <a:r>
              <a:rPr lang="en-US" sz="4000" dirty="0">
                <a:solidFill>
                  <a:srgbClr val="2B4B82"/>
                </a:solidFill>
                <a:latin typeface="Josefin Sans Regular"/>
              </a:rPr>
              <a:t> </a:t>
            </a:r>
            <a:r>
              <a:rPr lang="en-US" sz="4000" dirty="0" err="1">
                <a:solidFill>
                  <a:srgbClr val="2B4B82"/>
                </a:solidFill>
                <a:latin typeface="Josefin Sans Regular"/>
              </a:rPr>
              <a:t>sử</a:t>
            </a:r>
            <a:r>
              <a:rPr lang="en-US" sz="4000" dirty="0">
                <a:solidFill>
                  <a:srgbClr val="2B4B82"/>
                </a:solidFill>
                <a:latin typeface="Josefin Sans Regular"/>
              </a:rPr>
              <a:t> </a:t>
            </a:r>
            <a:r>
              <a:rPr lang="en-US" sz="4000" dirty="0" err="1">
                <a:solidFill>
                  <a:srgbClr val="2B4B82"/>
                </a:solidFill>
                <a:latin typeface="Josefin Sans Regular"/>
              </a:rPr>
              <a:t>dụng</a:t>
            </a:r>
            <a:r>
              <a:rPr lang="en-US" sz="4000" dirty="0">
                <a:solidFill>
                  <a:srgbClr val="2B4B82"/>
                </a:solidFill>
                <a:latin typeface="Josefin Sans Regular"/>
              </a:rPr>
              <a:t> </a:t>
            </a:r>
            <a:r>
              <a:rPr lang="en-US" sz="4000" dirty="0" err="1">
                <a:solidFill>
                  <a:srgbClr val="2B4B82"/>
                </a:solidFill>
                <a:latin typeface="Josefin Sans Regular"/>
              </a:rPr>
              <a:t>tính</a:t>
            </a:r>
            <a:r>
              <a:rPr lang="en-US" sz="4000" dirty="0">
                <a:solidFill>
                  <a:srgbClr val="2B4B82"/>
                </a:solidFill>
                <a:latin typeface="Josefin Sans Regular"/>
              </a:rPr>
              <a:t> </a:t>
            </a:r>
            <a:r>
              <a:rPr lang="en-US" sz="4000" dirty="0" err="1">
                <a:solidFill>
                  <a:srgbClr val="2B4B82"/>
                </a:solidFill>
                <a:latin typeface="Josefin Sans Regular"/>
              </a:rPr>
              <a:t>chất</a:t>
            </a:r>
            <a:r>
              <a:rPr lang="en-US" sz="4000" dirty="0">
                <a:solidFill>
                  <a:srgbClr val="2B4B82"/>
                </a:solidFill>
                <a:latin typeface="Josefin Sans Regular"/>
              </a:rPr>
              <a:t> </a:t>
            </a:r>
            <a:r>
              <a:rPr lang="en-US" sz="4000" dirty="0" err="1">
                <a:solidFill>
                  <a:srgbClr val="2B4B82"/>
                </a:solidFill>
                <a:latin typeface="Josefin Sans Regular"/>
              </a:rPr>
              <a:t>giao</a:t>
            </a:r>
            <a:r>
              <a:rPr lang="en-US" sz="4000" dirty="0">
                <a:solidFill>
                  <a:srgbClr val="2B4B82"/>
                </a:solidFill>
                <a:latin typeface="Josefin Sans Regular"/>
              </a:rPr>
              <a:t> </a:t>
            </a:r>
            <a:r>
              <a:rPr lang="en-US" sz="4000" dirty="0" err="1">
                <a:solidFill>
                  <a:srgbClr val="2B4B82"/>
                </a:solidFill>
                <a:latin typeface="Josefin Sans Regular"/>
              </a:rPr>
              <a:t>hoán</a:t>
            </a:r>
            <a:r>
              <a:rPr lang="en-US" sz="4000" dirty="0">
                <a:solidFill>
                  <a:srgbClr val="2B4B82"/>
                </a:solidFill>
                <a:latin typeface="Josefin Sans Regular"/>
              </a:rPr>
              <a:t> </a:t>
            </a:r>
            <a:r>
              <a:rPr lang="en-US" sz="4000" dirty="0" err="1">
                <a:solidFill>
                  <a:srgbClr val="2B4B82"/>
                </a:solidFill>
                <a:latin typeface="Josefin Sans Regular"/>
              </a:rPr>
              <a:t>phép</a:t>
            </a:r>
            <a:r>
              <a:rPr lang="en-US" sz="4000" dirty="0">
                <a:solidFill>
                  <a:srgbClr val="2B4B82"/>
                </a:solidFill>
                <a:latin typeface="Josefin Sans Regular"/>
              </a:rPr>
              <a:t> </a:t>
            </a:r>
            <a:r>
              <a:rPr lang="en-US" sz="4000" dirty="0" err="1">
                <a:solidFill>
                  <a:srgbClr val="2B4B82"/>
                </a:solidFill>
                <a:latin typeface="Josefin Sans Regular"/>
              </a:rPr>
              <a:t>chọn</a:t>
            </a:r>
            <a:r>
              <a:rPr lang="en-US" sz="4000" dirty="0">
                <a:solidFill>
                  <a:srgbClr val="2B4B82"/>
                </a:solidFill>
                <a:latin typeface="Josefin Sans Regular"/>
              </a:rPr>
              <a:t> </a:t>
            </a:r>
            <a:r>
              <a:rPr lang="en-US" sz="4000" dirty="0" err="1">
                <a:solidFill>
                  <a:srgbClr val="2B4B82"/>
                </a:solidFill>
                <a:latin typeface="Josefin Sans Regular"/>
              </a:rPr>
              <a:t>với</a:t>
            </a:r>
            <a:r>
              <a:rPr lang="en-US" sz="4000" dirty="0">
                <a:solidFill>
                  <a:srgbClr val="2B4B82"/>
                </a:solidFill>
                <a:latin typeface="Josefin Sans Regular"/>
              </a:rPr>
              <a:t> </a:t>
            </a:r>
            <a:r>
              <a:rPr lang="en-US" sz="4000" dirty="0" err="1">
                <a:solidFill>
                  <a:srgbClr val="2B4B82"/>
                </a:solidFill>
                <a:latin typeface="Josefin Sans Regular"/>
              </a:rPr>
              <a:t>phép</a:t>
            </a:r>
            <a:r>
              <a:rPr lang="en-US" sz="4000" dirty="0">
                <a:solidFill>
                  <a:srgbClr val="2B4B82"/>
                </a:solidFill>
                <a:latin typeface="Josefin Sans Regular"/>
              </a:rPr>
              <a:t> </a:t>
            </a:r>
            <a:r>
              <a:rPr lang="en-US" sz="4000" dirty="0" err="1">
                <a:solidFill>
                  <a:srgbClr val="2B4B82"/>
                </a:solidFill>
                <a:latin typeface="Josefin Sans Regular"/>
              </a:rPr>
              <a:t>hợp</a:t>
            </a:r>
            <a:r>
              <a:rPr lang="en-US" sz="4000" dirty="0">
                <a:solidFill>
                  <a:srgbClr val="2B4B82"/>
                </a:solidFill>
                <a:latin typeface="Josefin Sans Regular"/>
              </a:rPr>
              <a:t>, </a:t>
            </a:r>
            <a:r>
              <a:rPr lang="en-US" sz="4000" dirty="0" err="1">
                <a:solidFill>
                  <a:srgbClr val="2B4B82"/>
                </a:solidFill>
                <a:latin typeface="Josefin Sans Regular"/>
              </a:rPr>
              <a:t>chúng</a:t>
            </a:r>
            <a:r>
              <a:rPr lang="en-US" sz="4000" dirty="0">
                <a:solidFill>
                  <a:srgbClr val="2B4B82"/>
                </a:solidFill>
                <a:latin typeface="Josefin Sans Regular"/>
              </a:rPr>
              <a:t> ta</a:t>
            </a:r>
          </a:p>
          <a:p>
            <a:pPr marL="259080" lvl="1">
              <a:lnSpc>
                <a:spcPct val="150000"/>
              </a:lnSpc>
            </a:pPr>
            <a:r>
              <a:rPr lang="en-US" sz="4000" dirty="0" err="1">
                <a:solidFill>
                  <a:srgbClr val="2B4B82"/>
                </a:solidFill>
                <a:latin typeface="Josefin Sans Regular"/>
              </a:rPr>
              <a:t>thấy</a:t>
            </a:r>
            <a:r>
              <a:rPr lang="en-US" sz="4000" dirty="0">
                <a:solidFill>
                  <a:srgbClr val="2B4B82"/>
                </a:solidFill>
                <a:latin typeface="Josefin Sans Regular"/>
              </a:rPr>
              <a:t> </a:t>
            </a:r>
            <a:r>
              <a:rPr lang="en-US" sz="4000" dirty="0" err="1">
                <a:solidFill>
                  <a:srgbClr val="2B4B82"/>
                </a:solidFill>
                <a:latin typeface="Josefin Sans Regular"/>
              </a:rPr>
              <a:t>vị</a:t>
            </a:r>
            <a:r>
              <a:rPr lang="en-US" sz="4000" dirty="0">
                <a:solidFill>
                  <a:srgbClr val="2B4B82"/>
                </a:solidFill>
                <a:latin typeface="Josefin Sans Regular"/>
              </a:rPr>
              <a:t> </a:t>
            </a:r>
            <a:r>
              <a:rPr lang="en-US" sz="4000" dirty="0" err="1">
                <a:solidFill>
                  <a:srgbClr val="2B4B82"/>
                </a:solidFill>
                <a:latin typeface="Josefin Sans Regular"/>
              </a:rPr>
              <a:t>từ</a:t>
            </a:r>
            <a:r>
              <a:rPr lang="en-US" sz="4000" dirty="0">
                <a:solidFill>
                  <a:srgbClr val="2B4B82"/>
                </a:solidFill>
                <a:latin typeface="Josefin Sans Regular"/>
              </a:rPr>
              <a:t> </a:t>
            </a:r>
            <a:r>
              <a:rPr lang="en-US" sz="4000" dirty="0" err="1">
                <a:solidFill>
                  <a:srgbClr val="2B4B82"/>
                </a:solidFill>
                <a:latin typeface="Josefin Sans Regular"/>
              </a:rPr>
              <a:t>chọn</a:t>
            </a:r>
            <a:r>
              <a:rPr lang="en-US" sz="4000" dirty="0">
                <a:solidFill>
                  <a:srgbClr val="2B4B82"/>
                </a:solidFill>
                <a:latin typeface="Josefin Sans Regular"/>
              </a:rPr>
              <a:t> </a:t>
            </a:r>
            <a:r>
              <a:rPr lang="en-US" sz="4000" dirty="0" err="1">
                <a:solidFill>
                  <a:srgbClr val="2B4B82"/>
                </a:solidFill>
                <a:latin typeface="Josefin Sans Regular"/>
              </a:rPr>
              <a:t>đối</a:t>
            </a:r>
            <a:r>
              <a:rPr lang="en-US" sz="4000" dirty="0">
                <a:solidFill>
                  <a:srgbClr val="2B4B82"/>
                </a:solidFill>
                <a:latin typeface="Josefin Sans Regular"/>
              </a:rPr>
              <a:t> </a:t>
            </a:r>
            <a:r>
              <a:rPr lang="en-US" sz="4000" dirty="0" err="1">
                <a:solidFill>
                  <a:srgbClr val="2B4B82"/>
                </a:solidFill>
                <a:latin typeface="Josefin Sans Regular"/>
              </a:rPr>
              <a:t>lập</a:t>
            </a:r>
            <a:r>
              <a:rPr lang="en-US" sz="4000" dirty="0">
                <a:solidFill>
                  <a:srgbClr val="2B4B82"/>
                </a:solidFill>
                <a:latin typeface="Josefin Sans Regular"/>
              </a:rPr>
              <a:t> </a:t>
            </a:r>
            <a:r>
              <a:rPr lang="en-US" sz="4000" dirty="0" err="1">
                <a:solidFill>
                  <a:srgbClr val="2B4B82"/>
                </a:solidFill>
                <a:latin typeface="Josefin Sans Regular"/>
              </a:rPr>
              <a:t>với</a:t>
            </a:r>
            <a:r>
              <a:rPr lang="en-US" sz="4000" dirty="0">
                <a:solidFill>
                  <a:srgbClr val="2B4B82"/>
                </a:solidFill>
                <a:latin typeface="Josefin Sans Regular"/>
              </a:rPr>
              <a:t> </a:t>
            </a:r>
            <a:r>
              <a:rPr lang="en-US" sz="4000" dirty="0" err="1">
                <a:solidFill>
                  <a:srgbClr val="2B4B82"/>
                </a:solidFill>
                <a:latin typeface="Josefin Sans Regular"/>
              </a:rPr>
              <a:t>vị</a:t>
            </a:r>
            <a:r>
              <a:rPr lang="en-US" sz="4000" dirty="0">
                <a:solidFill>
                  <a:srgbClr val="2B4B82"/>
                </a:solidFill>
                <a:latin typeface="Josefin Sans Regular"/>
              </a:rPr>
              <a:t> </a:t>
            </a:r>
            <a:r>
              <a:rPr lang="en-US" sz="4000" dirty="0" err="1">
                <a:solidFill>
                  <a:srgbClr val="2B4B82"/>
                </a:solidFill>
                <a:latin typeface="Josefin Sans Regular"/>
              </a:rPr>
              <a:t>từ</a:t>
            </a:r>
            <a:r>
              <a:rPr lang="en-US" sz="4000" dirty="0">
                <a:solidFill>
                  <a:srgbClr val="2B4B82"/>
                </a:solidFill>
                <a:latin typeface="Josefin Sans Regular"/>
              </a:rPr>
              <a:t> EMP1 </a:t>
            </a:r>
            <a:r>
              <a:rPr lang="en-US" sz="4000" dirty="0" err="1">
                <a:solidFill>
                  <a:srgbClr val="2B4B82"/>
                </a:solidFill>
                <a:latin typeface="Josefin Sans Regular"/>
              </a:rPr>
              <a:t>và</a:t>
            </a:r>
            <a:r>
              <a:rPr lang="en-US" sz="4000" dirty="0">
                <a:solidFill>
                  <a:srgbClr val="2B4B82"/>
                </a:solidFill>
                <a:latin typeface="Josefin Sans Regular"/>
              </a:rPr>
              <a:t> EMP3 </a:t>
            </a:r>
            <a:r>
              <a:rPr lang="en-US" sz="4000" dirty="0" err="1">
                <a:solidFill>
                  <a:srgbClr val="2B4B82"/>
                </a:solidFill>
                <a:latin typeface="Josefin Sans Regular"/>
              </a:rPr>
              <a:t>nên</a:t>
            </a:r>
            <a:r>
              <a:rPr lang="en-US" sz="4000" dirty="0">
                <a:solidFill>
                  <a:srgbClr val="2B4B82"/>
                </a:solidFill>
                <a:latin typeface="Josefin Sans Regular"/>
              </a:rPr>
              <a:t> </a:t>
            </a:r>
            <a:r>
              <a:rPr lang="en-US" sz="4000" dirty="0" err="1">
                <a:solidFill>
                  <a:srgbClr val="2B4B82"/>
                </a:solidFill>
                <a:latin typeface="Josefin Sans Regular"/>
              </a:rPr>
              <a:t>sinh</a:t>
            </a:r>
            <a:r>
              <a:rPr lang="en-US" sz="4000" dirty="0">
                <a:solidFill>
                  <a:srgbClr val="2B4B82"/>
                </a:solidFill>
                <a:latin typeface="Josefin Sans Regular"/>
              </a:rPr>
              <a:t> </a:t>
            </a:r>
            <a:r>
              <a:rPr lang="en-US" sz="4000" dirty="0" err="1">
                <a:solidFill>
                  <a:srgbClr val="2B4B82"/>
                </a:solidFill>
                <a:latin typeface="Josefin Sans Regular"/>
              </a:rPr>
              <a:t>ra</a:t>
            </a:r>
            <a:r>
              <a:rPr lang="en-US" sz="4000" dirty="0">
                <a:solidFill>
                  <a:srgbClr val="2B4B82"/>
                </a:solidFill>
                <a:latin typeface="Josefin Sans Regular"/>
              </a:rPr>
              <a:t> </a:t>
            </a:r>
            <a:r>
              <a:rPr lang="en-US" sz="4000" dirty="0" err="1">
                <a:solidFill>
                  <a:srgbClr val="2B4B82"/>
                </a:solidFill>
                <a:latin typeface="Josefin Sans Regular"/>
              </a:rPr>
              <a:t>các</a:t>
            </a:r>
            <a:r>
              <a:rPr lang="en-US" sz="4000" dirty="0">
                <a:solidFill>
                  <a:srgbClr val="2B4B82"/>
                </a:solidFill>
                <a:latin typeface="Josefin Sans Regular"/>
              </a:rPr>
              <a:t> </a:t>
            </a:r>
            <a:r>
              <a:rPr lang="en-US" sz="4000" dirty="0" err="1">
                <a:solidFill>
                  <a:srgbClr val="2B4B82"/>
                </a:solidFill>
                <a:latin typeface="Josefin Sans Regular"/>
              </a:rPr>
              <a:t>quan</a:t>
            </a:r>
            <a:r>
              <a:rPr lang="en-US" sz="4000" dirty="0">
                <a:solidFill>
                  <a:srgbClr val="2B4B82"/>
                </a:solidFill>
                <a:latin typeface="Josefin Sans Regular"/>
              </a:rPr>
              <a:t> </a:t>
            </a:r>
            <a:r>
              <a:rPr lang="en-US" sz="4000" dirty="0" err="1">
                <a:solidFill>
                  <a:srgbClr val="2B4B82"/>
                </a:solidFill>
                <a:latin typeface="Josefin Sans Regular"/>
              </a:rPr>
              <a:t>hệ</a:t>
            </a:r>
            <a:r>
              <a:rPr lang="en-US" sz="4000" dirty="0">
                <a:solidFill>
                  <a:srgbClr val="2B4B82"/>
                </a:solidFill>
                <a:latin typeface="Josefin Sans Regular"/>
              </a:rPr>
              <a:t> </a:t>
            </a:r>
            <a:r>
              <a:rPr lang="en-US" sz="4000" dirty="0" err="1">
                <a:solidFill>
                  <a:srgbClr val="2B4B82"/>
                </a:solidFill>
                <a:latin typeface="Josefin Sans Regular"/>
              </a:rPr>
              <a:t>rỗng</a:t>
            </a:r>
            <a:r>
              <a:rPr lang="en-US" sz="4000" dirty="0">
                <a:solidFill>
                  <a:srgbClr val="2B4B82"/>
                </a:solidFill>
                <a:latin typeface="Josefin Sans Regular"/>
              </a:rPr>
              <a:t>.</a:t>
            </a:r>
          </a:p>
        </p:txBody>
      </p:sp>
    </p:spTree>
    <p:extLst>
      <p:ext uri="{BB962C8B-B14F-4D97-AF65-F5344CB8AC3E}">
        <p14:creationId xmlns:p14="http://schemas.microsoft.com/office/powerpoint/2010/main" val="1639284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6" presetClass="exit" presetSubtype="32" fill="hold" grpId="0" nodeType="withEffect">
                                  <p:stCondLst>
                                    <p:cond delay="0"/>
                                  </p:stCondLst>
                                  <p:childTnLst>
                                    <p:animEffect transition="out" filter="circle(out)">
                                      <p:cBhvr>
                                        <p:cTn id="14" dur="2000"/>
                                        <p:tgtEl>
                                          <p:spTgt spid="13"/>
                                        </p:tgtEl>
                                      </p:cBhvr>
                                    </p:animEffect>
                                    <p:set>
                                      <p:cBhvr>
                                        <p:cTn id="15"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16135350" cy="994410"/>
          </a:xfrm>
          <a:prstGeom prst="rect">
            <a:avLst/>
          </a:prstGeom>
        </p:spPr>
        <p:txBody>
          <a:bodyPr lIns="0" tIns="0" rIns="0" bIns="0" rtlCol="0" anchor="t">
            <a:spAutoFit/>
          </a:bodyPr>
          <a:lstStyle/>
          <a:p>
            <a:pPr algn="ctr">
              <a:lnSpc>
                <a:spcPts val="7680"/>
              </a:lnSpc>
            </a:pPr>
            <a:r>
              <a:rPr lang="en-US" sz="6400">
                <a:solidFill>
                  <a:srgbClr val="2B4B82"/>
                </a:solidFill>
                <a:latin typeface="Josefin Sans Bold Bold"/>
              </a:rPr>
              <a:t>Nội dung</a:t>
            </a:r>
          </a:p>
        </p:txBody>
      </p:sp>
      <p:grpSp>
        <p:nvGrpSpPr>
          <p:cNvPr id="34" name="Group 33">
            <a:extLst>
              <a:ext uri="{FF2B5EF4-FFF2-40B4-BE49-F238E27FC236}">
                <a16:creationId xmlns:a16="http://schemas.microsoft.com/office/drawing/2014/main" id="{F2CF3330-1076-23E4-1F65-15BCE89F79DB}"/>
              </a:ext>
            </a:extLst>
          </p:cNvPr>
          <p:cNvGrpSpPr/>
          <p:nvPr/>
        </p:nvGrpSpPr>
        <p:grpSpPr>
          <a:xfrm>
            <a:off x="1028700" y="3746084"/>
            <a:ext cx="10150115" cy="3525602"/>
            <a:chOff x="3733451" y="3045059"/>
            <a:chExt cx="10150115" cy="3525602"/>
          </a:xfrm>
        </p:grpSpPr>
        <p:grpSp>
          <p:nvGrpSpPr>
            <p:cNvPr id="3" name="Group 3"/>
            <p:cNvGrpSpPr/>
            <p:nvPr/>
          </p:nvGrpSpPr>
          <p:grpSpPr>
            <a:xfrm>
              <a:off x="6571654" y="3865498"/>
              <a:ext cx="2401669" cy="2599094"/>
              <a:chOff x="0" y="-57149"/>
              <a:chExt cx="3202226" cy="3465460"/>
            </a:xfrm>
          </p:grpSpPr>
          <p:sp>
            <p:nvSpPr>
              <p:cNvPr id="4" name="TextBox 4"/>
              <p:cNvSpPr txBox="1"/>
              <p:nvPr/>
            </p:nvSpPr>
            <p:spPr>
              <a:xfrm>
                <a:off x="0" y="-57149"/>
                <a:ext cx="3202226" cy="1310615"/>
              </a:xfrm>
              <a:prstGeom prst="rect">
                <a:avLst/>
              </a:prstGeom>
            </p:spPr>
            <p:txBody>
              <a:bodyPr lIns="0" tIns="0" rIns="0" bIns="0" rtlCol="0" anchor="t">
                <a:spAutoFit/>
              </a:bodyPr>
              <a:lstStyle/>
              <a:p>
                <a:pPr algn="ctr">
                  <a:lnSpc>
                    <a:spcPts val="3919"/>
                  </a:lnSpc>
                </a:pPr>
                <a:r>
                  <a:rPr lang="en-US" sz="2800" spc="478" dirty="0" err="1">
                    <a:solidFill>
                      <a:srgbClr val="2B4B82"/>
                    </a:solidFill>
                    <a:latin typeface="Josefin Sans Bold Bold"/>
                  </a:rPr>
                  <a:t>Phân</a:t>
                </a:r>
                <a:r>
                  <a:rPr lang="en-US" sz="2800" spc="478" dirty="0">
                    <a:solidFill>
                      <a:srgbClr val="2B4B82"/>
                    </a:solidFill>
                    <a:latin typeface="Josefin Sans Bold Bold"/>
                  </a:rPr>
                  <a:t> </a:t>
                </a:r>
                <a:r>
                  <a:rPr lang="en-US" sz="2800" spc="478" dirty="0" err="1">
                    <a:solidFill>
                      <a:srgbClr val="2B4B82"/>
                    </a:solidFill>
                    <a:latin typeface="Josefin Sans Bold Bold"/>
                  </a:rPr>
                  <a:t>rã</a:t>
                </a:r>
                <a:endParaRPr lang="en-US" sz="2800" spc="478" dirty="0">
                  <a:solidFill>
                    <a:srgbClr val="2B4B82"/>
                  </a:solidFill>
                  <a:latin typeface="Josefin Sans Bold Bold"/>
                </a:endParaRPr>
              </a:p>
              <a:p>
                <a:pPr algn="ctr">
                  <a:lnSpc>
                    <a:spcPts val="3919"/>
                  </a:lnSpc>
                </a:pPr>
                <a:r>
                  <a:rPr lang="en-US" sz="2800" spc="478" dirty="0" err="1">
                    <a:solidFill>
                      <a:srgbClr val="2B4B82"/>
                    </a:solidFill>
                    <a:latin typeface="Josefin Sans Bold Bold"/>
                  </a:rPr>
                  <a:t>Truy</a:t>
                </a:r>
                <a:r>
                  <a:rPr lang="en-US" sz="2800" spc="478" dirty="0">
                    <a:solidFill>
                      <a:srgbClr val="2B4B82"/>
                    </a:solidFill>
                    <a:latin typeface="Josefin Sans Bold Bold"/>
                  </a:rPr>
                  <a:t> </a:t>
                </a:r>
                <a:r>
                  <a:rPr lang="en-US" sz="2800" spc="478" dirty="0" err="1">
                    <a:solidFill>
                      <a:srgbClr val="2B4B82"/>
                    </a:solidFill>
                    <a:latin typeface="Josefin Sans Bold Bold"/>
                  </a:rPr>
                  <a:t>vấn</a:t>
                </a:r>
                <a:endParaRPr lang="en-US" sz="2800" spc="478" dirty="0">
                  <a:solidFill>
                    <a:srgbClr val="2B4B82"/>
                  </a:solidFill>
                  <a:latin typeface="Josefin Sans Bold Bold"/>
                </a:endParaRPr>
              </a:p>
            </p:txBody>
          </p:sp>
          <p:sp>
            <p:nvSpPr>
              <p:cNvPr id="5" name="TextBox 5"/>
              <p:cNvSpPr txBox="1"/>
              <p:nvPr/>
            </p:nvSpPr>
            <p:spPr>
              <a:xfrm>
                <a:off x="0" y="2928692"/>
                <a:ext cx="3202226" cy="479619"/>
              </a:xfrm>
              <a:prstGeom prst="rect">
                <a:avLst/>
              </a:prstGeom>
            </p:spPr>
            <p:txBody>
              <a:bodyPr lIns="0" tIns="0" rIns="0" bIns="0" rtlCol="0" anchor="t">
                <a:spAutoFit/>
              </a:bodyPr>
              <a:lstStyle/>
              <a:p>
                <a:pPr algn="ctr">
                  <a:lnSpc>
                    <a:spcPts val="2940"/>
                  </a:lnSpc>
                </a:pPr>
                <a:endParaRPr lang="en-US" sz="2100">
                  <a:solidFill>
                    <a:srgbClr val="2B4B82"/>
                  </a:solidFill>
                  <a:latin typeface="Josefin Sans Regular"/>
                </a:endParaRPr>
              </a:p>
            </p:txBody>
          </p:sp>
          <p:sp>
            <p:nvSpPr>
              <p:cNvPr id="6" name="TextBox 6"/>
              <p:cNvSpPr txBox="1"/>
              <p:nvPr/>
            </p:nvSpPr>
            <p:spPr>
              <a:xfrm>
                <a:off x="0" y="906221"/>
                <a:ext cx="3202226" cy="559128"/>
              </a:xfrm>
              <a:prstGeom prst="rect">
                <a:avLst/>
              </a:prstGeom>
            </p:spPr>
            <p:txBody>
              <a:bodyPr lIns="0" tIns="0" rIns="0" bIns="0" rtlCol="0" anchor="t">
                <a:spAutoFit/>
              </a:bodyPr>
              <a:lstStyle/>
              <a:p>
                <a:pPr algn="ctr">
                  <a:lnSpc>
                    <a:spcPts val="3359"/>
                  </a:lnSpc>
                </a:pPr>
                <a:endParaRPr lang="en-US" sz="2400">
                  <a:solidFill>
                    <a:srgbClr val="2B4B82"/>
                  </a:solidFill>
                  <a:latin typeface="Josefin Sans Bold Bold"/>
                </a:endParaRPr>
              </a:p>
            </p:txBody>
          </p:sp>
        </p:grpSp>
        <p:grpSp>
          <p:nvGrpSpPr>
            <p:cNvPr id="7" name="Group 7"/>
            <p:cNvGrpSpPr/>
            <p:nvPr/>
          </p:nvGrpSpPr>
          <p:grpSpPr>
            <a:xfrm>
              <a:off x="3733451" y="3965697"/>
              <a:ext cx="2459408" cy="2604964"/>
              <a:chOff x="0" y="-57149"/>
              <a:chExt cx="3279211" cy="3473285"/>
            </a:xfrm>
          </p:grpSpPr>
          <p:sp>
            <p:nvSpPr>
              <p:cNvPr id="8" name="TextBox 8"/>
              <p:cNvSpPr txBox="1"/>
              <p:nvPr/>
            </p:nvSpPr>
            <p:spPr>
              <a:xfrm>
                <a:off x="0" y="-57149"/>
                <a:ext cx="3279211" cy="643765"/>
              </a:xfrm>
              <a:prstGeom prst="rect">
                <a:avLst/>
              </a:prstGeom>
            </p:spPr>
            <p:txBody>
              <a:bodyPr lIns="0" tIns="0" rIns="0" bIns="0" rtlCol="0" anchor="t">
                <a:spAutoFit/>
              </a:bodyPr>
              <a:lstStyle/>
              <a:p>
                <a:pPr algn="ctr">
                  <a:lnSpc>
                    <a:spcPts val="3919"/>
                  </a:lnSpc>
                </a:pPr>
                <a:r>
                  <a:rPr lang="en-US" sz="2799" spc="478">
                    <a:solidFill>
                      <a:srgbClr val="2B4B82"/>
                    </a:solidFill>
                    <a:latin typeface="Josefin Sans Bold Bold"/>
                  </a:rPr>
                  <a:t>Giới thiệu</a:t>
                </a:r>
              </a:p>
            </p:txBody>
          </p:sp>
          <p:sp>
            <p:nvSpPr>
              <p:cNvPr id="9" name="TextBox 9"/>
              <p:cNvSpPr txBox="1"/>
              <p:nvPr/>
            </p:nvSpPr>
            <p:spPr>
              <a:xfrm>
                <a:off x="0" y="2936517"/>
                <a:ext cx="3279211" cy="479619"/>
              </a:xfrm>
              <a:prstGeom prst="rect">
                <a:avLst/>
              </a:prstGeom>
            </p:spPr>
            <p:txBody>
              <a:bodyPr lIns="0" tIns="0" rIns="0" bIns="0" rtlCol="0" anchor="t">
                <a:spAutoFit/>
              </a:bodyPr>
              <a:lstStyle/>
              <a:p>
                <a:pPr algn="ctr">
                  <a:lnSpc>
                    <a:spcPts val="2940"/>
                  </a:lnSpc>
                </a:pPr>
                <a:endParaRPr lang="en-US" sz="2100">
                  <a:solidFill>
                    <a:srgbClr val="2B4B82"/>
                  </a:solidFill>
                  <a:latin typeface="Josefin Sans Regular"/>
                </a:endParaRPr>
              </a:p>
            </p:txBody>
          </p:sp>
          <p:sp>
            <p:nvSpPr>
              <p:cNvPr id="10" name="TextBox 10"/>
              <p:cNvSpPr txBox="1"/>
              <p:nvPr/>
            </p:nvSpPr>
            <p:spPr>
              <a:xfrm>
                <a:off x="0" y="900631"/>
                <a:ext cx="3279211" cy="559128"/>
              </a:xfrm>
              <a:prstGeom prst="rect">
                <a:avLst/>
              </a:prstGeom>
            </p:spPr>
            <p:txBody>
              <a:bodyPr lIns="0" tIns="0" rIns="0" bIns="0" rtlCol="0" anchor="t">
                <a:spAutoFit/>
              </a:bodyPr>
              <a:lstStyle/>
              <a:p>
                <a:pPr algn="ctr">
                  <a:lnSpc>
                    <a:spcPts val="3359"/>
                  </a:lnSpc>
                </a:pPr>
                <a:endParaRPr lang="en-US" sz="2400">
                  <a:solidFill>
                    <a:srgbClr val="2B4B82"/>
                  </a:solidFill>
                  <a:latin typeface="Josefin Sans Bold Bold"/>
                </a:endParaRPr>
              </a:p>
            </p:txBody>
          </p:sp>
        </p:grpSp>
        <p:grpSp>
          <p:nvGrpSpPr>
            <p:cNvPr id="11" name="Group 11"/>
            <p:cNvGrpSpPr/>
            <p:nvPr/>
          </p:nvGrpSpPr>
          <p:grpSpPr>
            <a:xfrm>
              <a:off x="9036459" y="3889094"/>
              <a:ext cx="2459408" cy="2599094"/>
              <a:chOff x="0" y="-57149"/>
              <a:chExt cx="3279211" cy="3465460"/>
            </a:xfrm>
          </p:grpSpPr>
          <p:sp>
            <p:nvSpPr>
              <p:cNvPr id="12" name="TextBox 12"/>
              <p:cNvSpPr txBox="1"/>
              <p:nvPr/>
            </p:nvSpPr>
            <p:spPr>
              <a:xfrm>
                <a:off x="0" y="-57149"/>
                <a:ext cx="3279211" cy="1310615"/>
              </a:xfrm>
              <a:prstGeom prst="rect">
                <a:avLst/>
              </a:prstGeom>
            </p:spPr>
            <p:txBody>
              <a:bodyPr lIns="0" tIns="0" rIns="0" bIns="0" rtlCol="0" anchor="t">
                <a:spAutoFit/>
              </a:bodyPr>
              <a:lstStyle/>
              <a:p>
                <a:pPr algn="ctr">
                  <a:lnSpc>
                    <a:spcPts val="3919"/>
                  </a:lnSpc>
                </a:pPr>
                <a:r>
                  <a:rPr lang="en-US" sz="2799" spc="478">
                    <a:solidFill>
                      <a:srgbClr val="2B4B82"/>
                    </a:solidFill>
                    <a:latin typeface="Josefin Sans Bold Bold"/>
                  </a:rPr>
                  <a:t>Định vị</a:t>
                </a:r>
              </a:p>
              <a:p>
                <a:pPr algn="ctr">
                  <a:lnSpc>
                    <a:spcPts val="3919"/>
                  </a:lnSpc>
                </a:pPr>
                <a:r>
                  <a:rPr lang="en-US" sz="2799" spc="478">
                    <a:solidFill>
                      <a:srgbClr val="2B4B82"/>
                    </a:solidFill>
                    <a:latin typeface="Josefin Sans Bold Bold"/>
                  </a:rPr>
                  <a:t>Dữ liệu</a:t>
                </a:r>
              </a:p>
            </p:txBody>
          </p:sp>
          <p:sp>
            <p:nvSpPr>
              <p:cNvPr id="13" name="TextBox 13"/>
              <p:cNvSpPr txBox="1"/>
              <p:nvPr/>
            </p:nvSpPr>
            <p:spPr>
              <a:xfrm>
                <a:off x="0" y="2928692"/>
                <a:ext cx="3279211" cy="479619"/>
              </a:xfrm>
              <a:prstGeom prst="rect">
                <a:avLst/>
              </a:prstGeom>
            </p:spPr>
            <p:txBody>
              <a:bodyPr lIns="0" tIns="0" rIns="0" bIns="0" rtlCol="0" anchor="t">
                <a:spAutoFit/>
              </a:bodyPr>
              <a:lstStyle/>
              <a:p>
                <a:pPr algn="ctr">
                  <a:lnSpc>
                    <a:spcPts val="2940"/>
                  </a:lnSpc>
                </a:pPr>
                <a:endParaRPr lang="en-US" sz="2100">
                  <a:solidFill>
                    <a:srgbClr val="2B4B82"/>
                  </a:solidFill>
                  <a:latin typeface="Josefin Sans Regular"/>
                </a:endParaRPr>
              </a:p>
            </p:txBody>
          </p:sp>
          <p:sp>
            <p:nvSpPr>
              <p:cNvPr id="14" name="TextBox 14"/>
              <p:cNvSpPr txBox="1"/>
              <p:nvPr/>
            </p:nvSpPr>
            <p:spPr>
              <a:xfrm>
                <a:off x="0" y="906221"/>
                <a:ext cx="3279211" cy="559128"/>
              </a:xfrm>
              <a:prstGeom prst="rect">
                <a:avLst/>
              </a:prstGeom>
            </p:spPr>
            <p:txBody>
              <a:bodyPr lIns="0" tIns="0" rIns="0" bIns="0" rtlCol="0" anchor="t">
                <a:spAutoFit/>
              </a:bodyPr>
              <a:lstStyle/>
              <a:p>
                <a:pPr algn="ctr">
                  <a:lnSpc>
                    <a:spcPts val="3359"/>
                  </a:lnSpc>
                </a:pPr>
                <a:endParaRPr lang="en-US" sz="2400">
                  <a:solidFill>
                    <a:srgbClr val="2B4B82"/>
                  </a:solidFill>
                  <a:latin typeface="Josefin Sans Bold Bold"/>
                </a:endParaRPr>
              </a:p>
            </p:txBody>
          </p:sp>
        </p:grpSp>
        <p:grpSp>
          <p:nvGrpSpPr>
            <p:cNvPr id="15" name="Group 15"/>
            <p:cNvGrpSpPr/>
            <p:nvPr/>
          </p:nvGrpSpPr>
          <p:grpSpPr>
            <a:xfrm>
              <a:off x="11506200" y="3886623"/>
              <a:ext cx="2377366" cy="2621655"/>
              <a:chOff x="0" y="-57151"/>
              <a:chExt cx="3574179" cy="3465462"/>
            </a:xfrm>
          </p:grpSpPr>
          <p:sp>
            <p:nvSpPr>
              <p:cNvPr id="16" name="TextBox 16"/>
              <p:cNvSpPr txBox="1"/>
              <p:nvPr/>
            </p:nvSpPr>
            <p:spPr>
              <a:xfrm>
                <a:off x="0" y="-57151"/>
                <a:ext cx="3574179" cy="1310614"/>
              </a:xfrm>
              <a:prstGeom prst="rect">
                <a:avLst/>
              </a:prstGeom>
            </p:spPr>
            <p:txBody>
              <a:bodyPr lIns="0" tIns="0" rIns="0" bIns="0" rtlCol="0" anchor="t">
                <a:spAutoFit/>
              </a:bodyPr>
              <a:lstStyle/>
              <a:p>
                <a:pPr algn="ctr">
                  <a:lnSpc>
                    <a:spcPts val="3919"/>
                  </a:lnSpc>
                </a:pPr>
                <a:r>
                  <a:rPr lang="en-US" sz="2800" spc="478">
                    <a:solidFill>
                      <a:srgbClr val="2B4B82"/>
                    </a:solidFill>
                    <a:latin typeface="Josefin Sans Bold Bold"/>
                  </a:rPr>
                  <a:t>Join Ordering</a:t>
                </a:r>
              </a:p>
            </p:txBody>
          </p:sp>
          <p:sp>
            <p:nvSpPr>
              <p:cNvPr id="17" name="TextBox 17"/>
              <p:cNvSpPr txBox="1"/>
              <p:nvPr/>
            </p:nvSpPr>
            <p:spPr>
              <a:xfrm>
                <a:off x="0" y="2928692"/>
                <a:ext cx="3574179" cy="479619"/>
              </a:xfrm>
              <a:prstGeom prst="rect">
                <a:avLst/>
              </a:prstGeom>
            </p:spPr>
            <p:txBody>
              <a:bodyPr lIns="0" tIns="0" rIns="0" bIns="0" rtlCol="0" anchor="t">
                <a:spAutoFit/>
              </a:bodyPr>
              <a:lstStyle/>
              <a:p>
                <a:pPr algn="ctr">
                  <a:lnSpc>
                    <a:spcPts val="2940"/>
                  </a:lnSpc>
                </a:pPr>
                <a:endParaRPr lang="en-US" sz="2100">
                  <a:solidFill>
                    <a:srgbClr val="2B4B82"/>
                  </a:solidFill>
                  <a:latin typeface="Josefin Sans Regular"/>
                </a:endParaRPr>
              </a:p>
            </p:txBody>
          </p:sp>
          <p:sp>
            <p:nvSpPr>
              <p:cNvPr id="18" name="TextBox 18"/>
              <p:cNvSpPr txBox="1"/>
              <p:nvPr/>
            </p:nvSpPr>
            <p:spPr>
              <a:xfrm>
                <a:off x="0" y="906221"/>
                <a:ext cx="3574179" cy="559128"/>
              </a:xfrm>
              <a:prstGeom prst="rect">
                <a:avLst/>
              </a:prstGeom>
            </p:spPr>
            <p:txBody>
              <a:bodyPr lIns="0" tIns="0" rIns="0" bIns="0" rtlCol="0" anchor="t">
                <a:spAutoFit/>
              </a:bodyPr>
              <a:lstStyle/>
              <a:p>
                <a:pPr algn="ctr">
                  <a:lnSpc>
                    <a:spcPts val="3359"/>
                  </a:lnSpc>
                </a:pPr>
                <a:endParaRPr lang="en-US" sz="2400">
                  <a:solidFill>
                    <a:srgbClr val="2B4B82"/>
                  </a:solidFill>
                  <a:latin typeface="Josefin Sans Bold Bold"/>
                </a:endParaRPr>
              </a:p>
            </p:txBody>
          </p:sp>
        </p:grpSp>
        <p:sp>
          <p:nvSpPr>
            <p:cNvPr id="24" name="TextBox 24"/>
            <p:cNvSpPr txBox="1"/>
            <p:nvPr/>
          </p:nvSpPr>
          <p:spPr>
            <a:xfrm>
              <a:off x="4939184" y="3045059"/>
              <a:ext cx="459289" cy="765594"/>
            </a:xfrm>
            <a:prstGeom prst="rect">
              <a:avLst/>
            </a:prstGeom>
          </p:spPr>
          <p:txBody>
            <a:bodyPr wrap="square" lIns="0" tIns="0" rIns="0" bIns="0" rtlCol="0" anchor="t">
              <a:spAutoFit/>
            </a:bodyPr>
            <a:lstStyle/>
            <a:p>
              <a:pPr algn="ctr">
                <a:lnSpc>
                  <a:spcPts val="6160"/>
                </a:lnSpc>
              </a:pPr>
              <a:r>
                <a:rPr lang="en-US" sz="4400" spc="752">
                  <a:solidFill>
                    <a:srgbClr val="2B4B82"/>
                  </a:solidFill>
                  <a:latin typeface="Josefin Sans Bold Bold"/>
                </a:rPr>
                <a:t>0</a:t>
              </a:r>
            </a:p>
          </p:txBody>
        </p:sp>
        <p:sp>
          <p:nvSpPr>
            <p:cNvPr id="25" name="TextBox 25"/>
            <p:cNvSpPr txBox="1"/>
            <p:nvPr/>
          </p:nvSpPr>
          <p:spPr>
            <a:xfrm>
              <a:off x="7551349" y="3045059"/>
              <a:ext cx="459289" cy="765594"/>
            </a:xfrm>
            <a:prstGeom prst="rect">
              <a:avLst/>
            </a:prstGeom>
          </p:spPr>
          <p:txBody>
            <a:bodyPr lIns="0" tIns="0" rIns="0" bIns="0" rtlCol="0" anchor="t">
              <a:spAutoFit/>
            </a:bodyPr>
            <a:lstStyle/>
            <a:p>
              <a:pPr algn="ctr">
                <a:lnSpc>
                  <a:spcPts val="6160"/>
                </a:lnSpc>
              </a:pPr>
              <a:r>
                <a:rPr lang="en-US" sz="4400" spc="752">
                  <a:solidFill>
                    <a:srgbClr val="2B4B82"/>
                  </a:solidFill>
                  <a:latin typeface="Josefin Sans Bold Bold"/>
                </a:rPr>
                <a:t>1</a:t>
              </a:r>
            </a:p>
          </p:txBody>
        </p:sp>
        <p:sp>
          <p:nvSpPr>
            <p:cNvPr id="26" name="TextBox 26"/>
            <p:cNvSpPr txBox="1"/>
            <p:nvPr/>
          </p:nvSpPr>
          <p:spPr>
            <a:xfrm>
              <a:off x="10140707" y="3082963"/>
              <a:ext cx="459289" cy="765594"/>
            </a:xfrm>
            <a:prstGeom prst="rect">
              <a:avLst/>
            </a:prstGeom>
          </p:spPr>
          <p:txBody>
            <a:bodyPr lIns="0" tIns="0" rIns="0" bIns="0" rtlCol="0" anchor="t">
              <a:spAutoFit/>
            </a:bodyPr>
            <a:lstStyle/>
            <a:p>
              <a:pPr algn="ctr">
                <a:lnSpc>
                  <a:spcPts val="6160"/>
                </a:lnSpc>
              </a:pPr>
              <a:r>
                <a:rPr lang="en-US" sz="4400" spc="752">
                  <a:solidFill>
                    <a:srgbClr val="2B4B82"/>
                  </a:solidFill>
                  <a:latin typeface="Josefin Sans Bold Bold"/>
                </a:rPr>
                <a:t>2</a:t>
              </a:r>
            </a:p>
          </p:txBody>
        </p:sp>
        <p:sp>
          <p:nvSpPr>
            <p:cNvPr id="27" name="TextBox 27"/>
            <p:cNvSpPr txBox="1"/>
            <p:nvPr/>
          </p:nvSpPr>
          <p:spPr>
            <a:xfrm>
              <a:off x="12743892" y="3045059"/>
              <a:ext cx="459289" cy="765594"/>
            </a:xfrm>
            <a:prstGeom prst="rect">
              <a:avLst/>
            </a:prstGeom>
          </p:spPr>
          <p:txBody>
            <a:bodyPr lIns="0" tIns="0" rIns="0" bIns="0" rtlCol="0" anchor="t">
              <a:spAutoFit/>
            </a:bodyPr>
            <a:lstStyle/>
            <a:p>
              <a:pPr algn="ctr">
                <a:lnSpc>
                  <a:spcPts val="6160"/>
                </a:lnSpc>
              </a:pPr>
              <a:r>
                <a:rPr lang="en-US" sz="4400" spc="752">
                  <a:solidFill>
                    <a:srgbClr val="2B4B82"/>
                  </a:solidFill>
                  <a:latin typeface="Josefin Sans Bold Bold"/>
                </a:rPr>
                <a:t>3</a:t>
              </a:r>
            </a:p>
          </p:txBody>
        </p:sp>
        <p:sp>
          <p:nvSpPr>
            <p:cNvPr id="29" name="AutoShape 29"/>
            <p:cNvSpPr/>
            <p:nvPr/>
          </p:nvSpPr>
          <p:spPr>
            <a:xfrm>
              <a:off x="5398473" y="3420185"/>
              <a:ext cx="2014985" cy="0"/>
            </a:xfrm>
            <a:prstGeom prst="line">
              <a:avLst/>
            </a:prstGeom>
            <a:ln w="38100" cap="flat">
              <a:solidFill>
                <a:srgbClr val="2B4B82"/>
              </a:solidFill>
              <a:prstDash val="solid"/>
              <a:headEnd type="none" w="sm" len="sm"/>
              <a:tailEnd type="none" w="sm" len="sm"/>
            </a:ln>
          </p:spPr>
        </p:sp>
        <p:sp>
          <p:nvSpPr>
            <p:cNvPr id="30" name="AutoShape 30"/>
            <p:cNvSpPr/>
            <p:nvPr/>
          </p:nvSpPr>
          <p:spPr>
            <a:xfrm>
              <a:off x="8020547" y="3410660"/>
              <a:ext cx="2014985" cy="0"/>
            </a:xfrm>
            <a:prstGeom prst="line">
              <a:avLst/>
            </a:prstGeom>
            <a:ln w="38100" cap="flat">
              <a:solidFill>
                <a:srgbClr val="2B4B82"/>
              </a:solidFill>
              <a:prstDash val="solid"/>
              <a:headEnd type="none" w="sm" len="sm"/>
              <a:tailEnd type="none" w="sm" len="sm"/>
            </a:ln>
          </p:spPr>
        </p:sp>
        <p:sp>
          <p:nvSpPr>
            <p:cNvPr id="31" name="AutoShape 31"/>
            <p:cNvSpPr/>
            <p:nvPr/>
          </p:nvSpPr>
          <p:spPr>
            <a:xfrm>
              <a:off x="10637028" y="3410660"/>
              <a:ext cx="2014985" cy="0"/>
            </a:xfrm>
            <a:prstGeom prst="line">
              <a:avLst/>
            </a:prstGeom>
            <a:ln w="38100" cap="flat">
              <a:solidFill>
                <a:srgbClr val="2B4B82"/>
              </a:solidFill>
              <a:prstDash val="solid"/>
              <a:headEnd type="none" w="sm" len="sm"/>
              <a:tailEnd type="none" w="sm" len="sm"/>
            </a:ln>
          </p:spPr>
        </p:sp>
      </p:grpSp>
      <p:grpSp>
        <p:nvGrpSpPr>
          <p:cNvPr id="46" name="Group 45">
            <a:extLst>
              <a:ext uri="{FF2B5EF4-FFF2-40B4-BE49-F238E27FC236}">
                <a16:creationId xmlns:a16="http://schemas.microsoft.com/office/drawing/2014/main" id="{BF2491A0-3B3D-223B-A658-8E31F7538F51}"/>
              </a:ext>
            </a:extLst>
          </p:cNvPr>
          <p:cNvGrpSpPr/>
          <p:nvPr/>
        </p:nvGrpSpPr>
        <p:grpSpPr>
          <a:xfrm>
            <a:off x="8725788" y="6453235"/>
            <a:ext cx="8438262" cy="3534741"/>
            <a:chOff x="5899671" y="6354776"/>
            <a:chExt cx="8438262" cy="3534741"/>
          </a:xfrm>
        </p:grpSpPr>
        <p:grpSp>
          <p:nvGrpSpPr>
            <p:cNvPr id="19" name="Group 19"/>
            <p:cNvGrpSpPr/>
            <p:nvPr/>
          </p:nvGrpSpPr>
          <p:grpSpPr>
            <a:xfrm>
              <a:off x="8590638" y="7264563"/>
              <a:ext cx="2690557" cy="2616796"/>
              <a:chOff x="0" y="-80750"/>
              <a:chExt cx="3587410" cy="3489061"/>
            </a:xfrm>
          </p:grpSpPr>
          <p:sp>
            <p:nvSpPr>
              <p:cNvPr id="20" name="TextBox 20"/>
              <p:cNvSpPr txBox="1"/>
              <p:nvPr/>
            </p:nvSpPr>
            <p:spPr>
              <a:xfrm>
                <a:off x="308199" y="-80750"/>
                <a:ext cx="3279211" cy="1977464"/>
              </a:xfrm>
              <a:prstGeom prst="rect">
                <a:avLst/>
              </a:prstGeom>
            </p:spPr>
            <p:txBody>
              <a:bodyPr lIns="0" tIns="0" rIns="0" bIns="0" rtlCol="0" anchor="t">
                <a:spAutoFit/>
              </a:bodyPr>
              <a:lstStyle/>
              <a:p>
                <a:pPr algn="ctr">
                  <a:lnSpc>
                    <a:spcPts val="3919"/>
                  </a:lnSpc>
                </a:pPr>
                <a:r>
                  <a:rPr lang="en-US" sz="2799" spc="478">
                    <a:solidFill>
                      <a:srgbClr val="2B4B82"/>
                    </a:solidFill>
                    <a:latin typeface="Josefin Sans Bold Bold"/>
                  </a:rPr>
                  <a:t>Tối ưu hoá truy vấn phân tán</a:t>
                </a:r>
              </a:p>
            </p:txBody>
          </p:sp>
          <p:sp>
            <p:nvSpPr>
              <p:cNvPr id="21" name="TextBox 21"/>
              <p:cNvSpPr txBox="1"/>
              <p:nvPr/>
            </p:nvSpPr>
            <p:spPr>
              <a:xfrm>
                <a:off x="0" y="2928692"/>
                <a:ext cx="3279211" cy="479619"/>
              </a:xfrm>
              <a:prstGeom prst="rect">
                <a:avLst/>
              </a:prstGeom>
            </p:spPr>
            <p:txBody>
              <a:bodyPr lIns="0" tIns="0" rIns="0" bIns="0" rtlCol="0" anchor="t">
                <a:spAutoFit/>
              </a:bodyPr>
              <a:lstStyle/>
              <a:p>
                <a:pPr algn="ctr">
                  <a:lnSpc>
                    <a:spcPts val="2940"/>
                  </a:lnSpc>
                </a:pPr>
                <a:endParaRPr lang="en-US" sz="2100">
                  <a:solidFill>
                    <a:srgbClr val="2B4B82"/>
                  </a:solidFill>
                  <a:latin typeface="Josefin Sans Regular"/>
                </a:endParaRPr>
              </a:p>
            </p:txBody>
          </p:sp>
          <p:sp>
            <p:nvSpPr>
              <p:cNvPr id="22" name="TextBox 22"/>
              <p:cNvSpPr txBox="1"/>
              <p:nvPr/>
            </p:nvSpPr>
            <p:spPr>
              <a:xfrm>
                <a:off x="0" y="906221"/>
                <a:ext cx="3279211" cy="559128"/>
              </a:xfrm>
              <a:prstGeom prst="rect">
                <a:avLst/>
              </a:prstGeom>
            </p:spPr>
            <p:txBody>
              <a:bodyPr lIns="0" tIns="0" rIns="0" bIns="0" rtlCol="0" anchor="t">
                <a:spAutoFit/>
              </a:bodyPr>
              <a:lstStyle/>
              <a:p>
                <a:pPr algn="ctr">
                  <a:lnSpc>
                    <a:spcPts val="3359"/>
                  </a:lnSpc>
                </a:pPr>
                <a:endParaRPr lang="en-US" sz="2400">
                  <a:solidFill>
                    <a:srgbClr val="2B4B82"/>
                  </a:solidFill>
                  <a:latin typeface="Josefin Sans Bold Bold"/>
                </a:endParaRPr>
              </a:p>
            </p:txBody>
          </p:sp>
        </p:grpSp>
        <p:sp>
          <p:nvSpPr>
            <p:cNvPr id="28" name="TextBox 28"/>
            <p:cNvSpPr txBox="1"/>
            <p:nvPr/>
          </p:nvSpPr>
          <p:spPr>
            <a:xfrm>
              <a:off x="6927949" y="6418139"/>
              <a:ext cx="459289" cy="765594"/>
            </a:xfrm>
            <a:prstGeom prst="rect">
              <a:avLst/>
            </a:prstGeom>
          </p:spPr>
          <p:txBody>
            <a:bodyPr lIns="0" tIns="0" rIns="0" bIns="0" rtlCol="0" anchor="t">
              <a:spAutoFit/>
            </a:bodyPr>
            <a:lstStyle/>
            <a:p>
              <a:pPr algn="ctr">
                <a:lnSpc>
                  <a:spcPts val="6160"/>
                </a:lnSpc>
              </a:pPr>
              <a:r>
                <a:rPr lang="en-US" sz="4400" spc="752">
                  <a:solidFill>
                    <a:srgbClr val="2B4B82"/>
                  </a:solidFill>
                  <a:latin typeface="Josefin Sans Bold Bold"/>
                </a:rPr>
                <a:t>4</a:t>
              </a:r>
            </a:p>
          </p:txBody>
        </p:sp>
        <p:sp>
          <p:nvSpPr>
            <p:cNvPr id="33" name="AutoShape 32">
              <a:extLst>
                <a:ext uri="{FF2B5EF4-FFF2-40B4-BE49-F238E27FC236}">
                  <a16:creationId xmlns:a16="http://schemas.microsoft.com/office/drawing/2014/main" id="{01DF4E81-6332-C680-B090-F10C719E690E}"/>
                </a:ext>
              </a:extLst>
            </p:cNvPr>
            <p:cNvSpPr/>
            <p:nvPr/>
          </p:nvSpPr>
          <p:spPr>
            <a:xfrm>
              <a:off x="7387238" y="6783740"/>
              <a:ext cx="2130069" cy="0"/>
            </a:xfrm>
            <a:prstGeom prst="line">
              <a:avLst/>
            </a:prstGeom>
            <a:ln w="38100" cap="flat">
              <a:solidFill>
                <a:srgbClr val="2B4B82"/>
              </a:solidFill>
              <a:prstDash val="solid"/>
              <a:headEnd type="none" w="sm" len="sm"/>
              <a:tailEnd type="none" w="sm" len="sm"/>
            </a:ln>
          </p:spPr>
        </p:sp>
        <p:sp>
          <p:nvSpPr>
            <p:cNvPr id="36" name="TextBox 35">
              <a:extLst>
                <a:ext uri="{FF2B5EF4-FFF2-40B4-BE49-F238E27FC236}">
                  <a16:creationId xmlns:a16="http://schemas.microsoft.com/office/drawing/2014/main" id="{E6839661-12A7-63F2-C68E-908041C28834}"/>
                </a:ext>
              </a:extLst>
            </p:cNvPr>
            <p:cNvSpPr txBox="1"/>
            <p:nvPr/>
          </p:nvSpPr>
          <p:spPr>
            <a:xfrm>
              <a:off x="9666549" y="6354776"/>
              <a:ext cx="632894" cy="857927"/>
            </a:xfrm>
            <a:prstGeom prst="rect">
              <a:avLst/>
            </a:prstGeom>
            <a:noFill/>
          </p:spPr>
          <p:txBody>
            <a:bodyPr wrap="square">
              <a:spAutoFit/>
            </a:bodyPr>
            <a:lstStyle/>
            <a:p>
              <a:pPr algn="ctr">
                <a:lnSpc>
                  <a:spcPts val="6160"/>
                </a:lnSpc>
              </a:pPr>
              <a:r>
                <a:rPr lang="en-US" sz="4400" spc="752">
                  <a:solidFill>
                    <a:srgbClr val="2B4B82"/>
                  </a:solidFill>
                  <a:latin typeface="Josefin Sans Bold Bold"/>
                </a:rPr>
                <a:t>5</a:t>
              </a:r>
            </a:p>
          </p:txBody>
        </p:sp>
        <p:grpSp>
          <p:nvGrpSpPr>
            <p:cNvPr id="37" name="Group 15">
              <a:extLst>
                <a:ext uri="{FF2B5EF4-FFF2-40B4-BE49-F238E27FC236}">
                  <a16:creationId xmlns:a16="http://schemas.microsoft.com/office/drawing/2014/main" id="{21044117-2533-F08B-D716-0C97E0A354A1}"/>
                </a:ext>
              </a:extLst>
            </p:cNvPr>
            <p:cNvGrpSpPr/>
            <p:nvPr/>
          </p:nvGrpSpPr>
          <p:grpSpPr>
            <a:xfrm>
              <a:off x="5899671" y="7264563"/>
              <a:ext cx="2680634" cy="2599097"/>
              <a:chOff x="0" y="-57151"/>
              <a:chExt cx="3574179" cy="3465462"/>
            </a:xfrm>
          </p:grpSpPr>
          <p:sp>
            <p:nvSpPr>
              <p:cNvPr id="38" name="TextBox 16">
                <a:extLst>
                  <a:ext uri="{FF2B5EF4-FFF2-40B4-BE49-F238E27FC236}">
                    <a16:creationId xmlns:a16="http://schemas.microsoft.com/office/drawing/2014/main" id="{0EB657F6-3743-9EC0-087B-68D98319D320}"/>
                  </a:ext>
                </a:extLst>
              </p:cNvPr>
              <p:cNvSpPr txBox="1"/>
              <p:nvPr/>
            </p:nvSpPr>
            <p:spPr>
              <a:xfrm>
                <a:off x="0" y="-57151"/>
                <a:ext cx="3574179" cy="1977464"/>
              </a:xfrm>
              <a:prstGeom prst="rect">
                <a:avLst/>
              </a:prstGeom>
            </p:spPr>
            <p:txBody>
              <a:bodyPr lIns="0" tIns="0" rIns="0" bIns="0" rtlCol="0" anchor="t">
                <a:spAutoFit/>
              </a:bodyPr>
              <a:lstStyle/>
              <a:p>
                <a:pPr algn="ctr">
                  <a:lnSpc>
                    <a:spcPts val="3919"/>
                  </a:lnSpc>
                </a:pPr>
                <a:r>
                  <a:rPr lang="en-US" sz="2800" spc="478">
                    <a:solidFill>
                      <a:srgbClr val="2B4B82"/>
                    </a:solidFill>
                    <a:latin typeface="Josefin Sans Bold Bold"/>
                  </a:rPr>
                  <a:t>Mô hình chí phí phân tán</a:t>
                </a:r>
              </a:p>
            </p:txBody>
          </p:sp>
          <p:sp>
            <p:nvSpPr>
              <p:cNvPr id="39" name="TextBox 17">
                <a:extLst>
                  <a:ext uri="{FF2B5EF4-FFF2-40B4-BE49-F238E27FC236}">
                    <a16:creationId xmlns:a16="http://schemas.microsoft.com/office/drawing/2014/main" id="{9AF5B3B3-B434-CC2C-75A9-A59108C0274F}"/>
                  </a:ext>
                </a:extLst>
              </p:cNvPr>
              <p:cNvSpPr txBox="1"/>
              <p:nvPr/>
            </p:nvSpPr>
            <p:spPr>
              <a:xfrm>
                <a:off x="0" y="2928692"/>
                <a:ext cx="3574179" cy="479619"/>
              </a:xfrm>
              <a:prstGeom prst="rect">
                <a:avLst/>
              </a:prstGeom>
            </p:spPr>
            <p:txBody>
              <a:bodyPr lIns="0" tIns="0" rIns="0" bIns="0" rtlCol="0" anchor="t">
                <a:spAutoFit/>
              </a:bodyPr>
              <a:lstStyle/>
              <a:p>
                <a:pPr algn="ctr">
                  <a:lnSpc>
                    <a:spcPts val="2940"/>
                  </a:lnSpc>
                </a:pPr>
                <a:endParaRPr lang="en-US" sz="2100">
                  <a:solidFill>
                    <a:srgbClr val="2B4B82"/>
                  </a:solidFill>
                  <a:latin typeface="Josefin Sans Regular"/>
                </a:endParaRPr>
              </a:p>
            </p:txBody>
          </p:sp>
          <p:sp>
            <p:nvSpPr>
              <p:cNvPr id="40" name="TextBox 18">
                <a:extLst>
                  <a:ext uri="{FF2B5EF4-FFF2-40B4-BE49-F238E27FC236}">
                    <a16:creationId xmlns:a16="http://schemas.microsoft.com/office/drawing/2014/main" id="{6C0ED37A-F232-10B0-F585-0C9532759C24}"/>
                  </a:ext>
                </a:extLst>
              </p:cNvPr>
              <p:cNvSpPr txBox="1"/>
              <p:nvPr/>
            </p:nvSpPr>
            <p:spPr>
              <a:xfrm>
                <a:off x="0" y="906221"/>
                <a:ext cx="3574179" cy="559128"/>
              </a:xfrm>
              <a:prstGeom prst="rect">
                <a:avLst/>
              </a:prstGeom>
            </p:spPr>
            <p:txBody>
              <a:bodyPr lIns="0" tIns="0" rIns="0" bIns="0" rtlCol="0" anchor="t">
                <a:spAutoFit/>
              </a:bodyPr>
              <a:lstStyle/>
              <a:p>
                <a:pPr algn="ctr">
                  <a:lnSpc>
                    <a:spcPts val="3359"/>
                  </a:lnSpc>
                </a:pPr>
                <a:endParaRPr lang="en-US" sz="2400">
                  <a:solidFill>
                    <a:srgbClr val="2B4B82"/>
                  </a:solidFill>
                  <a:latin typeface="Josefin Sans Bold Bold"/>
                </a:endParaRPr>
              </a:p>
            </p:txBody>
          </p:sp>
        </p:grpSp>
        <p:grpSp>
          <p:nvGrpSpPr>
            <p:cNvPr id="35" name="Group 19">
              <a:extLst>
                <a:ext uri="{FF2B5EF4-FFF2-40B4-BE49-F238E27FC236}">
                  <a16:creationId xmlns:a16="http://schemas.microsoft.com/office/drawing/2014/main" id="{CE9F75C5-5A8B-253C-4371-7E1D3FA08A94}"/>
                </a:ext>
              </a:extLst>
            </p:cNvPr>
            <p:cNvGrpSpPr/>
            <p:nvPr/>
          </p:nvGrpSpPr>
          <p:grpSpPr>
            <a:xfrm>
              <a:off x="11647376" y="7272721"/>
              <a:ext cx="2690557" cy="2616796"/>
              <a:chOff x="0" y="-80750"/>
              <a:chExt cx="3587410" cy="3489061"/>
            </a:xfrm>
          </p:grpSpPr>
          <p:sp>
            <p:nvSpPr>
              <p:cNvPr id="41" name="TextBox 20">
                <a:extLst>
                  <a:ext uri="{FF2B5EF4-FFF2-40B4-BE49-F238E27FC236}">
                    <a16:creationId xmlns:a16="http://schemas.microsoft.com/office/drawing/2014/main" id="{500D618E-A160-71AB-CA93-2CD351D55F6E}"/>
                  </a:ext>
                </a:extLst>
              </p:cNvPr>
              <p:cNvSpPr txBox="1"/>
              <p:nvPr/>
            </p:nvSpPr>
            <p:spPr>
              <a:xfrm>
                <a:off x="308199" y="-80750"/>
                <a:ext cx="3279211" cy="1977464"/>
              </a:xfrm>
              <a:prstGeom prst="rect">
                <a:avLst/>
              </a:prstGeom>
            </p:spPr>
            <p:txBody>
              <a:bodyPr lIns="0" tIns="0" rIns="0" bIns="0" rtlCol="0" anchor="t">
                <a:spAutoFit/>
              </a:bodyPr>
              <a:lstStyle/>
              <a:p>
                <a:pPr algn="ctr">
                  <a:lnSpc>
                    <a:spcPts val="3919"/>
                  </a:lnSpc>
                </a:pPr>
                <a:r>
                  <a:rPr lang="en-US" sz="2799" spc="478">
                    <a:solidFill>
                      <a:srgbClr val="2B4B82"/>
                    </a:solidFill>
                    <a:latin typeface="Josefin Sans Bold Bold"/>
                  </a:rPr>
                  <a:t>Xử lý các truy vấn thích ứng</a:t>
                </a:r>
              </a:p>
            </p:txBody>
          </p:sp>
          <p:sp>
            <p:nvSpPr>
              <p:cNvPr id="42" name="TextBox 21">
                <a:extLst>
                  <a:ext uri="{FF2B5EF4-FFF2-40B4-BE49-F238E27FC236}">
                    <a16:creationId xmlns:a16="http://schemas.microsoft.com/office/drawing/2014/main" id="{54BD6E08-7BAB-022C-6AB3-0407CEC0B63E}"/>
                  </a:ext>
                </a:extLst>
              </p:cNvPr>
              <p:cNvSpPr txBox="1"/>
              <p:nvPr/>
            </p:nvSpPr>
            <p:spPr>
              <a:xfrm>
                <a:off x="0" y="2928692"/>
                <a:ext cx="3279211" cy="479619"/>
              </a:xfrm>
              <a:prstGeom prst="rect">
                <a:avLst/>
              </a:prstGeom>
            </p:spPr>
            <p:txBody>
              <a:bodyPr lIns="0" tIns="0" rIns="0" bIns="0" rtlCol="0" anchor="t">
                <a:spAutoFit/>
              </a:bodyPr>
              <a:lstStyle/>
              <a:p>
                <a:pPr algn="ctr">
                  <a:lnSpc>
                    <a:spcPts val="2940"/>
                  </a:lnSpc>
                </a:pPr>
                <a:endParaRPr lang="en-US" sz="2100">
                  <a:solidFill>
                    <a:srgbClr val="2B4B82"/>
                  </a:solidFill>
                  <a:latin typeface="Josefin Sans Regular"/>
                </a:endParaRPr>
              </a:p>
            </p:txBody>
          </p:sp>
          <p:sp>
            <p:nvSpPr>
              <p:cNvPr id="43" name="TextBox 22">
                <a:extLst>
                  <a:ext uri="{FF2B5EF4-FFF2-40B4-BE49-F238E27FC236}">
                    <a16:creationId xmlns:a16="http://schemas.microsoft.com/office/drawing/2014/main" id="{1C0A0B67-334B-204E-9C7C-651BD904AD58}"/>
                  </a:ext>
                </a:extLst>
              </p:cNvPr>
              <p:cNvSpPr txBox="1"/>
              <p:nvPr/>
            </p:nvSpPr>
            <p:spPr>
              <a:xfrm>
                <a:off x="0" y="906221"/>
                <a:ext cx="3279211" cy="559128"/>
              </a:xfrm>
              <a:prstGeom prst="rect">
                <a:avLst/>
              </a:prstGeom>
            </p:spPr>
            <p:txBody>
              <a:bodyPr lIns="0" tIns="0" rIns="0" bIns="0" rtlCol="0" anchor="t">
                <a:spAutoFit/>
              </a:bodyPr>
              <a:lstStyle/>
              <a:p>
                <a:pPr algn="ctr">
                  <a:lnSpc>
                    <a:spcPts val="3359"/>
                  </a:lnSpc>
                </a:pPr>
                <a:endParaRPr lang="en-US" sz="2400">
                  <a:solidFill>
                    <a:srgbClr val="2B4B82"/>
                  </a:solidFill>
                  <a:latin typeface="Josefin Sans Bold Bold"/>
                </a:endParaRPr>
              </a:p>
            </p:txBody>
          </p:sp>
        </p:grpSp>
        <p:sp>
          <p:nvSpPr>
            <p:cNvPr id="44" name="AutoShape 32">
              <a:extLst>
                <a:ext uri="{FF2B5EF4-FFF2-40B4-BE49-F238E27FC236}">
                  <a16:creationId xmlns:a16="http://schemas.microsoft.com/office/drawing/2014/main" id="{C0F70F9F-32D2-0889-0DA4-832097B3380F}"/>
                </a:ext>
              </a:extLst>
            </p:cNvPr>
            <p:cNvSpPr/>
            <p:nvPr/>
          </p:nvSpPr>
          <p:spPr>
            <a:xfrm>
              <a:off x="10443976" y="6791898"/>
              <a:ext cx="2130069" cy="0"/>
            </a:xfrm>
            <a:prstGeom prst="line">
              <a:avLst/>
            </a:prstGeom>
            <a:ln w="38100" cap="flat">
              <a:solidFill>
                <a:srgbClr val="2B4B82"/>
              </a:solidFill>
              <a:prstDash val="solid"/>
              <a:headEnd type="none" w="sm" len="sm"/>
              <a:tailEnd type="none" w="sm" len="sm"/>
            </a:ln>
          </p:spPr>
        </p:sp>
        <p:sp>
          <p:nvSpPr>
            <p:cNvPr id="45" name="TextBox 44">
              <a:extLst>
                <a:ext uri="{FF2B5EF4-FFF2-40B4-BE49-F238E27FC236}">
                  <a16:creationId xmlns:a16="http://schemas.microsoft.com/office/drawing/2014/main" id="{55646DF5-BBEB-6C86-94DD-7CE4581FE75F}"/>
                </a:ext>
              </a:extLst>
            </p:cNvPr>
            <p:cNvSpPr txBox="1"/>
            <p:nvPr/>
          </p:nvSpPr>
          <p:spPr>
            <a:xfrm>
              <a:off x="12574045" y="6362934"/>
              <a:ext cx="632894" cy="857927"/>
            </a:xfrm>
            <a:prstGeom prst="rect">
              <a:avLst/>
            </a:prstGeom>
            <a:noFill/>
          </p:spPr>
          <p:txBody>
            <a:bodyPr wrap="square">
              <a:spAutoFit/>
            </a:bodyPr>
            <a:lstStyle/>
            <a:p>
              <a:pPr algn="ctr">
                <a:lnSpc>
                  <a:spcPts val="6160"/>
                </a:lnSpc>
              </a:pPr>
              <a:r>
                <a:rPr lang="en-US" sz="4400" spc="752">
                  <a:solidFill>
                    <a:srgbClr val="2B4B82"/>
                  </a:solidFill>
                  <a:latin typeface="Josefin Sans Bold Bold"/>
                </a:rPr>
                <a:t>6</a:t>
              </a:r>
            </a:p>
          </p:txBody>
        </p:sp>
      </p:grpSp>
    </p:spTree>
    <p:extLst>
      <p:ext uri="{BB962C8B-B14F-4D97-AF65-F5344CB8AC3E}">
        <p14:creationId xmlns:p14="http://schemas.microsoft.com/office/powerpoint/2010/main" val="3442227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1095" y="503661"/>
            <a:ext cx="16792105" cy="5895882"/>
            <a:chOff x="-190043" y="-2876183"/>
            <a:chExt cx="17768558" cy="7861176"/>
          </a:xfrm>
        </p:grpSpPr>
        <p:sp>
          <p:nvSpPr>
            <p:cNvPr id="3" name="TextBox 3"/>
            <p:cNvSpPr txBox="1"/>
            <p:nvPr/>
          </p:nvSpPr>
          <p:spPr>
            <a:xfrm>
              <a:off x="-190043" y="-2876183"/>
              <a:ext cx="17238648" cy="2632343"/>
            </a:xfrm>
            <a:prstGeom prst="rect">
              <a:avLst/>
            </a:prstGeom>
          </p:spPr>
          <p:txBody>
            <a:bodyPr wrap="square" lIns="0" tIns="0" rIns="0" bIns="0" rtlCol="0" anchor="t">
              <a:spAutoFit/>
            </a:bodyPr>
            <a:lstStyle/>
            <a:p>
              <a:pPr>
                <a:lnSpc>
                  <a:spcPts val="7680"/>
                </a:lnSpc>
              </a:pPr>
              <a:r>
                <a:rPr lang="en-US" sz="6400">
                  <a:solidFill>
                    <a:srgbClr val="2B4B82"/>
                  </a:solidFill>
                  <a:latin typeface="Josefin Sans Bold Bold"/>
                </a:rPr>
                <a:t>4.2.1 </a:t>
              </a:r>
              <a:r>
                <a:rPr lang="en-US" sz="6400" dirty="0" err="1">
                  <a:solidFill>
                    <a:srgbClr val="2B4B82"/>
                  </a:solidFill>
                  <a:latin typeface="Josefin Sans Bold Bold"/>
                </a:rPr>
                <a:t>Rút</a:t>
              </a:r>
              <a:r>
                <a:rPr lang="en-US" sz="6400" dirty="0">
                  <a:solidFill>
                    <a:srgbClr val="2B4B82"/>
                  </a:solidFill>
                  <a:latin typeface="Josefin Sans Bold Bold"/>
                </a:rPr>
                <a:t> </a:t>
              </a:r>
              <a:r>
                <a:rPr lang="en-US" sz="6400" dirty="0" err="1">
                  <a:solidFill>
                    <a:srgbClr val="2B4B82"/>
                  </a:solidFill>
                  <a:latin typeface="Josefin Sans Bold Bold"/>
                </a:rPr>
                <a:t>gọn</a:t>
              </a:r>
              <a:r>
                <a:rPr lang="en-US" sz="6400" dirty="0">
                  <a:solidFill>
                    <a:srgbClr val="2B4B82"/>
                  </a:solidFill>
                  <a:latin typeface="Josefin Sans Bold Bold"/>
                </a:rPr>
                <a:t> </a:t>
              </a:r>
              <a:r>
                <a:rPr lang="en-US" sz="6400" dirty="0" err="1">
                  <a:solidFill>
                    <a:srgbClr val="2B4B82"/>
                  </a:solidFill>
                  <a:latin typeface="Josefin Sans Bold Bold"/>
                </a:rPr>
                <a:t>theo</a:t>
              </a:r>
              <a:r>
                <a:rPr lang="en-US" sz="6400" dirty="0">
                  <a:solidFill>
                    <a:srgbClr val="2B4B82"/>
                  </a:solidFill>
                  <a:latin typeface="Josefin Sans Bold Bold"/>
                </a:rPr>
                <a:t> </a:t>
              </a:r>
              <a:r>
                <a:rPr lang="en-US" sz="6400" dirty="0" err="1">
                  <a:solidFill>
                    <a:srgbClr val="2B4B82"/>
                  </a:solidFill>
                  <a:latin typeface="Josefin Sans Bold Bold"/>
                </a:rPr>
                <a:t>phân</a:t>
              </a:r>
              <a:r>
                <a:rPr lang="en-US" sz="6400" dirty="0">
                  <a:solidFill>
                    <a:srgbClr val="2B4B82"/>
                  </a:solidFill>
                  <a:latin typeface="Josefin Sans Bold Bold"/>
                </a:rPr>
                <a:t> </a:t>
              </a:r>
              <a:r>
                <a:rPr lang="en-US" sz="6400" dirty="0" err="1">
                  <a:solidFill>
                    <a:srgbClr val="2B4B82"/>
                  </a:solidFill>
                  <a:latin typeface="Josefin Sans Bold Bold"/>
                </a:rPr>
                <a:t>mảnh</a:t>
              </a:r>
              <a:r>
                <a:rPr lang="en-US" sz="6400" dirty="0">
                  <a:solidFill>
                    <a:srgbClr val="2B4B82"/>
                  </a:solidFill>
                  <a:latin typeface="Josefin Sans Bold Bold"/>
                </a:rPr>
                <a:t> </a:t>
              </a:r>
              <a:r>
                <a:rPr lang="en-US" sz="6400" dirty="0" err="1">
                  <a:solidFill>
                    <a:srgbClr val="2B4B82"/>
                  </a:solidFill>
                  <a:latin typeface="Josefin Sans Bold Bold"/>
                </a:rPr>
                <a:t>ngang</a:t>
              </a:r>
              <a:r>
                <a:rPr lang="en-US" sz="6400" dirty="0">
                  <a:solidFill>
                    <a:srgbClr val="2B4B82"/>
                  </a:solidFill>
                  <a:latin typeface="Josefin Sans Bold Bold"/>
                </a:rPr>
                <a:t> </a:t>
              </a:r>
              <a:r>
                <a:rPr lang="en-US" sz="6400" dirty="0" err="1">
                  <a:solidFill>
                    <a:srgbClr val="2B4B82"/>
                  </a:solidFill>
                  <a:latin typeface="Josefin Sans Bold Bold"/>
                </a:rPr>
                <a:t>nguyên</a:t>
              </a:r>
              <a:r>
                <a:rPr lang="en-US" sz="6400" dirty="0">
                  <a:solidFill>
                    <a:srgbClr val="2B4B82"/>
                  </a:solidFill>
                  <a:latin typeface="Josefin Sans Bold Bold"/>
                </a:rPr>
                <a:t> </a:t>
              </a:r>
              <a:r>
                <a:rPr lang="en-US" sz="6400" dirty="0" err="1">
                  <a:solidFill>
                    <a:srgbClr val="2B4B82"/>
                  </a:solidFill>
                  <a:latin typeface="Josefin Sans Bold Bold"/>
                </a:rPr>
                <a:t>thuỷ</a:t>
              </a:r>
              <a:endParaRPr lang="en-US" sz="6400" dirty="0">
                <a:solidFill>
                  <a:srgbClr val="2B4B82"/>
                </a:solidFill>
                <a:latin typeface="Josefin Sans Bold Bold"/>
              </a:endParaRPr>
            </a:p>
          </p:txBody>
        </p:sp>
        <p:sp>
          <p:nvSpPr>
            <p:cNvPr id="4" name="TextBox 4"/>
            <p:cNvSpPr txBox="1"/>
            <p:nvPr/>
          </p:nvSpPr>
          <p:spPr>
            <a:xfrm>
              <a:off x="-109657" y="445289"/>
              <a:ext cx="17688172" cy="4539704"/>
            </a:xfrm>
            <a:prstGeom prst="rect">
              <a:avLst/>
            </a:prstGeom>
          </p:spPr>
          <p:txBody>
            <a:bodyPr wrap="square" lIns="0" tIns="0" rIns="0" bIns="0" rtlCol="0" anchor="t">
              <a:spAutoFit/>
            </a:bodyPr>
            <a:lstStyle/>
            <a:p>
              <a:pPr marL="259080" lvl="1">
                <a:lnSpc>
                  <a:spcPct val="150000"/>
                </a:lnSpc>
              </a:pPr>
              <a:r>
                <a:rPr lang="vi-VN" sz="3000" dirty="0">
                  <a:solidFill>
                    <a:srgbClr val="2B4B82"/>
                  </a:solidFill>
                  <a:latin typeface="Josefin Sans Regular"/>
                </a:rPr>
                <a:t>• </a:t>
              </a:r>
              <a:r>
                <a:rPr lang="vi-VN" sz="3000" dirty="0" err="1">
                  <a:solidFill>
                    <a:srgbClr val="2B4B82"/>
                  </a:solidFill>
                  <a:latin typeface="Josefin Sans Regular"/>
                </a:rPr>
                <a:t>Việc</a:t>
              </a:r>
              <a:r>
                <a:rPr lang="vi-VN" sz="3000" dirty="0">
                  <a:solidFill>
                    <a:srgbClr val="2B4B82"/>
                  </a:solidFill>
                  <a:latin typeface="Josefin Sans Regular"/>
                </a:rPr>
                <a:t> </a:t>
              </a:r>
              <a:r>
                <a:rPr lang="vi-VN" sz="3000" dirty="0" err="1">
                  <a:solidFill>
                    <a:srgbClr val="2B4B82"/>
                  </a:solidFill>
                  <a:latin typeface="Josefin Sans Regular"/>
                </a:rPr>
                <a:t>rút</a:t>
              </a:r>
              <a:r>
                <a:rPr lang="vi-VN" sz="3000" dirty="0">
                  <a:solidFill>
                    <a:srgbClr val="2B4B82"/>
                  </a:solidFill>
                  <a:latin typeface="Josefin Sans Regular"/>
                </a:rPr>
                <a:t> </a:t>
              </a:r>
              <a:r>
                <a:rPr lang="vi-VN" sz="3000" dirty="0" err="1">
                  <a:solidFill>
                    <a:srgbClr val="2B4B82"/>
                  </a:solidFill>
                  <a:latin typeface="Josefin Sans Regular"/>
                </a:rPr>
                <a:t>gọn</a:t>
              </a:r>
              <a:r>
                <a:rPr lang="vi-VN" sz="3000" dirty="0">
                  <a:solidFill>
                    <a:srgbClr val="2B4B82"/>
                  </a:solidFill>
                  <a:latin typeface="Josefin Sans Regular"/>
                </a:rPr>
                <a:t> </a:t>
              </a:r>
              <a:r>
                <a:rPr lang="vi-VN" sz="3000" dirty="0" err="1">
                  <a:solidFill>
                    <a:srgbClr val="2B4B82"/>
                  </a:solidFill>
                  <a:latin typeface="Josefin Sans Regular"/>
                </a:rPr>
                <a:t>được</a:t>
              </a:r>
              <a:r>
                <a:rPr lang="vi-VN" sz="3000" dirty="0">
                  <a:solidFill>
                    <a:srgbClr val="2B4B82"/>
                  </a:solidFill>
                  <a:latin typeface="Josefin Sans Regular"/>
                </a:rPr>
                <a:t> </a:t>
              </a:r>
              <a:r>
                <a:rPr lang="vi-VN" sz="3000" dirty="0" err="1">
                  <a:solidFill>
                    <a:srgbClr val="2B4B82"/>
                  </a:solidFill>
                  <a:latin typeface="Josefin Sans Regular"/>
                </a:rPr>
                <a:t>thực</a:t>
              </a:r>
              <a:r>
                <a:rPr lang="vi-VN" sz="3000" dirty="0">
                  <a:solidFill>
                    <a:srgbClr val="2B4B82"/>
                  </a:solidFill>
                  <a:latin typeface="Josefin Sans Regular"/>
                </a:rPr>
                <a:t> </a:t>
              </a:r>
              <a:r>
                <a:rPr lang="vi-VN" sz="3000" dirty="0" err="1">
                  <a:solidFill>
                    <a:srgbClr val="2B4B82"/>
                  </a:solidFill>
                  <a:latin typeface="Josefin Sans Regular"/>
                </a:rPr>
                <a:t>hiện</a:t>
              </a:r>
              <a:r>
                <a:rPr lang="vi-VN" sz="3000" dirty="0">
                  <a:solidFill>
                    <a:srgbClr val="2B4B82"/>
                  </a:solidFill>
                  <a:latin typeface="Josefin Sans Regular"/>
                </a:rPr>
                <a:t> </a:t>
              </a:r>
              <a:r>
                <a:rPr lang="vi-VN" sz="3000" dirty="0" err="1">
                  <a:solidFill>
                    <a:srgbClr val="2B4B82"/>
                  </a:solidFill>
                  <a:latin typeface="Josefin Sans Regular"/>
                </a:rPr>
                <a:t>dựa</a:t>
              </a:r>
              <a:r>
                <a:rPr lang="vi-VN" sz="3000" dirty="0">
                  <a:solidFill>
                    <a:srgbClr val="2B4B82"/>
                  </a:solidFill>
                  <a:latin typeface="Josefin Sans Regular"/>
                </a:rPr>
                <a:t> trên </a:t>
              </a:r>
              <a:r>
                <a:rPr lang="vi-VN" sz="3000" dirty="0" err="1">
                  <a:solidFill>
                    <a:srgbClr val="2B4B82"/>
                  </a:solidFill>
                  <a:latin typeface="Josefin Sans Regular"/>
                </a:rPr>
                <a:t>tính</a:t>
              </a:r>
              <a:r>
                <a:rPr lang="vi-VN" sz="3000" dirty="0">
                  <a:solidFill>
                    <a:srgbClr val="2B4B82"/>
                  </a:solidFill>
                  <a:latin typeface="Josefin Sans Regular"/>
                </a:rPr>
                <a:t> phân </a:t>
              </a:r>
              <a:r>
                <a:rPr lang="vi-VN" sz="3000" dirty="0" err="1">
                  <a:solidFill>
                    <a:srgbClr val="2B4B82"/>
                  </a:solidFill>
                  <a:latin typeface="Josefin Sans Regular"/>
                </a:rPr>
                <a:t>phối</a:t>
              </a:r>
              <a:r>
                <a:rPr lang="vi-VN" sz="3000" dirty="0">
                  <a:solidFill>
                    <a:srgbClr val="2B4B82"/>
                  </a:solidFill>
                  <a:latin typeface="Josefin Sans Regular"/>
                </a:rPr>
                <a:t> </a:t>
              </a:r>
              <a:r>
                <a:rPr lang="vi-VN" sz="3000" dirty="0" err="1">
                  <a:solidFill>
                    <a:srgbClr val="2B4B82"/>
                  </a:solidFill>
                  <a:latin typeface="Josefin Sans Regular"/>
                </a:rPr>
                <a:t>giữa</a:t>
              </a:r>
              <a:r>
                <a:rPr lang="vi-VN" sz="3000" dirty="0">
                  <a:solidFill>
                    <a:srgbClr val="2B4B82"/>
                  </a:solidFill>
                  <a:latin typeface="Josefin Sans Regular"/>
                </a:rPr>
                <a:t> </a:t>
              </a:r>
              <a:r>
                <a:rPr lang="vi-VN" sz="3000" dirty="0" err="1">
                  <a:solidFill>
                    <a:srgbClr val="2B4B82"/>
                  </a:solidFill>
                  <a:latin typeface="Josefin Sans Regular"/>
                </a:rPr>
                <a:t>phép</a:t>
              </a:r>
              <a:r>
                <a:rPr lang="vi-VN" sz="3000" dirty="0">
                  <a:solidFill>
                    <a:srgbClr val="2B4B82"/>
                  </a:solidFill>
                  <a:latin typeface="Josefin Sans Regular"/>
                </a:rPr>
                <a:t> </a:t>
              </a:r>
              <a:r>
                <a:rPr lang="vi-VN" sz="3000" dirty="0" err="1">
                  <a:solidFill>
                    <a:srgbClr val="2B4B82"/>
                  </a:solidFill>
                  <a:latin typeface="Josefin Sans Regular"/>
                </a:rPr>
                <a:t>nối</a:t>
              </a:r>
              <a:r>
                <a:rPr lang="vi-VN" sz="3000" dirty="0">
                  <a:solidFill>
                    <a:srgbClr val="2B4B82"/>
                  </a:solidFill>
                  <a:latin typeface="Josefin Sans Regular"/>
                </a:rPr>
                <a:t> </a:t>
              </a:r>
              <a:r>
                <a:rPr lang="vi-VN" sz="3000" dirty="0" err="1">
                  <a:solidFill>
                    <a:srgbClr val="2B4B82"/>
                  </a:solidFill>
                  <a:latin typeface="Josefin Sans Regular"/>
                </a:rPr>
                <a:t>và</a:t>
              </a:r>
              <a:r>
                <a:rPr lang="vi-VN" sz="3000" dirty="0">
                  <a:solidFill>
                    <a:srgbClr val="2B4B82"/>
                  </a:solidFill>
                  <a:latin typeface="Josefin Sans Regular"/>
                </a:rPr>
                <a:t> </a:t>
              </a:r>
              <a:r>
                <a:rPr lang="vi-VN" sz="3000" dirty="0" err="1">
                  <a:solidFill>
                    <a:srgbClr val="2B4B82"/>
                  </a:solidFill>
                  <a:latin typeface="Josefin Sans Regular"/>
                </a:rPr>
                <a:t>phép</a:t>
              </a:r>
              <a:r>
                <a:rPr lang="vi-VN" sz="3000" dirty="0">
                  <a:solidFill>
                    <a:srgbClr val="2B4B82"/>
                  </a:solidFill>
                  <a:latin typeface="Josefin Sans Regular"/>
                </a:rPr>
                <a:t> </a:t>
              </a:r>
              <a:r>
                <a:rPr lang="vi-VN" sz="3000" dirty="0" err="1">
                  <a:solidFill>
                    <a:srgbClr val="2B4B82"/>
                  </a:solidFill>
                  <a:latin typeface="Josefin Sans Regular"/>
                </a:rPr>
                <a:t>hợp</a:t>
              </a:r>
              <a:endParaRPr lang="vi-VN" sz="3000" dirty="0">
                <a:solidFill>
                  <a:srgbClr val="2B4B82"/>
                </a:solidFill>
                <a:latin typeface="Josefin Sans Regular"/>
              </a:endParaRPr>
            </a:p>
            <a:p>
              <a:pPr marL="259080" lvl="1">
                <a:lnSpc>
                  <a:spcPct val="150000"/>
                </a:lnSpc>
              </a:pPr>
              <a:r>
                <a:rPr lang="vi-VN" sz="3000" dirty="0" err="1">
                  <a:solidFill>
                    <a:srgbClr val="2B4B82"/>
                  </a:solidFill>
                  <a:latin typeface="Josefin Sans Regular"/>
                </a:rPr>
                <a:t>và</a:t>
              </a:r>
              <a:r>
                <a:rPr lang="vi-VN" sz="3000" dirty="0">
                  <a:solidFill>
                    <a:srgbClr val="2B4B82"/>
                  </a:solidFill>
                  <a:latin typeface="Josefin Sans Regular"/>
                </a:rPr>
                <a:t> </a:t>
              </a:r>
              <a:r>
                <a:rPr lang="vi-VN" sz="3000" dirty="0" err="1">
                  <a:solidFill>
                    <a:srgbClr val="2B4B82"/>
                  </a:solidFill>
                  <a:latin typeface="Josefin Sans Regular"/>
                </a:rPr>
                <a:t>loại</a:t>
              </a:r>
              <a:r>
                <a:rPr lang="vi-VN" sz="3000" dirty="0">
                  <a:solidFill>
                    <a:srgbClr val="2B4B82"/>
                  </a:solidFill>
                  <a:latin typeface="Josefin Sans Regular"/>
                </a:rPr>
                <a:t> </a:t>
              </a:r>
              <a:r>
                <a:rPr lang="vi-VN" sz="3000" dirty="0" err="1">
                  <a:solidFill>
                    <a:srgbClr val="2B4B82"/>
                  </a:solidFill>
                  <a:latin typeface="Josefin Sans Regular"/>
                </a:rPr>
                <a:t>bỏ</a:t>
              </a:r>
              <a:r>
                <a:rPr lang="vi-VN" sz="3000" dirty="0">
                  <a:solidFill>
                    <a:srgbClr val="2B4B82"/>
                  </a:solidFill>
                  <a:latin typeface="Josefin Sans Regular"/>
                </a:rPr>
                <a:t> </a:t>
              </a:r>
              <a:r>
                <a:rPr lang="vi-VN" sz="3000" dirty="0" err="1">
                  <a:solidFill>
                    <a:srgbClr val="2B4B82"/>
                  </a:solidFill>
                  <a:latin typeface="Josefin Sans Regular"/>
                </a:rPr>
                <a:t>các</a:t>
              </a:r>
              <a:r>
                <a:rPr lang="vi-VN" sz="3000" dirty="0">
                  <a:solidFill>
                    <a:srgbClr val="2B4B82"/>
                  </a:solidFill>
                  <a:latin typeface="Josefin Sans Regular"/>
                </a:rPr>
                <a:t> </a:t>
              </a:r>
              <a:r>
                <a:rPr lang="vi-VN" sz="3000" dirty="0" err="1">
                  <a:solidFill>
                    <a:srgbClr val="2B4B82"/>
                  </a:solidFill>
                  <a:latin typeface="Josefin Sans Regular"/>
                </a:rPr>
                <a:t>phép</a:t>
              </a:r>
              <a:r>
                <a:rPr lang="vi-VN" sz="3000" dirty="0">
                  <a:solidFill>
                    <a:srgbClr val="2B4B82"/>
                  </a:solidFill>
                  <a:latin typeface="Josefin Sans Regular"/>
                </a:rPr>
                <a:t> </a:t>
              </a:r>
              <a:r>
                <a:rPr lang="vi-VN" sz="3000" dirty="0" err="1">
                  <a:solidFill>
                    <a:srgbClr val="2B4B82"/>
                  </a:solidFill>
                  <a:latin typeface="Josefin Sans Regular"/>
                </a:rPr>
                <a:t>nối</a:t>
              </a:r>
              <a:r>
                <a:rPr lang="vi-VN" sz="3000" dirty="0">
                  <a:solidFill>
                    <a:srgbClr val="2B4B82"/>
                  </a:solidFill>
                  <a:latin typeface="Josefin Sans Regular"/>
                </a:rPr>
                <a:t> vô </a:t>
              </a:r>
              <a:r>
                <a:rPr lang="vi-VN" sz="3000" dirty="0" err="1">
                  <a:solidFill>
                    <a:srgbClr val="2B4B82"/>
                  </a:solidFill>
                  <a:latin typeface="Josefin Sans Regular"/>
                </a:rPr>
                <a:t>ích</a:t>
              </a:r>
              <a:r>
                <a:rPr lang="vi-VN" sz="3000" dirty="0">
                  <a:solidFill>
                    <a:srgbClr val="2B4B82"/>
                  </a:solidFill>
                  <a:latin typeface="Josefin Sans Regular"/>
                </a:rPr>
                <a:t>.</a:t>
              </a:r>
            </a:p>
            <a:p>
              <a:pPr marL="259080" lvl="1">
                <a:lnSpc>
                  <a:spcPct val="150000"/>
                </a:lnSpc>
              </a:pPr>
              <a:r>
                <a:rPr lang="vi-VN" sz="3000" dirty="0">
                  <a:solidFill>
                    <a:srgbClr val="2B4B82"/>
                  </a:solidFill>
                  <a:latin typeface="Josefin Sans Regular"/>
                </a:rPr>
                <a:t>• </a:t>
              </a:r>
              <a:r>
                <a:rPr lang="vi-VN" sz="3000" dirty="0" err="1">
                  <a:solidFill>
                    <a:srgbClr val="2B4B82"/>
                  </a:solidFill>
                  <a:latin typeface="Josefin Sans Regular"/>
                </a:rPr>
                <a:t>Với</a:t>
              </a:r>
              <a:r>
                <a:rPr lang="vi-VN" sz="3000" dirty="0">
                  <a:solidFill>
                    <a:srgbClr val="2B4B82"/>
                  </a:solidFill>
                  <a:latin typeface="Josefin Sans Regular"/>
                </a:rPr>
                <a:t> </a:t>
              </a:r>
              <a:r>
                <a:rPr lang="vi-VN" sz="3000" dirty="0" err="1">
                  <a:solidFill>
                    <a:srgbClr val="2B4B82"/>
                  </a:solidFill>
                  <a:latin typeface="Josefin Sans Regular"/>
                </a:rPr>
                <a:t>tính</a:t>
              </a:r>
              <a:r>
                <a:rPr lang="vi-VN" sz="3000" dirty="0">
                  <a:solidFill>
                    <a:srgbClr val="2B4B82"/>
                  </a:solidFill>
                  <a:latin typeface="Josefin Sans Regular"/>
                </a:rPr>
                <a:t> </a:t>
              </a:r>
              <a:r>
                <a:rPr lang="vi-VN" sz="3000" dirty="0" err="1">
                  <a:solidFill>
                    <a:srgbClr val="2B4B82"/>
                  </a:solidFill>
                  <a:latin typeface="Josefin Sans Regular"/>
                </a:rPr>
                <a:t>chất</a:t>
              </a:r>
              <a:r>
                <a:rPr lang="vi-VN" sz="3000" dirty="0">
                  <a:solidFill>
                    <a:srgbClr val="2B4B82"/>
                  </a:solidFill>
                  <a:latin typeface="Josefin Sans Regular"/>
                </a:rPr>
                <a:t> (R1 ∪ R2) ⋈ R3 = (R1 ⋈ R3) ∪ (R2 ⋈ R3), Ri </a:t>
              </a:r>
              <a:r>
                <a:rPr lang="vi-VN" sz="3000" dirty="0" err="1">
                  <a:solidFill>
                    <a:srgbClr val="2B4B82"/>
                  </a:solidFill>
                  <a:latin typeface="Josefin Sans Regular"/>
                </a:rPr>
                <a:t>là</a:t>
              </a:r>
              <a:r>
                <a:rPr lang="vi-VN" sz="3000" dirty="0">
                  <a:solidFill>
                    <a:srgbClr val="2B4B82"/>
                  </a:solidFill>
                  <a:latin typeface="Josefin Sans Regular"/>
                </a:rPr>
                <a:t> </a:t>
              </a:r>
              <a:r>
                <a:rPr lang="vi-VN" sz="3000" dirty="0" err="1">
                  <a:solidFill>
                    <a:srgbClr val="2B4B82"/>
                  </a:solidFill>
                  <a:latin typeface="Josefin Sans Regular"/>
                </a:rPr>
                <a:t>các</a:t>
              </a:r>
              <a:r>
                <a:rPr lang="vi-VN" sz="3000" dirty="0">
                  <a:solidFill>
                    <a:srgbClr val="2B4B82"/>
                  </a:solidFill>
                  <a:latin typeface="Josefin Sans Regular"/>
                </a:rPr>
                <a:t> phân </a:t>
              </a:r>
              <a:r>
                <a:rPr lang="vi-VN" sz="3000" dirty="0" err="1">
                  <a:solidFill>
                    <a:srgbClr val="2B4B82"/>
                  </a:solidFill>
                  <a:latin typeface="Josefin Sans Regular"/>
                </a:rPr>
                <a:t>mảnh</a:t>
              </a:r>
              <a:r>
                <a:rPr lang="vi-VN" sz="3000" dirty="0">
                  <a:solidFill>
                    <a:srgbClr val="2B4B82"/>
                  </a:solidFill>
                  <a:latin typeface="Josefin Sans Regular"/>
                </a:rPr>
                <a:t>.</a:t>
              </a:r>
            </a:p>
            <a:p>
              <a:pPr marL="259080" lvl="1">
                <a:lnSpc>
                  <a:spcPct val="150000"/>
                </a:lnSpc>
              </a:pPr>
              <a:r>
                <a:rPr lang="vi-VN" sz="3000" dirty="0" err="1">
                  <a:solidFill>
                    <a:srgbClr val="2B4B82"/>
                  </a:solidFill>
                  <a:latin typeface="Josefin Sans Regular"/>
                </a:rPr>
                <a:t>Chúng</a:t>
              </a:r>
              <a:r>
                <a:rPr lang="vi-VN" sz="3000" dirty="0">
                  <a:solidFill>
                    <a:srgbClr val="2B4B82"/>
                  </a:solidFill>
                  <a:latin typeface="Josefin Sans Regular"/>
                </a:rPr>
                <a:t> ta </a:t>
              </a:r>
              <a:r>
                <a:rPr lang="vi-VN" sz="3000" dirty="0" err="1">
                  <a:solidFill>
                    <a:srgbClr val="2B4B82"/>
                  </a:solidFill>
                  <a:latin typeface="Josefin Sans Regular"/>
                </a:rPr>
                <a:t>có</a:t>
              </a:r>
              <a:r>
                <a:rPr lang="vi-VN" sz="3000" dirty="0">
                  <a:solidFill>
                    <a:srgbClr val="2B4B82"/>
                  </a:solidFill>
                  <a:latin typeface="Josefin Sans Regular"/>
                </a:rPr>
                <a:t> </a:t>
              </a:r>
              <a:r>
                <a:rPr lang="vi-VN" sz="3000" dirty="0" err="1">
                  <a:solidFill>
                    <a:srgbClr val="2B4B82"/>
                  </a:solidFill>
                  <a:latin typeface="Josefin Sans Regular"/>
                </a:rPr>
                <a:t>thể</a:t>
              </a:r>
              <a:r>
                <a:rPr lang="vi-VN" sz="3000" dirty="0">
                  <a:solidFill>
                    <a:srgbClr val="2B4B82"/>
                  </a:solidFill>
                  <a:latin typeface="Josefin Sans Regular"/>
                </a:rPr>
                <a:t> </a:t>
              </a:r>
              <a:r>
                <a:rPr lang="vi-VN" sz="3000" dirty="0" err="1">
                  <a:solidFill>
                    <a:srgbClr val="2B4B82"/>
                  </a:solidFill>
                  <a:latin typeface="Josefin Sans Regular"/>
                </a:rPr>
                <a:t>xác</a:t>
              </a:r>
              <a:r>
                <a:rPr lang="vi-VN" sz="3000" dirty="0">
                  <a:solidFill>
                    <a:srgbClr val="2B4B82"/>
                  </a:solidFill>
                  <a:latin typeface="Josefin Sans Regular"/>
                </a:rPr>
                <a:t> </a:t>
              </a:r>
              <a:r>
                <a:rPr lang="vi-VN" sz="3000" dirty="0" err="1">
                  <a:solidFill>
                    <a:srgbClr val="2B4B82"/>
                  </a:solidFill>
                  <a:latin typeface="Josefin Sans Regular"/>
                </a:rPr>
                <a:t>định</a:t>
              </a:r>
              <a:r>
                <a:rPr lang="vi-VN" sz="3000" dirty="0">
                  <a:solidFill>
                    <a:srgbClr val="2B4B82"/>
                  </a:solidFill>
                  <a:latin typeface="Josefin Sans Regular"/>
                </a:rPr>
                <a:t> </a:t>
              </a:r>
              <a:r>
                <a:rPr lang="vi-VN" sz="3000" dirty="0" err="1">
                  <a:solidFill>
                    <a:srgbClr val="2B4B82"/>
                  </a:solidFill>
                  <a:latin typeface="Josefin Sans Regular"/>
                </a:rPr>
                <a:t>được</a:t>
              </a:r>
              <a:r>
                <a:rPr lang="vi-VN" sz="3000" dirty="0">
                  <a:solidFill>
                    <a:srgbClr val="2B4B82"/>
                  </a:solidFill>
                  <a:latin typeface="Josefin Sans Regular"/>
                </a:rPr>
                <a:t> </a:t>
              </a:r>
              <a:r>
                <a:rPr lang="vi-VN" sz="3000" dirty="0" err="1">
                  <a:solidFill>
                    <a:srgbClr val="2B4B82"/>
                  </a:solidFill>
                  <a:latin typeface="Josefin Sans Regular"/>
                </a:rPr>
                <a:t>các</a:t>
              </a:r>
              <a:r>
                <a:rPr lang="vi-VN" sz="3000" dirty="0">
                  <a:solidFill>
                    <a:srgbClr val="2B4B82"/>
                  </a:solidFill>
                  <a:latin typeface="Josefin Sans Regular"/>
                </a:rPr>
                <a:t> </a:t>
              </a:r>
              <a:r>
                <a:rPr lang="vi-VN" sz="3000" dirty="0" err="1">
                  <a:solidFill>
                    <a:srgbClr val="2B4B82"/>
                  </a:solidFill>
                  <a:latin typeface="Josefin Sans Regular"/>
                </a:rPr>
                <a:t>phép</a:t>
              </a:r>
              <a:r>
                <a:rPr lang="vi-VN" sz="3000" dirty="0">
                  <a:solidFill>
                    <a:srgbClr val="2B4B82"/>
                  </a:solidFill>
                  <a:latin typeface="Josefin Sans Regular"/>
                </a:rPr>
                <a:t> </a:t>
              </a:r>
              <a:r>
                <a:rPr lang="vi-VN" sz="3000" dirty="0" err="1">
                  <a:solidFill>
                    <a:srgbClr val="2B4B82"/>
                  </a:solidFill>
                  <a:latin typeface="Josefin Sans Regular"/>
                </a:rPr>
                <a:t>nối</a:t>
              </a:r>
              <a:r>
                <a:rPr lang="vi-VN" sz="3000" dirty="0">
                  <a:solidFill>
                    <a:srgbClr val="2B4B82"/>
                  </a:solidFill>
                  <a:latin typeface="Josefin Sans Regular"/>
                </a:rPr>
                <a:t> vô </a:t>
              </a:r>
              <a:r>
                <a:rPr lang="vi-VN" sz="3000" dirty="0" err="1">
                  <a:solidFill>
                    <a:srgbClr val="2B4B82"/>
                  </a:solidFill>
                  <a:latin typeface="Josefin Sans Regular"/>
                </a:rPr>
                <a:t>ích</a:t>
              </a:r>
              <a:r>
                <a:rPr lang="vi-VN" sz="3000" dirty="0">
                  <a:solidFill>
                    <a:srgbClr val="2B4B82"/>
                  </a:solidFill>
                  <a:latin typeface="Josefin Sans Regular"/>
                </a:rPr>
                <a:t> </a:t>
              </a:r>
              <a:r>
                <a:rPr lang="vi-VN" sz="3000" dirty="0" err="1">
                  <a:solidFill>
                    <a:srgbClr val="2B4B82"/>
                  </a:solidFill>
                  <a:latin typeface="Josefin Sans Regular"/>
                </a:rPr>
                <a:t>của</a:t>
              </a:r>
              <a:r>
                <a:rPr lang="vi-VN" sz="3000" dirty="0">
                  <a:solidFill>
                    <a:srgbClr val="2B4B82"/>
                  </a:solidFill>
                  <a:latin typeface="Josefin Sans Regular"/>
                </a:rPr>
                <a:t> </a:t>
              </a:r>
              <a:r>
                <a:rPr lang="vi-VN" sz="3000" dirty="0" err="1">
                  <a:solidFill>
                    <a:srgbClr val="2B4B82"/>
                  </a:solidFill>
                  <a:latin typeface="Josefin Sans Regular"/>
                </a:rPr>
                <a:t>các</a:t>
              </a:r>
              <a:r>
                <a:rPr lang="vi-VN" sz="3000" dirty="0">
                  <a:solidFill>
                    <a:srgbClr val="2B4B82"/>
                  </a:solidFill>
                  <a:latin typeface="Josefin Sans Regular"/>
                </a:rPr>
                <a:t> </a:t>
              </a:r>
              <a:r>
                <a:rPr lang="vi-VN" sz="3000" dirty="0" err="1">
                  <a:solidFill>
                    <a:srgbClr val="2B4B82"/>
                  </a:solidFill>
                  <a:latin typeface="Josefin Sans Regular"/>
                </a:rPr>
                <a:t>mảnh</a:t>
              </a:r>
              <a:r>
                <a:rPr lang="vi-VN" sz="3000" dirty="0">
                  <a:solidFill>
                    <a:srgbClr val="2B4B82"/>
                  </a:solidFill>
                  <a:latin typeface="Josefin Sans Regular"/>
                </a:rPr>
                <a:t> khi </a:t>
              </a:r>
              <a:r>
                <a:rPr lang="vi-VN" sz="3000" dirty="0" err="1">
                  <a:solidFill>
                    <a:srgbClr val="2B4B82"/>
                  </a:solidFill>
                  <a:latin typeface="Josefin Sans Regular"/>
                </a:rPr>
                <a:t>các</a:t>
              </a:r>
              <a:r>
                <a:rPr lang="vi-VN" sz="3000" dirty="0">
                  <a:solidFill>
                    <a:srgbClr val="2B4B82"/>
                  </a:solidFill>
                  <a:latin typeface="Josefin Sans Regular"/>
                </a:rPr>
                <a:t> </a:t>
              </a:r>
              <a:r>
                <a:rPr lang="vi-VN" sz="3000" dirty="0" err="1">
                  <a:solidFill>
                    <a:srgbClr val="2B4B82"/>
                  </a:solidFill>
                  <a:latin typeface="Josefin Sans Regular"/>
                </a:rPr>
                <a:t>điều</a:t>
              </a:r>
              <a:r>
                <a:rPr lang="vi-VN" sz="3000" dirty="0">
                  <a:solidFill>
                    <a:srgbClr val="2B4B82"/>
                  </a:solidFill>
                  <a:latin typeface="Josefin Sans Regular"/>
                </a:rPr>
                <a:t> </a:t>
              </a:r>
              <a:r>
                <a:rPr lang="vi-VN" sz="3000" dirty="0" err="1">
                  <a:solidFill>
                    <a:srgbClr val="2B4B82"/>
                  </a:solidFill>
                  <a:latin typeface="Josefin Sans Regular"/>
                </a:rPr>
                <a:t>kiện</a:t>
              </a:r>
              <a:endParaRPr lang="vi-VN" sz="3000" dirty="0">
                <a:solidFill>
                  <a:srgbClr val="2B4B82"/>
                </a:solidFill>
                <a:latin typeface="Josefin Sans Regular"/>
              </a:endParaRPr>
            </a:p>
            <a:p>
              <a:pPr marL="259080" lvl="1">
                <a:lnSpc>
                  <a:spcPct val="150000"/>
                </a:lnSpc>
              </a:pPr>
              <a:r>
                <a:rPr lang="vi-VN" sz="3000" dirty="0" err="1">
                  <a:solidFill>
                    <a:srgbClr val="2B4B82"/>
                  </a:solidFill>
                  <a:latin typeface="Josefin Sans Regular"/>
                </a:rPr>
                <a:t>nối</a:t>
              </a:r>
              <a:r>
                <a:rPr lang="vi-VN" sz="3000" dirty="0">
                  <a:solidFill>
                    <a:srgbClr val="2B4B82"/>
                  </a:solidFill>
                  <a:latin typeface="Josefin Sans Regular"/>
                </a:rPr>
                <a:t> mâu </a:t>
              </a:r>
              <a:r>
                <a:rPr lang="vi-VN" sz="3000" dirty="0" err="1">
                  <a:solidFill>
                    <a:srgbClr val="2B4B82"/>
                  </a:solidFill>
                  <a:latin typeface="Josefin Sans Regular"/>
                </a:rPr>
                <a:t>thuẫn</a:t>
              </a:r>
              <a:r>
                <a:rPr lang="vi-VN" sz="3000" dirty="0">
                  <a:solidFill>
                    <a:srgbClr val="2B4B82"/>
                  </a:solidFill>
                  <a:latin typeface="Josefin Sans Regular"/>
                </a:rPr>
                <a:t> nhau. Sau </a:t>
              </a:r>
              <a:r>
                <a:rPr lang="vi-VN" sz="3000" dirty="0" err="1">
                  <a:solidFill>
                    <a:srgbClr val="2B4B82"/>
                  </a:solidFill>
                  <a:latin typeface="Josefin Sans Regular"/>
                </a:rPr>
                <a:t>đó</a:t>
              </a:r>
              <a:r>
                <a:rPr lang="vi-VN" sz="3000" dirty="0">
                  <a:solidFill>
                    <a:srgbClr val="2B4B82"/>
                  </a:solidFill>
                  <a:latin typeface="Josefin Sans Regular"/>
                </a:rPr>
                <a:t>, </a:t>
              </a:r>
              <a:r>
                <a:rPr lang="vi-VN" sz="3000" dirty="0" err="1">
                  <a:solidFill>
                    <a:srgbClr val="2B4B82"/>
                  </a:solidFill>
                  <a:latin typeface="Josefin Sans Regular"/>
                </a:rPr>
                <a:t>dùng</a:t>
              </a:r>
              <a:r>
                <a:rPr lang="vi-VN" sz="3000" dirty="0">
                  <a:solidFill>
                    <a:srgbClr val="2B4B82"/>
                  </a:solidFill>
                  <a:latin typeface="Josefin Sans Regular"/>
                </a:rPr>
                <a:t> quy </a:t>
              </a:r>
              <a:r>
                <a:rPr lang="vi-VN" sz="3000" dirty="0" err="1">
                  <a:solidFill>
                    <a:srgbClr val="2B4B82"/>
                  </a:solidFill>
                  <a:latin typeface="Josefin Sans Regular"/>
                </a:rPr>
                <a:t>tắc</a:t>
              </a:r>
              <a:r>
                <a:rPr lang="vi-VN" sz="3000" dirty="0">
                  <a:solidFill>
                    <a:srgbClr val="2B4B82"/>
                  </a:solidFill>
                  <a:latin typeface="Josefin Sans Regular"/>
                </a:rPr>
                <a:t> </a:t>
              </a:r>
              <a:r>
                <a:rPr lang="vi-VN" sz="3000" dirty="0" err="1">
                  <a:solidFill>
                    <a:srgbClr val="2B4B82"/>
                  </a:solidFill>
                  <a:latin typeface="Josefin Sans Regular"/>
                </a:rPr>
                <a:t>dưới</a:t>
              </a:r>
              <a:r>
                <a:rPr lang="vi-VN" sz="3000" dirty="0">
                  <a:solidFill>
                    <a:srgbClr val="2B4B82"/>
                  </a:solidFill>
                  <a:latin typeface="Josefin Sans Regular"/>
                </a:rPr>
                <a:t> đây </a:t>
              </a:r>
              <a:r>
                <a:rPr lang="vi-VN" sz="3000" dirty="0" err="1">
                  <a:solidFill>
                    <a:srgbClr val="2B4B82"/>
                  </a:solidFill>
                  <a:latin typeface="Josefin Sans Regular"/>
                </a:rPr>
                <a:t>để</a:t>
              </a:r>
              <a:r>
                <a:rPr lang="vi-VN" sz="3000" dirty="0">
                  <a:solidFill>
                    <a:srgbClr val="2B4B82"/>
                  </a:solidFill>
                  <a:latin typeface="Josefin Sans Regular"/>
                </a:rPr>
                <a:t> </a:t>
              </a:r>
              <a:r>
                <a:rPr lang="vi-VN" sz="3000" dirty="0" err="1">
                  <a:solidFill>
                    <a:srgbClr val="2B4B82"/>
                  </a:solidFill>
                  <a:latin typeface="Josefin Sans Regular"/>
                </a:rPr>
                <a:t>loại</a:t>
              </a:r>
              <a:r>
                <a:rPr lang="vi-VN" sz="3000" dirty="0">
                  <a:solidFill>
                    <a:srgbClr val="2B4B82"/>
                  </a:solidFill>
                  <a:latin typeface="Josefin Sans Regular"/>
                </a:rPr>
                <a:t> </a:t>
              </a:r>
              <a:r>
                <a:rPr lang="vi-VN" sz="3000" dirty="0" err="1">
                  <a:solidFill>
                    <a:srgbClr val="2B4B82"/>
                  </a:solidFill>
                  <a:latin typeface="Josefin Sans Regular"/>
                </a:rPr>
                <a:t>bỏ</a:t>
              </a:r>
              <a:r>
                <a:rPr lang="vi-VN" sz="3000" dirty="0">
                  <a:solidFill>
                    <a:srgbClr val="2B4B82"/>
                  </a:solidFill>
                  <a:latin typeface="Josefin Sans Regular"/>
                </a:rPr>
                <a:t> </a:t>
              </a:r>
              <a:r>
                <a:rPr lang="vi-VN" sz="3000" dirty="0" err="1">
                  <a:solidFill>
                    <a:srgbClr val="2B4B82"/>
                  </a:solidFill>
                  <a:latin typeface="Josefin Sans Regular"/>
                </a:rPr>
                <a:t>các</a:t>
              </a:r>
              <a:r>
                <a:rPr lang="vi-VN" sz="3000" dirty="0">
                  <a:solidFill>
                    <a:srgbClr val="2B4B82"/>
                  </a:solidFill>
                  <a:latin typeface="Josefin Sans Regular"/>
                </a:rPr>
                <a:t> </a:t>
              </a:r>
              <a:r>
                <a:rPr lang="vi-VN" sz="3000" dirty="0" err="1">
                  <a:solidFill>
                    <a:srgbClr val="2B4B82"/>
                  </a:solidFill>
                  <a:latin typeface="Josefin Sans Regular"/>
                </a:rPr>
                <a:t>phép</a:t>
              </a:r>
              <a:r>
                <a:rPr lang="vi-VN" sz="3000" dirty="0">
                  <a:solidFill>
                    <a:srgbClr val="2B4B82"/>
                  </a:solidFill>
                  <a:latin typeface="Josefin Sans Regular"/>
                </a:rPr>
                <a:t> </a:t>
              </a:r>
              <a:r>
                <a:rPr lang="vi-VN" sz="3000" dirty="0" err="1">
                  <a:solidFill>
                    <a:srgbClr val="2B4B82"/>
                  </a:solidFill>
                  <a:latin typeface="Josefin Sans Regular"/>
                </a:rPr>
                <a:t>nối</a:t>
              </a:r>
              <a:r>
                <a:rPr lang="vi-VN" sz="3000" dirty="0">
                  <a:solidFill>
                    <a:srgbClr val="2B4B82"/>
                  </a:solidFill>
                  <a:latin typeface="Josefin Sans Regular"/>
                </a:rPr>
                <a:t> vô </a:t>
              </a:r>
              <a:r>
                <a:rPr lang="vi-VN" sz="3000" dirty="0" err="1">
                  <a:solidFill>
                    <a:srgbClr val="2B4B82"/>
                  </a:solidFill>
                  <a:latin typeface="Josefin Sans Regular"/>
                </a:rPr>
                <a:t>ích</a:t>
              </a:r>
              <a:endParaRPr lang="vi-VN" sz="3000" dirty="0">
                <a:solidFill>
                  <a:srgbClr val="2B4B82"/>
                </a:solidFill>
                <a:latin typeface="Josefin Sans Regula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86105" y="1222394"/>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67349" y="-305790"/>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35000" y="-2826353"/>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01858" y="-1953540"/>
            <a:ext cx="5357753" cy="5591583"/>
          </a:xfrm>
          <a:prstGeom prst="rect">
            <a:avLst/>
          </a:prstGeom>
        </p:spPr>
      </p:pic>
      <p:sp>
        <p:nvSpPr>
          <p:cNvPr id="12" name="TextBox 4">
            <a:extLst>
              <a:ext uri="{FF2B5EF4-FFF2-40B4-BE49-F238E27FC236}">
                <a16:creationId xmlns:a16="http://schemas.microsoft.com/office/drawing/2014/main" id="{E5556994-A7BF-F07C-B53E-E30121D882F2}"/>
              </a:ext>
            </a:extLst>
          </p:cNvPr>
          <p:cNvSpPr txBox="1"/>
          <p:nvPr/>
        </p:nvSpPr>
        <p:spPr>
          <a:xfrm>
            <a:off x="1170431" y="2620079"/>
            <a:ext cx="15850506" cy="480901"/>
          </a:xfrm>
          <a:prstGeom prst="rect">
            <a:avLst/>
          </a:prstGeom>
        </p:spPr>
        <p:txBody>
          <a:bodyPr wrap="square" lIns="0" tIns="0" rIns="0" bIns="0" rtlCol="0" anchor="t">
            <a:spAutoFit/>
          </a:bodyPr>
          <a:lstStyle/>
          <a:p>
            <a:pPr marL="259080" lvl="1">
              <a:lnSpc>
                <a:spcPts val="3359"/>
              </a:lnSpc>
            </a:pPr>
            <a:r>
              <a:rPr lang="en-US" sz="4000" dirty="0">
                <a:solidFill>
                  <a:srgbClr val="2B4B82"/>
                </a:solidFill>
                <a:latin typeface="Josefin Sans Regular"/>
              </a:rPr>
              <a:t>	b. </a:t>
            </a:r>
            <a:r>
              <a:rPr lang="en-US" sz="4000" dirty="0" err="1">
                <a:solidFill>
                  <a:srgbClr val="2B4B82"/>
                </a:solidFill>
                <a:latin typeface="Josefin Sans Regular"/>
              </a:rPr>
              <a:t>Rút</a:t>
            </a:r>
            <a:r>
              <a:rPr lang="en-US" sz="4000" dirty="0">
                <a:solidFill>
                  <a:srgbClr val="2B4B82"/>
                </a:solidFill>
                <a:latin typeface="Josefin Sans Regular"/>
              </a:rPr>
              <a:t> </a:t>
            </a:r>
            <a:r>
              <a:rPr lang="en-US" sz="4000" dirty="0" err="1">
                <a:solidFill>
                  <a:srgbClr val="2B4B82"/>
                </a:solidFill>
                <a:latin typeface="Josefin Sans Regular"/>
              </a:rPr>
              <a:t>gọn</a:t>
            </a:r>
            <a:r>
              <a:rPr lang="en-US" sz="4000" dirty="0">
                <a:solidFill>
                  <a:srgbClr val="2B4B82"/>
                </a:solidFill>
                <a:latin typeface="Josefin Sans Regular"/>
              </a:rPr>
              <a:t> </a:t>
            </a:r>
            <a:r>
              <a:rPr lang="en-US" sz="4000" dirty="0" err="1">
                <a:solidFill>
                  <a:srgbClr val="2B4B82"/>
                </a:solidFill>
                <a:latin typeface="Josefin Sans Regular"/>
              </a:rPr>
              <a:t>với</a:t>
            </a:r>
            <a:r>
              <a:rPr lang="en-US" sz="4000" dirty="0">
                <a:solidFill>
                  <a:srgbClr val="2B4B82"/>
                </a:solidFill>
                <a:latin typeface="Josefin Sans Regular"/>
              </a:rPr>
              <a:t> </a:t>
            </a:r>
            <a:r>
              <a:rPr lang="en-US" sz="4000" dirty="0" err="1">
                <a:solidFill>
                  <a:srgbClr val="2B4B82"/>
                </a:solidFill>
                <a:latin typeface="Josefin Sans Regular"/>
              </a:rPr>
              <a:t>phép</a:t>
            </a:r>
            <a:r>
              <a:rPr lang="en-US" sz="4000" dirty="0">
                <a:solidFill>
                  <a:srgbClr val="2B4B82"/>
                </a:solidFill>
                <a:latin typeface="Josefin Sans Regular"/>
              </a:rPr>
              <a:t> </a:t>
            </a:r>
            <a:r>
              <a:rPr lang="en-US" sz="4000" dirty="0" err="1">
                <a:solidFill>
                  <a:srgbClr val="2B4B82"/>
                </a:solidFill>
                <a:latin typeface="Josefin Sans Regular"/>
              </a:rPr>
              <a:t>nối</a:t>
            </a:r>
            <a:endParaRPr lang="en-US" sz="4000" dirty="0">
              <a:solidFill>
                <a:srgbClr val="2B4B82"/>
              </a:solidFill>
              <a:latin typeface="Josefin Sans Regular"/>
            </a:endParaRPr>
          </a:p>
        </p:txBody>
      </p:sp>
      <p:pic>
        <p:nvPicPr>
          <p:cNvPr id="14" name="Hình ảnh 13">
            <a:extLst>
              <a:ext uri="{FF2B5EF4-FFF2-40B4-BE49-F238E27FC236}">
                <a16:creationId xmlns:a16="http://schemas.microsoft.com/office/drawing/2014/main" id="{2AD04ED4-8FFC-DBF0-F5C0-71FFEF0036E1}"/>
              </a:ext>
            </a:extLst>
          </p:cNvPr>
          <p:cNvPicPr>
            <a:picLocks noChangeAspect="1"/>
          </p:cNvPicPr>
          <p:nvPr/>
        </p:nvPicPr>
        <p:blipFill>
          <a:blip r:embed="rId10"/>
          <a:stretch>
            <a:fillRect/>
          </a:stretch>
        </p:blipFill>
        <p:spPr>
          <a:xfrm>
            <a:off x="1981031" y="6743056"/>
            <a:ext cx="15191955" cy="2989907"/>
          </a:xfrm>
          <a:prstGeom prst="rect">
            <a:avLst/>
          </a:prstGeom>
        </p:spPr>
      </p:pic>
    </p:spTree>
    <p:extLst>
      <p:ext uri="{BB962C8B-B14F-4D97-AF65-F5344CB8AC3E}">
        <p14:creationId xmlns:p14="http://schemas.microsoft.com/office/powerpoint/2010/main" val="184368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1095" y="503661"/>
            <a:ext cx="17887241" cy="4617103"/>
            <a:chOff x="-190043" y="-2876183"/>
            <a:chExt cx="18927376" cy="6156138"/>
          </a:xfrm>
        </p:grpSpPr>
        <p:sp>
          <p:nvSpPr>
            <p:cNvPr id="3" name="TextBox 3"/>
            <p:cNvSpPr txBox="1"/>
            <p:nvPr/>
          </p:nvSpPr>
          <p:spPr>
            <a:xfrm>
              <a:off x="-190043" y="-2876183"/>
              <a:ext cx="17238648" cy="2632343"/>
            </a:xfrm>
            <a:prstGeom prst="rect">
              <a:avLst/>
            </a:prstGeom>
          </p:spPr>
          <p:txBody>
            <a:bodyPr wrap="square" lIns="0" tIns="0" rIns="0" bIns="0" rtlCol="0" anchor="t">
              <a:spAutoFit/>
            </a:bodyPr>
            <a:lstStyle/>
            <a:p>
              <a:pPr>
                <a:lnSpc>
                  <a:spcPts val="7680"/>
                </a:lnSpc>
              </a:pPr>
              <a:r>
                <a:rPr lang="en-US" sz="6400">
                  <a:solidFill>
                    <a:srgbClr val="2B4B82"/>
                  </a:solidFill>
                  <a:latin typeface="Josefin Sans Bold Bold"/>
                </a:rPr>
                <a:t>4.2.1 </a:t>
              </a:r>
              <a:r>
                <a:rPr lang="en-US" sz="6400" dirty="0" err="1">
                  <a:solidFill>
                    <a:srgbClr val="2B4B82"/>
                  </a:solidFill>
                  <a:latin typeface="Josefin Sans Bold Bold"/>
                </a:rPr>
                <a:t>Rút</a:t>
              </a:r>
              <a:r>
                <a:rPr lang="en-US" sz="6400" dirty="0">
                  <a:solidFill>
                    <a:srgbClr val="2B4B82"/>
                  </a:solidFill>
                  <a:latin typeface="Josefin Sans Bold Bold"/>
                </a:rPr>
                <a:t> </a:t>
              </a:r>
              <a:r>
                <a:rPr lang="en-US" sz="6400" dirty="0" err="1">
                  <a:solidFill>
                    <a:srgbClr val="2B4B82"/>
                  </a:solidFill>
                  <a:latin typeface="Josefin Sans Bold Bold"/>
                </a:rPr>
                <a:t>gọn</a:t>
              </a:r>
              <a:r>
                <a:rPr lang="en-US" sz="6400" dirty="0">
                  <a:solidFill>
                    <a:srgbClr val="2B4B82"/>
                  </a:solidFill>
                  <a:latin typeface="Josefin Sans Bold Bold"/>
                </a:rPr>
                <a:t> </a:t>
              </a:r>
              <a:r>
                <a:rPr lang="en-US" sz="6400" dirty="0" err="1">
                  <a:solidFill>
                    <a:srgbClr val="2B4B82"/>
                  </a:solidFill>
                  <a:latin typeface="Josefin Sans Bold Bold"/>
                </a:rPr>
                <a:t>theo</a:t>
              </a:r>
              <a:r>
                <a:rPr lang="en-US" sz="6400" dirty="0">
                  <a:solidFill>
                    <a:srgbClr val="2B4B82"/>
                  </a:solidFill>
                  <a:latin typeface="Josefin Sans Bold Bold"/>
                </a:rPr>
                <a:t> </a:t>
              </a:r>
              <a:r>
                <a:rPr lang="en-US" sz="6400" dirty="0" err="1">
                  <a:solidFill>
                    <a:srgbClr val="2B4B82"/>
                  </a:solidFill>
                  <a:latin typeface="Josefin Sans Bold Bold"/>
                </a:rPr>
                <a:t>phân</a:t>
              </a:r>
              <a:r>
                <a:rPr lang="en-US" sz="6400" dirty="0">
                  <a:solidFill>
                    <a:srgbClr val="2B4B82"/>
                  </a:solidFill>
                  <a:latin typeface="Josefin Sans Bold Bold"/>
                </a:rPr>
                <a:t> </a:t>
              </a:r>
              <a:r>
                <a:rPr lang="en-US" sz="6400" dirty="0" err="1">
                  <a:solidFill>
                    <a:srgbClr val="2B4B82"/>
                  </a:solidFill>
                  <a:latin typeface="Josefin Sans Bold Bold"/>
                </a:rPr>
                <a:t>mảnh</a:t>
              </a:r>
              <a:r>
                <a:rPr lang="en-US" sz="6400" dirty="0">
                  <a:solidFill>
                    <a:srgbClr val="2B4B82"/>
                  </a:solidFill>
                  <a:latin typeface="Josefin Sans Bold Bold"/>
                </a:rPr>
                <a:t> </a:t>
              </a:r>
              <a:r>
                <a:rPr lang="en-US" sz="6400" dirty="0" err="1">
                  <a:solidFill>
                    <a:srgbClr val="2B4B82"/>
                  </a:solidFill>
                  <a:latin typeface="Josefin Sans Bold Bold"/>
                </a:rPr>
                <a:t>ngang</a:t>
              </a:r>
              <a:r>
                <a:rPr lang="en-US" sz="6400" dirty="0">
                  <a:solidFill>
                    <a:srgbClr val="2B4B82"/>
                  </a:solidFill>
                  <a:latin typeface="Josefin Sans Bold Bold"/>
                </a:rPr>
                <a:t> </a:t>
              </a:r>
              <a:r>
                <a:rPr lang="en-US" sz="6400" dirty="0" err="1">
                  <a:solidFill>
                    <a:srgbClr val="2B4B82"/>
                  </a:solidFill>
                  <a:latin typeface="Josefin Sans Bold Bold"/>
                </a:rPr>
                <a:t>nguyên</a:t>
              </a:r>
              <a:r>
                <a:rPr lang="en-US" sz="6400" dirty="0">
                  <a:solidFill>
                    <a:srgbClr val="2B4B82"/>
                  </a:solidFill>
                  <a:latin typeface="Josefin Sans Bold Bold"/>
                </a:rPr>
                <a:t> </a:t>
              </a:r>
              <a:r>
                <a:rPr lang="en-US" sz="6400" dirty="0" err="1">
                  <a:solidFill>
                    <a:srgbClr val="2B4B82"/>
                  </a:solidFill>
                  <a:latin typeface="Josefin Sans Bold Bold"/>
                </a:rPr>
                <a:t>thuỷ</a:t>
              </a:r>
              <a:endParaRPr lang="en-US" sz="6400" dirty="0">
                <a:solidFill>
                  <a:srgbClr val="2B4B82"/>
                </a:solidFill>
                <a:latin typeface="Josefin Sans Bold Bold"/>
              </a:endParaRPr>
            </a:p>
          </p:txBody>
        </p:sp>
        <p:sp>
          <p:nvSpPr>
            <p:cNvPr id="4" name="TextBox 4"/>
            <p:cNvSpPr txBox="1"/>
            <p:nvPr/>
          </p:nvSpPr>
          <p:spPr>
            <a:xfrm>
              <a:off x="1049161" y="586909"/>
              <a:ext cx="17688172" cy="2693046"/>
            </a:xfrm>
            <a:prstGeom prst="rect">
              <a:avLst/>
            </a:prstGeom>
          </p:spPr>
          <p:txBody>
            <a:bodyPr wrap="square" lIns="0" tIns="0" rIns="0" bIns="0" rtlCol="0" anchor="t">
              <a:spAutoFit/>
            </a:bodyPr>
            <a:lstStyle/>
            <a:p>
              <a:pPr marL="259080" lvl="1">
                <a:lnSpc>
                  <a:spcPct val="150000"/>
                </a:lnSpc>
              </a:pPr>
              <a:r>
                <a:rPr lang="vi-VN" sz="3000" dirty="0" err="1">
                  <a:solidFill>
                    <a:srgbClr val="2B4B82"/>
                  </a:solidFill>
                  <a:latin typeface="Josefin Sans Regular"/>
                </a:rPr>
                <a:t>Ví</a:t>
              </a:r>
              <a:r>
                <a:rPr lang="vi-VN" sz="3000" dirty="0">
                  <a:solidFill>
                    <a:srgbClr val="2B4B82"/>
                  </a:solidFill>
                  <a:latin typeface="Josefin Sans Regular"/>
                </a:rPr>
                <a:t> </a:t>
              </a:r>
              <a:r>
                <a:rPr lang="vi-VN" sz="3000" dirty="0" err="1">
                  <a:solidFill>
                    <a:srgbClr val="2B4B82"/>
                  </a:solidFill>
                  <a:latin typeface="Josefin Sans Regular"/>
                </a:rPr>
                <a:t>dụ</a:t>
              </a:r>
              <a:r>
                <a:rPr lang="vi-VN" sz="3000" dirty="0">
                  <a:solidFill>
                    <a:srgbClr val="2B4B82"/>
                  </a:solidFill>
                  <a:latin typeface="Josefin Sans Regular"/>
                </a:rPr>
                <a:t>: Quan </a:t>
              </a:r>
              <a:r>
                <a:rPr lang="vi-VN" sz="3000" dirty="0" err="1">
                  <a:solidFill>
                    <a:srgbClr val="2B4B82"/>
                  </a:solidFill>
                  <a:latin typeface="Josefin Sans Regular"/>
                </a:rPr>
                <a:t>hệ</a:t>
              </a:r>
              <a:r>
                <a:rPr lang="vi-VN" sz="3000" dirty="0">
                  <a:solidFill>
                    <a:srgbClr val="2B4B82"/>
                  </a:solidFill>
                  <a:latin typeface="Josefin Sans Regular"/>
                </a:rPr>
                <a:t> EMP </a:t>
              </a:r>
              <a:r>
                <a:rPr lang="vi-VN" sz="3000" dirty="0" err="1">
                  <a:solidFill>
                    <a:srgbClr val="2B4B82"/>
                  </a:solidFill>
                  <a:latin typeface="Josefin Sans Regular"/>
                </a:rPr>
                <a:t>được</a:t>
              </a:r>
              <a:r>
                <a:rPr lang="vi-VN" sz="3000" dirty="0">
                  <a:solidFill>
                    <a:srgbClr val="2B4B82"/>
                  </a:solidFill>
                  <a:latin typeface="Josefin Sans Regular"/>
                </a:rPr>
                <a:t> phân </a:t>
              </a:r>
              <a:r>
                <a:rPr lang="vi-VN" sz="3000" dirty="0" err="1">
                  <a:solidFill>
                    <a:srgbClr val="2B4B82"/>
                  </a:solidFill>
                  <a:latin typeface="Josefin Sans Regular"/>
                </a:rPr>
                <a:t>mảnh</a:t>
              </a:r>
              <a:r>
                <a:rPr lang="vi-VN" sz="3000" dirty="0">
                  <a:solidFill>
                    <a:srgbClr val="2B4B82"/>
                  </a:solidFill>
                  <a:latin typeface="Josefin Sans Regular"/>
                </a:rPr>
                <a:t> </a:t>
              </a:r>
              <a:r>
                <a:rPr lang="vi-VN" sz="3000" dirty="0" err="1">
                  <a:solidFill>
                    <a:srgbClr val="2B4B82"/>
                  </a:solidFill>
                  <a:latin typeface="Josefin Sans Regular"/>
                </a:rPr>
                <a:t>thành</a:t>
              </a:r>
              <a:r>
                <a:rPr lang="vi-VN" sz="3000" dirty="0">
                  <a:solidFill>
                    <a:srgbClr val="2B4B82"/>
                  </a:solidFill>
                  <a:latin typeface="Josefin Sans Regular"/>
                </a:rPr>
                <a:t> 3 </a:t>
              </a:r>
              <a:r>
                <a:rPr lang="vi-VN" sz="3000" dirty="0" err="1">
                  <a:solidFill>
                    <a:srgbClr val="2B4B82"/>
                  </a:solidFill>
                  <a:latin typeface="Josefin Sans Regular"/>
                </a:rPr>
                <a:t>mảnh</a:t>
              </a:r>
              <a:r>
                <a:rPr lang="vi-VN" sz="3000" dirty="0">
                  <a:solidFill>
                    <a:srgbClr val="2B4B82"/>
                  </a:solidFill>
                  <a:latin typeface="Josefin Sans Regular"/>
                </a:rPr>
                <a:t> </a:t>
              </a:r>
              <a:r>
                <a:rPr lang="vi-VN" sz="3000" dirty="0" err="1">
                  <a:solidFill>
                    <a:srgbClr val="2B4B82"/>
                  </a:solidFill>
                  <a:latin typeface="Josefin Sans Regular"/>
                </a:rPr>
                <a:t>và</a:t>
              </a:r>
              <a:r>
                <a:rPr lang="vi-VN" sz="3000" dirty="0">
                  <a:solidFill>
                    <a:srgbClr val="2B4B82"/>
                  </a:solidFill>
                  <a:latin typeface="Josefin Sans Regular"/>
                </a:rPr>
                <a:t> ASG </a:t>
              </a:r>
              <a:r>
                <a:rPr lang="vi-VN" sz="3000" dirty="0" err="1">
                  <a:solidFill>
                    <a:srgbClr val="2B4B82"/>
                  </a:solidFill>
                  <a:latin typeface="Josefin Sans Regular"/>
                </a:rPr>
                <a:t>được</a:t>
              </a:r>
              <a:r>
                <a:rPr lang="vi-VN" sz="3000" dirty="0">
                  <a:solidFill>
                    <a:srgbClr val="2B4B82"/>
                  </a:solidFill>
                  <a:latin typeface="Josefin Sans Regular"/>
                </a:rPr>
                <a:t> phân</a:t>
              </a:r>
            </a:p>
            <a:p>
              <a:pPr marL="259080" lvl="1">
                <a:lnSpc>
                  <a:spcPct val="150000"/>
                </a:lnSpc>
              </a:pPr>
              <a:r>
                <a:rPr lang="vi-VN" sz="3000" dirty="0" err="1">
                  <a:solidFill>
                    <a:srgbClr val="2B4B82"/>
                  </a:solidFill>
                  <a:latin typeface="Josefin Sans Regular"/>
                </a:rPr>
                <a:t>làm</a:t>
              </a:r>
              <a:r>
                <a:rPr lang="vi-VN" sz="3000" dirty="0">
                  <a:solidFill>
                    <a:srgbClr val="2B4B82"/>
                  </a:solidFill>
                  <a:latin typeface="Josefin Sans Regular"/>
                </a:rPr>
                <a:t> hai </a:t>
              </a:r>
              <a:r>
                <a:rPr lang="vi-VN" sz="3000" dirty="0" err="1">
                  <a:solidFill>
                    <a:srgbClr val="2B4B82"/>
                  </a:solidFill>
                  <a:latin typeface="Josefin Sans Regular"/>
                </a:rPr>
                <a:t>mảnh</a:t>
              </a:r>
              <a:r>
                <a:rPr lang="vi-VN" sz="3000" dirty="0">
                  <a:solidFill>
                    <a:srgbClr val="2B4B82"/>
                  </a:solidFill>
                  <a:latin typeface="Josefin Sans Regular"/>
                </a:rPr>
                <a:t>:</a:t>
              </a:r>
              <a:endParaRPr lang="en-US" sz="3000" dirty="0">
                <a:solidFill>
                  <a:srgbClr val="2B4B82"/>
                </a:solidFill>
                <a:latin typeface="Josefin Sans Regular"/>
              </a:endParaRPr>
            </a:p>
            <a:p>
              <a:pPr marL="259080" lvl="1">
                <a:lnSpc>
                  <a:spcPct val="150000"/>
                </a:lnSpc>
              </a:pPr>
              <a:r>
                <a:rPr lang="vi-VN" sz="3000" dirty="0">
                  <a:solidFill>
                    <a:srgbClr val="2B4B82"/>
                  </a:solidFill>
                  <a:latin typeface="Josefin Sans Regular"/>
                </a:rPr>
                <a:t>ASG1: </a:t>
              </a:r>
              <a:r>
                <a:rPr lang="el-GR" sz="3000" dirty="0">
                  <a:solidFill>
                    <a:srgbClr val="2B4B82"/>
                  </a:solidFill>
                  <a:latin typeface="Josefin Sans Regular"/>
                </a:rPr>
                <a:t>σ </a:t>
              </a:r>
              <a:r>
                <a:rPr lang="vi-VN" sz="3000" dirty="0">
                  <a:solidFill>
                    <a:srgbClr val="2B4B82"/>
                  </a:solidFill>
                  <a:latin typeface="Josefin Sans Regular"/>
                </a:rPr>
                <a:t>ENO≤ “E3”(ASG) </a:t>
              </a:r>
              <a:r>
                <a:rPr lang="vi-VN" sz="3000" dirty="0" err="1">
                  <a:solidFill>
                    <a:srgbClr val="2B4B82"/>
                  </a:solidFill>
                  <a:latin typeface="Josefin Sans Regular"/>
                </a:rPr>
                <a:t>và</a:t>
              </a:r>
              <a:r>
                <a:rPr lang="vi-VN" sz="3000" dirty="0">
                  <a:solidFill>
                    <a:srgbClr val="2B4B82"/>
                  </a:solidFill>
                  <a:latin typeface="Josefin Sans Regular"/>
                </a:rPr>
                <a:t> ASG2: </a:t>
              </a:r>
              <a:r>
                <a:rPr lang="el-GR" sz="3000" dirty="0">
                  <a:solidFill>
                    <a:srgbClr val="2B4B82"/>
                  </a:solidFill>
                  <a:latin typeface="Josefin Sans Regular"/>
                </a:rPr>
                <a:t>σ </a:t>
              </a:r>
              <a:r>
                <a:rPr lang="vi-VN" sz="3000" dirty="0">
                  <a:solidFill>
                    <a:srgbClr val="2B4B82"/>
                  </a:solidFill>
                  <a:latin typeface="Josefin Sans Regular"/>
                </a:rPr>
                <a:t>ENO &gt; “E3”(ASG)</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86105" y="1222394"/>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67349" y="-305790"/>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35000" y="-2826353"/>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01858" y="-1953540"/>
            <a:ext cx="5357753" cy="5591583"/>
          </a:xfrm>
          <a:prstGeom prst="rect">
            <a:avLst/>
          </a:prstGeom>
        </p:spPr>
      </p:pic>
      <p:sp>
        <p:nvSpPr>
          <p:cNvPr id="12" name="TextBox 4">
            <a:extLst>
              <a:ext uri="{FF2B5EF4-FFF2-40B4-BE49-F238E27FC236}">
                <a16:creationId xmlns:a16="http://schemas.microsoft.com/office/drawing/2014/main" id="{E5556994-A7BF-F07C-B53E-E30121D882F2}"/>
              </a:ext>
            </a:extLst>
          </p:cNvPr>
          <p:cNvSpPr txBox="1"/>
          <p:nvPr/>
        </p:nvSpPr>
        <p:spPr>
          <a:xfrm>
            <a:off x="1170431" y="2620079"/>
            <a:ext cx="15850506" cy="480901"/>
          </a:xfrm>
          <a:prstGeom prst="rect">
            <a:avLst/>
          </a:prstGeom>
        </p:spPr>
        <p:txBody>
          <a:bodyPr wrap="square" lIns="0" tIns="0" rIns="0" bIns="0" rtlCol="0" anchor="t">
            <a:spAutoFit/>
          </a:bodyPr>
          <a:lstStyle/>
          <a:p>
            <a:pPr marL="259080" lvl="1">
              <a:lnSpc>
                <a:spcPts val="3359"/>
              </a:lnSpc>
            </a:pPr>
            <a:r>
              <a:rPr lang="en-US" sz="4000" dirty="0">
                <a:solidFill>
                  <a:srgbClr val="2B4B82"/>
                </a:solidFill>
                <a:latin typeface="Josefin Sans Regular"/>
              </a:rPr>
              <a:t>	b. </a:t>
            </a:r>
            <a:r>
              <a:rPr lang="en-US" sz="4000" dirty="0" err="1">
                <a:solidFill>
                  <a:srgbClr val="2B4B82"/>
                </a:solidFill>
                <a:latin typeface="Josefin Sans Regular"/>
              </a:rPr>
              <a:t>Rút</a:t>
            </a:r>
            <a:r>
              <a:rPr lang="en-US" sz="4000" dirty="0">
                <a:solidFill>
                  <a:srgbClr val="2B4B82"/>
                </a:solidFill>
                <a:latin typeface="Josefin Sans Regular"/>
              </a:rPr>
              <a:t> </a:t>
            </a:r>
            <a:r>
              <a:rPr lang="en-US" sz="4000" dirty="0" err="1">
                <a:solidFill>
                  <a:srgbClr val="2B4B82"/>
                </a:solidFill>
                <a:latin typeface="Josefin Sans Regular"/>
              </a:rPr>
              <a:t>gọn</a:t>
            </a:r>
            <a:r>
              <a:rPr lang="en-US" sz="4000" dirty="0">
                <a:solidFill>
                  <a:srgbClr val="2B4B82"/>
                </a:solidFill>
                <a:latin typeface="Josefin Sans Regular"/>
              </a:rPr>
              <a:t> </a:t>
            </a:r>
            <a:r>
              <a:rPr lang="en-US" sz="4000" dirty="0" err="1">
                <a:solidFill>
                  <a:srgbClr val="2B4B82"/>
                </a:solidFill>
                <a:latin typeface="Josefin Sans Regular"/>
              </a:rPr>
              <a:t>với</a:t>
            </a:r>
            <a:r>
              <a:rPr lang="en-US" sz="4000" dirty="0">
                <a:solidFill>
                  <a:srgbClr val="2B4B82"/>
                </a:solidFill>
                <a:latin typeface="Josefin Sans Regular"/>
              </a:rPr>
              <a:t> </a:t>
            </a:r>
            <a:r>
              <a:rPr lang="en-US" sz="4000" dirty="0" err="1">
                <a:solidFill>
                  <a:srgbClr val="2B4B82"/>
                </a:solidFill>
                <a:latin typeface="Josefin Sans Regular"/>
              </a:rPr>
              <a:t>phép</a:t>
            </a:r>
            <a:r>
              <a:rPr lang="en-US" sz="4000" dirty="0">
                <a:solidFill>
                  <a:srgbClr val="2B4B82"/>
                </a:solidFill>
                <a:latin typeface="Josefin Sans Regular"/>
              </a:rPr>
              <a:t> </a:t>
            </a:r>
            <a:r>
              <a:rPr lang="en-US" sz="4000" dirty="0" err="1">
                <a:solidFill>
                  <a:srgbClr val="2B4B82"/>
                </a:solidFill>
                <a:latin typeface="Josefin Sans Regular"/>
              </a:rPr>
              <a:t>nối</a:t>
            </a:r>
            <a:endParaRPr lang="en-US" sz="4000" dirty="0">
              <a:solidFill>
                <a:srgbClr val="2B4B82"/>
              </a:solidFill>
              <a:latin typeface="Josefin Sans Regular"/>
            </a:endParaRPr>
          </a:p>
        </p:txBody>
      </p:sp>
      <p:sp>
        <p:nvSpPr>
          <p:cNvPr id="7" name="TextBox 4">
            <a:extLst>
              <a:ext uri="{FF2B5EF4-FFF2-40B4-BE49-F238E27FC236}">
                <a16:creationId xmlns:a16="http://schemas.microsoft.com/office/drawing/2014/main" id="{2E0BC816-1877-0D95-1133-643E0FAEB2CE}"/>
              </a:ext>
            </a:extLst>
          </p:cNvPr>
          <p:cNvSpPr txBox="1"/>
          <p:nvPr/>
        </p:nvSpPr>
        <p:spPr>
          <a:xfrm>
            <a:off x="533400" y="6080273"/>
            <a:ext cx="7924800" cy="3616375"/>
          </a:xfrm>
          <a:prstGeom prst="rect">
            <a:avLst/>
          </a:prstGeom>
        </p:spPr>
        <p:txBody>
          <a:bodyPr wrap="square" lIns="0" tIns="0" rIns="0" bIns="0" rtlCol="0" anchor="t">
            <a:spAutoFit/>
          </a:bodyPr>
          <a:lstStyle/>
          <a:p>
            <a:pPr marL="259080" lvl="1">
              <a:lnSpc>
                <a:spcPct val="150000"/>
              </a:lnSpc>
            </a:pPr>
            <a:r>
              <a:rPr lang="en-US" sz="4000" dirty="0" err="1">
                <a:solidFill>
                  <a:srgbClr val="2B4B82"/>
                </a:solidFill>
                <a:latin typeface="Josefin Sans Regular"/>
              </a:rPr>
              <a:t>Xét</a:t>
            </a:r>
            <a:r>
              <a:rPr lang="en-US" sz="4000" dirty="0">
                <a:solidFill>
                  <a:srgbClr val="2B4B82"/>
                </a:solidFill>
                <a:latin typeface="Josefin Sans Regular"/>
              </a:rPr>
              <a:t> </a:t>
            </a:r>
            <a:r>
              <a:rPr lang="en-US" sz="4000" dirty="0" err="1">
                <a:solidFill>
                  <a:srgbClr val="2B4B82"/>
                </a:solidFill>
                <a:latin typeface="Josefin Sans Regular"/>
              </a:rPr>
              <a:t>truy</a:t>
            </a:r>
            <a:r>
              <a:rPr lang="en-US" sz="4000" dirty="0">
                <a:solidFill>
                  <a:srgbClr val="2B4B82"/>
                </a:solidFill>
                <a:latin typeface="Josefin Sans Regular"/>
              </a:rPr>
              <a:t> </a:t>
            </a:r>
            <a:r>
              <a:rPr lang="en-US" sz="4000" dirty="0" err="1">
                <a:solidFill>
                  <a:srgbClr val="2B4B82"/>
                </a:solidFill>
                <a:latin typeface="Josefin Sans Regular"/>
              </a:rPr>
              <a:t>vấn</a:t>
            </a:r>
            <a:endParaRPr lang="en-US" sz="4000" dirty="0">
              <a:solidFill>
                <a:srgbClr val="2B4B82"/>
              </a:solidFill>
              <a:latin typeface="Josefin Sans Regular"/>
            </a:endParaRPr>
          </a:p>
          <a:p>
            <a:pPr marL="259080" lvl="1">
              <a:lnSpc>
                <a:spcPct val="150000"/>
              </a:lnSpc>
            </a:pPr>
            <a:r>
              <a:rPr lang="en-US" sz="4000" dirty="0">
                <a:solidFill>
                  <a:srgbClr val="FF0000"/>
                </a:solidFill>
                <a:latin typeface="Josefin Sans Regular"/>
              </a:rPr>
              <a:t>SELECT</a:t>
            </a:r>
            <a:r>
              <a:rPr lang="en-US" sz="4000" dirty="0">
                <a:solidFill>
                  <a:srgbClr val="2B4B82"/>
                </a:solidFill>
                <a:latin typeface="Josefin Sans Regular"/>
              </a:rPr>
              <a:t> * </a:t>
            </a:r>
            <a:r>
              <a:rPr lang="en-US" sz="4000" dirty="0">
                <a:solidFill>
                  <a:srgbClr val="FF0000"/>
                </a:solidFill>
                <a:latin typeface="Josefin Sans Regular"/>
              </a:rPr>
              <a:t>FROM</a:t>
            </a:r>
            <a:r>
              <a:rPr lang="en-US" sz="4000" dirty="0">
                <a:solidFill>
                  <a:srgbClr val="2B4B82"/>
                </a:solidFill>
                <a:latin typeface="Josefin Sans Regular"/>
              </a:rPr>
              <a:t> EMP</a:t>
            </a:r>
          </a:p>
          <a:p>
            <a:pPr marL="259080" lvl="1">
              <a:lnSpc>
                <a:spcPct val="150000"/>
              </a:lnSpc>
            </a:pPr>
            <a:r>
              <a:rPr lang="en-US" sz="4000" dirty="0">
                <a:solidFill>
                  <a:srgbClr val="FF0000"/>
                </a:solidFill>
                <a:latin typeface="Josefin Sans Regular"/>
              </a:rPr>
              <a:t>NATURAL JOIN</a:t>
            </a:r>
            <a:r>
              <a:rPr lang="en-US" sz="4000" dirty="0">
                <a:solidFill>
                  <a:srgbClr val="2B4B82"/>
                </a:solidFill>
                <a:latin typeface="Josefin Sans Regular"/>
              </a:rPr>
              <a:t> ASG</a:t>
            </a:r>
          </a:p>
          <a:p>
            <a:pPr marL="259080" lvl="1">
              <a:lnSpc>
                <a:spcPct val="150000"/>
              </a:lnSpc>
            </a:pPr>
            <a:r>
              <a:rPr lang="en-US" sz="4000" dirty="0">
                <a:solidFill>
                  <a:srgbClr val="FF0000"/>
                </a:solidFill>
                <a:latin typeface="Josefin Sans Regular"/>
              </a:rPr>
              <a:t>WHERE</a:t>
            </a:r>
            <a:r>
              <a:rPr lang="en-US" sz="4000" dirty="0">
                <a:solidFill>
                  <a:srgbClr val="2B4B82"/>
                </a:solidFill>
                <a:latin typeface="Josefin Sans Regular"/>
              </a:rPr>
              <a:t> EMP.ENO =ASG.ENO</a:t>
            </a:r>
          </a:p>
        </p:txBody>
      </p:sp>
      <p:sp>
        <p:nvSpPr>
          <p:cNvPr id="16" name="TextBox 4">
            <a:extLst>
              <a:ext uri="{FF2B5EF4-FFF2-40B4-BE49-F238E27FC236}">
                <a16:creationId xmlns:a16="http://schemas.microsoft.com/office/drawing/2014/main" id="{B8EE8E64-40D6-E45D-7FE8-E6FFC9AD336F}"/>
              </a:ext>
            </a:extLst>
          </p:cNvPr>
          <p:cNvSpPr txBox="1"/>
          <p:nvPr/>
        </p:nvSpPr>
        <p:spPr>
          <a:xfrm>
            <a:off x="8409768" y="6342967"/>
            <a:ext cx="9850464" cy="3398174"/>
          </a:xfrm>
          <a:prstGeom prst="rect">
            <a:avLst/>
          </a:prstGeom>
        </p:spPr>
        <p:txBody>
          <a:bodyPr wrap="square" lIns="0" tIns="0" rIns="0" bIns="0" rtlCol="0" anchor="t">
            <a:spAutoFit/>
          </a:bodyPr>
          <a:lstStyle/>
          <a:p>
            <a:pPr marL="259080" lvl="1">
              <a:lnSpc>
                <a:spcPct val="150000"/>
              </a:lnSpc>
            </a:pPr>
            <a:r>
              <a:rPr lang="en-US" sz="3000" dirty="0" err="1">
                <a:solidFill>
                  <a:srgbClr val="2B4B82"/>
                </a:solidFill>
                <a:latin typeface="Josefin Sans Regular"/>
              </a:rPr>
              <a:t>Giải</a:t>
            </a:r>
            <a:endParaRPr lang="en-US" sz="3000" dirty="0">
              <a:solidFill>
                <a:srgbClr val="2B4B82"/>
              </a:solidFill>
              <a:latin typeface="Josefin Sans Regular"/>
            </a:endParaRPr>
          </a:p>
          <a:p>
            <a:pPr marL="259080" lvl="1">
              <a:lnSpc>
                <a:spcPct val="150000"/>
              </a:lnSpc>
            </a:pPr>
            <a:r>
              <a:rPr lang="en-US" sz="3000" dirty="0">
                <a:solidFill>
                  <a:srgbClr val="2B4B82"/>
                </a:solidFill>
                <a:latin typeface="Josefin Sans Regular"/>
              </a:rPr>
              <a:t>EMP⋈ASG=(EMP1∪EMP2∪EMP3)⋈(ASG1∪ASG2)</a:t>
            </a:r>
          </a:p>
          <a:p>
            <a:pPr marL="259080" lvl="1">
              <a:lnSpc>
                <a:spcPct val="150000"/>
              </a:lnSpc>
            </a:pPr>
            <a:r>
              <a:rPr lang="en-US" sz="3000" dirty="0">
                <a:solidFill>
                  <a:srgbClr val="2B4B82"/>
                </a:solidFill>
                <a:latin typeface="Josefin Sans Regular"/>
              </a:rPr>
              <a:t>= (EMP1⋈ASG1) ∪ (EMP1⋈ASG2) ∪(EMP2⋈ASG1) ∪ (EMP2⋈ASG2) ∪(EMP3⋈ASG1) ∪ (EMP3⋈ASG2)</a:t>
            </a:r>
          </a:p>
          <a:p>
            <a:pPr marL="259080" lvl="1">
              <a:lnSpc>
                <a:spcPct val="150000"/>
              </a:lnSpc>
            </a:pPr>
            <a:r>
              <a:rPr lang="en-US" sz="3000" dirty="0">
                <a:solidFill>
                  <a:srgbClr val="2B4B82"/>
                </a:solidFill>
                <a:latin typeface="Josefin Sans Regular"/>
              </a:rPr>
              <a:t>= (EMP1⋈ASG1) ∪ (EMP2⋈ASG2) ∪(EMP3⋈ASG2)</a:t>
            </a:r>
          </a:p>
        </p:txBody>
      </p:sp>
    </p:spTree>
    <p:extLst>
      <p:ext uri="{BB962C8B-B14F-4D97-AF65-F5344CB8AC3E}">
        <p14:creationId xmlns:p14="http://schemas.microsoft.com/office/powerpoint/2010/main" val="406109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1095" y="503661"/>
            <a:ext cx="17887241" cy="4617103"/>
            <a:chOff x="-190043" y="-2876183"/>
            <a:chExt cx="18927376" cy="6156138"/>
          </a:xfrm>
        </p:grpSpPr>
        <p:sp>
          <p:nvSpPr>
            <p:cNvPr id="3" name="TextBox 3"/>
            <p:cNvSpPr txBox="1"/>
            <p:nvPr/>
          </p:nvSpPr>
          <p:spPr>
            <a:xfrm>
              <a:off x="-190043" y="-2876183"/>
              <a:ext cx="17238648" cy="2632343"/>
            </a:xfrm>
            <a:prstGeom prst="rect">
              <a:avLst/>
            </a:prstGeom>
          </p:spPr>
          <p:txBody>
            <a:bodyPr wrap="square" lIns="0" tIns="0" rIns="0" bIns="0" rtlCol="0" anchor="t">
              <a:spAutoFit/>
            </a:bodyPr>
            <a:lstStyle/>
            <a:p>
              <a:pPr>
                <a:lnSpc>
                  <a:spcPts val="7680"/>
                </a:lnSpc>
              </a:pPr>
              <a:r>
                <a:rPr lang="en-US" sz="6400">
                  <a:solidFill>
                    <a:srgbClr val="2B4B82"/>
                  </a:solidFill>
                  <a:latin typeface="Josefin Sans Bold Bold"/>
                </a:rPr>
                <a:t>4.2.1 </a:t>
              </a:r>
              <a:r>
                <a:rPr lang="en-US" sz="6400" dirty="0" err="1">
                  <a:solidFill>
                    <a:srgbClr val="2B4B82"/>
                  </a:solidFill>
                  <a:latin typeface="Josefin Sans Bold Bold"/>
                </a:rPr>
                <a:t>Rút</a:t>
              </a:r>
              <a:r>
                <a:rPr lang="en-US" sz="6400" dirty="0">
                  <a:solidFill>
                    <a:srgbClr val="2B4B82"/>
                  </a:solidFill>
                  <a:latin typeface="Josefin Sans Bold Bold"/>
                </a:rPr>
                <a:t> </a:t>
              </a:r>
              <a:r>
                <a:rPr lang="en-US" sz="6400" dirty="0" err="1">
                  <a:solidFill>
                    <a:srgbClr val="2B4B82"/>
                  </a:solidFill>
                  <a:latin typeface="Josefin Sans Bold Bold"/>
                </a:rPr>
                <a:t>gọn</a:t>
              </a:r>
              <a:r>
                <a:rPr lang="en-US" sz="6400" dirty="0">
                  <a:solidFill>
                    <a:srgbClr val="2B4B82"/>
                  </a:solidFill>
                  <a:latin typeface="Josefin Sans Bold Bold"/>
                </a:rPr>
                <a:t> </a:t>
              </a:r>
              <a:r>
                <a:rPr lang="en-US" sz="6400" dirty="0" err="1">
                  <a:solidFill>
                    <a:srgbClr val="2B4B82"/>
                  </a:solidFill>
                  <a:latin typeface="Josefin Sans Bold Bold"/>
                </a:rPr>
                <a:t>theo</a:t>
              </a:r>
              <a:r>
                <a:rPr lang="en-US" sz="6400" dirty="0">
                  <a:solidFill>
                    <a:srgbClr val="2B4B82"/>
                  </a:solidFill>
                  <a:latin typeface="Josefin Sans Bold Bold"/>
                </a:rPr>
                <a:t> </a:t>
              </a:r>
              <a:r>
                <a:rPr lang="en-US" sz="6400" dirty="0" err="1">
                  <a:solidFill>
                    <a:srgbClr val="2B4B82"/>
                  </a:solidFill>
                  <a:latin typeface="Josefin Sans Bold Bold"/>
                </a:rPr>
                <a:t>phân</a:t>
              </a:r>
              <a:r>
                <a:rPr lang="en-US" sz="6400" dirty="0">
                  <a:solidFill>
                    <a:srgbClr val="2B4B82"/>
                  </a:solidFill>
                  <a:latin typeface="Josefin Sans Bold Bold"/>
                </a:rPr>
                <a:t> </a:t>
              </a:r>
              <a:r>
                <a:rPr lang="en-US" sz="6400" dirty="0" err="1">
                  <a:solidFill>
                    <a:srgbClr val="2B4B82"/>
                  </a:solidFill>
                  <a:latin typeface="Josefin Sans Bold Bold"/>
                </a:rPr>
                <a:t>mảnh</a:t>
              </a:r>
              <a:r>
                <a:rPr lang="en-US" sz="6400" dirty="0">
                  <a:solidFill>
                    <a:srgbClr val="2B4B82"/>
                  </a:solidFill>
                  <a:latin typeface="Josefin Sans Bold Bold"/>
                </a:rPr>
                <a:t> </a:t>
              </a:r>
              <a:r>
                <a:rPr lang="en-US" sz="6400" dirty="0" err="1">
                  <a:solidFill>
                    <a:srgbClr val="2B4B82"/>
                  </a:solidFill>
                  <a:latin typeface="Josefin Sans Bold Bold"/>
                </a:rPr>
                <a:t>ngang</a:t>
              </a:r>
              <a:r>
                <a:rPr lang="en-US" sz="6400" dirty="0">
                  <a:solidFill>
                    <a:srgbClr val="2B4B82"/>
                  </a:solidFill>
                  <a:latin typeface="Josefin Sans Bold Bold"/>
                </a:rPr>
                <a:t> </a:t>
              </a:r>
              <a:r>
                <a:rPr lang="en-US" sz="6400" dirty="0" err="1">
                  <a:solidFill>
                    <a:srgbClr val="2B4B82"/>
                  </a:solidFill>
                  <a:latin typeface="Josefin Sans Bold Bold"/>
                </a:rPr>
                <a:t>nguyên</a:t>
              </a:r>
              <a:r>
                <a:rPr lang="en-US" sz="6400" dirty="0">
                  <a:solidFill>
                    <a:srgbClr val="2B4B82"/>
                  </a:solidFill>
                  <a:latin typeface="Josefin Sans Bold Bold"/>
                </a:rPr>
                <a:t> </a:t>
              </a:r>
              <a:r>
                <a:rPr lang="en-US" sz="6400" dirty="0" err="1">
                  <a:solidFill>
                    <a:srgbClr val="2B4B82"/>
                  </a:solidFill>
                  <a:latin typeface="Josefin Sans Bold Bold"/>
                </a:rPr>
                <a:t>thuỷ</a:t>
              </a:r>
              <a:endParaRPr lang="en-US" sz="6400" dirty="0">
                <a:solidFill>
                  <a:srgbClr val="2B4B82"/>
                </a:solidFill>
                <a:latin typeface="Josefin Sans Bold Bold"/>
              </a:endParaRPr>
            </a:p>
          </p:txBody>
        </p:sp>
        <p:sp>
          <p:nvSpPr>
            <p:cNvPr id="4" name="TextBox 4"/>
            <p:cNvSpPr txBox="1"/>
            <p:nvPr/>
          </p:nvSpPr>
          <p:spPr>
            <a:xfrm>
              <a:off x="1049161" y="586909"/>
              <a:ext cx="17688172" cy="2693046"/>
            </a:xfrm>
            <a:prstGeom prst="rect">
              <a:avLst/>
            </a:prstGeom>
          </p:spPr>
          <p:txBody>
            <a:bodyPr wrap="square" lIns="0" tIns="0" rIns="0" bIns="0" rtlCol="0" anchor="t">
              <a:spAutoFit/>
            </a:bodyPr>
            <a:lstStyle/>
            <a:p>
              <a:pPr marL="259080" lvl="1">
                <a:lnSpc>
                  <a:spcPct val="150000"/>
                </a:lnSpc>
              </a:pPr>
              <a:r>
                <a:rPr lang="vi-VN" sz="3000" dirty="0" err="1">
                  <a:solidFill>
                    <a:srgbClr val="2B4B82"/>
                  </a:solidFill>
                  <a:latin typeface="Josefin Sans Regular"/>
                </a:rPr>
                <a:t>Ví</a:t>
              </a:r>
              <a:r>
                <a:rPr lang="vi-VN" sz="3000" dirty="0">
                  <a:solidFill>
                    <a:srgbClr val="2B4B82"/>
                  </a:solidFill>
                  <a:latin typeface="Josefin Sans Regular"/>
                </a:rPr>
                <a:t> </a:t>
              </a:r>
              <a:r>
                <a:rPr lang="vi-VN" sz="3000" dirty="0" err="1">
                  <a:solidFill>
                    <a:srgbClr val="2B4B82"/>
                  </a:solidFill>
                  <a:latin typeface="Josefin Sans Regular"/>
                </a:rPr>
                <a:t>dụ</a:t>
              </a:r>
              <a:r>
                <a:rPr lang="vi-VN" sz="3000" dirty="0">
                  <a:solidFill>
                    <a:srgbClr val="2B4B82"/>
                  </a:solidFill>
                  <a:latin typeface="Josefin Sans Regular"/>
                </a:rPr>
                <a:t>: Quan </a:t>
              </a:r>
              <a:r>
                <a:rPr lang="vi-VN" sz="3000" dirty="0" err="1">
                  <a:solidFill>
                    <a:srgbClr val="2B4B82"/>
                  </a:solidFill>
                  <a:latin typeface="Josefin Sans Regular"/>
                </a:rPr>
                <a:t>hệ</a:t>
              </a:r>
              <a:r>
                <a:rPr lang="vi-VN" sz="3000" dirty="0">
                  <a:solidFill>
                    <a:srgbClr val="2B4B82"/>
                  </a:solidFill>
                  <a:latin typeface="Josefin Sans Regular"/>
                </a:rPr>
                <a:t> EMP </a:t>
              </a:r>
              <a:r>
                <a:rPr lang="vi-VN" sz="3000" dirty="0" err="1">
                  <a:solidFill>
                    <a:srgbClr val="2B4B82"/>
                  </a:solidFill>
                  <a:latin typeface="Josefin Sans Regular"/>
                </a:rPr>
                <a:t>được</a:t>
              </a:r>
              <a:r>
                <a:rPr lang="vi-VN" sz="3000" dirty="0">
                  <a:solidFill>
                    <a:srgbClr val="2B4B82"/>
                  </a:solidFill>
                  <a:latin typeface="Josefin Sans Regular"/>
                </a:rPr>
                <a:t> phân </a:t>
              </a:r>
              <a:r>
                <a:rPr lang="vi-VN" sz="3000" dirty="0" err="1">
                  <a:solidFill>
                    <a:srgbClr val="2B4B82"/>
                  </a:solidFill>
                  <a:latin typeface="Josefin Sans Regular"/>
                </a:rPr>
                <a:t>mảnh</a:t>
              </a:r>
              <a:r>
                <a:rPr lang="vi-VN" sz="3000" dirty="0">
                  <a:solidFill>
                    <a:srgbClr val="2B4B82"/>
                  </a:solidFill>
                  <a:latin typeface="Josefin Sans Regular"/>
                </a:rPr>
                <a:t> </a:t>
              </a:r>
              <a:r>
                <a:rPr lang="vi-VN" sz="3000" dirty="0" err="1">
                  <a:solidFill>
                    <a:srgbClr val="2B4B82"/>
                  </a:solidFill>
                  <a:latin typeface="Josefin Sans Regular"/>
                </a:rPr>
                <a:t>thành</a:t>
              </a:r>
              <a:r>
                <a:rPr lang="vi-VN" sz="3000" dirty="0">
                  <a:solidFill>
                    <a:srgbClr val="2B4B82"/>
                  </a:solidFill>
                  <a:latin typeface="Josefin Sans Regular"/>
                </a:rPr>
                <a:t> 3 </a:t>
              </a:r>
              <a:r>
                <a:rPr lang="vi-VN" sz="3000" dirty="0" err="1">
                  <a:solidFill>
                    <a:srgbClr val="2B4B82"/>
                  </a:solidFill>
                  <a:latin typeface="Josefin Sans Regular"/>
                </a:rPr>
                <a:t>mảnh</a:t>
              </a:r>
              <a:r>
                <a:rPr lang="vi-VN" sz="3000" dirty="0">
                  <a:solidFill>
                    <a:srgbClr val="2B4B82"/>
                  </a:solidFill>
                  <a:latin typeface="Josefin Sans Regular"/>
                </a:rPr>
                <a:t> </a:t>
              </a:r>
              <a:r>
                <a:rPr lang="vi-VN" sz="3000" dirty="0" err="1">
                  <a:solidFill>
                    <a:srgbClr val="2B4B82"/>
                  </a:solidFill>
                  <a:latin typeface="Josefin Sans Regular"/>
                </a:rPr>
                <a:t>và</a:t>
              </a:r>
              <a:r>
                <a:rPr lang="vi-VN" sz="3000" dirty="0">
                  <a:solidFill>
                    <a:srgbClr val="2B4B82"/>
                  </a:solidFill>
                  <a:latin typeface="Josefin Sans Regular"/>
                </a:rPr>
                <a:t> ASG </a:t>
              </a:r>
              <a:r>
                <a:rPr lang="vi-VN" sz="3000" dirty="0" err="1">
                  <a:solidFill>
                    <a:srgbClr val="2B4B82"/>
                  </a:solidFill>
                  <a:latin typeface="Josefin Sans Regular"/>
                </a:rPr>
                <a:t>được</a:t>
              </a:r>
              <a:r>
                <a:rPr lang="vi-VN" sz="3000" dirty="0">
                  <a:solidFill>
                    <a:srgbClr val="2B4B82"/>
                  </a:solidFill>
                  <a:latin typeface="Josefin Sans Regular"/>
                </a:rPr>
                <a:t> phân</a:t>
              </a:r>
            </a:p>
            <a:p>
              <a:pPr marL="259080" lvl="1">
                <a:lnSpc>
                  <a:spcPct val="150000"/>
                </a:lnSpc>
              </a:pPr>
              <a:r>
                <a:rPr lang="vi-VN" sz="3000" dirty="0" err="1">
                  <a:solidFill>
                    <a:srgbClr val="2B4B82"/>
                  </a:solidFill>
                  <a:latin typeface="Josefin Sans Regular"/>
                </a:rPr>
                <a:t>làm</a:t>
              </a:r>
              <a:r>
                <a:rPr lang="vi-VN" sz="3000" dirty="0">
                  <a:solidFill>
                    <a:srgbClr val="2B4B82"/>
                  </a:solidFill>
                  <a:latin typeface="Josefin Sans Regular"/>
                </a:rPr>
                <a:t> hai </a:t>
              </a:r>
              <a:r>
                <a:rPr lang="vi-VN" sz="3000" dirty="0" err="1">
                  <a:solidFill>
                    <a:srgbClr val="2B4B82"/>
                  </a:solidFill>
                  <a:latin typeface="Josefin Sans Regular"/>
                </a:rPr>
                <a:t>mảnh</a:t>
              </a:r>
              <a:r>
                <a:rPr lang="vi-VN" sz="3000" dirty="0">
                  <a:solidFill>
                    <a:srgbClr val="2B4B82"/>
                  </a:solidFill>
                  <a:latin typeface="Josefin Sans Regular"/>
                </a:rPr>
                <a:t>:</a:t>
              </a:r>
              <a:endParaRPr lang="en-US" sz="3000" dirty="0">
                <a:solidFill>
                  <a:srgbClr val="2B4B82"/>
                </a:solidFill>
                <a:latin typeface="Josefin Sans Regular"/>
              </a:endParaRPr>
            </a:p>
            <a:p>
              <a:pPr marL="259080" lvl="1">
                <a:lnSpc>
                  <a:spcPct val="150000"/>
                </a:lnSpc>
              </a:pPr>
              <a:r>
                <a:rPr lang="vi-VN" sz="3000" dirty="0">
                  <a:solidFill>
                    <a:srgbClr val="2B4B82"/>
                  </a:solidFill>
                  <a:latin typeface="Josefin Sans Regular"/>
                </a:rPr>
                <a:t>ASG1: </a:t>
              </a:r>
              <a:r>
                <a:rPr lang="el-GR" sz="3000" dirty="0">
                  <a:solidFill>
                    <a:srgbClr val="2B4B82"/>
                  </a:solidFill>
                  <a:latin typeface="Josefin Sans Regular"/>
                </a:rPr>
                <a:t>σ </a:t>
              </a:r>
              <a:r>
                <a:rPr lang="vi-VN" sz="3000" dirty="0">
                  <a:solidFill>
                    <a:srgbClr val="2B4B82"/>
                  </a:solidFill>
                  <a:latin typeface="Josefin Sans Regular"/>
                </a:rPr>
                <a:t>ENO≤ “E3”(ASG) </a:t>
              </a:r>
              <a:r>
                <a:rPr lang="vi-VN" sz="3000" dirty="0" err="1">
                  <a:solidFill>
                    <a:srgbClr val="2B4B82"/>
                  </a:solidFill>
                  <a:latin typeface="Josefin Sans Regular"/>
                </a:rPr>
                <a:t>và</a:t>
              </a:r>
              <a:r>
                <a:rPr lang="vi-VN" sz="3000" dirty="0">
                  <a:solidFill>
                    <a:srgbClr val="2B4B82"/>
                  </a:solidFill>
                  <a:latin typeface="Josefin Sans Regular"/>
                </a:rPr>
                <a:t> ASG2: </a:t>
              </a:r>
              <a:r>
                <a:rPr lang="el-GR" sz="3000" dirty="0">
                  <a:solidFill>
                    <a:srgbClr val="2B4B82"/>
                  </a:solidFill>
                  <a:latin typeface="Josefin Sans Regular"/>
                </a:rPr>
                <a:t>σ </a:t>
              </a:r>
              <a:r>
                <a:rPr lang="vi-VN" sz="3000" dirty="0">
                  <a:solidFill>
                    <a:srgbClr val="2B4B82"/>
                  </a:solidFill>
                  <a:latin typeface="Josefin Sans Regular"/>
                </a:rPr>
                <a:t>ENO &gt; “E3”(ASG)</a:t>
              </a: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86105" y="1222394"/>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67349" y="-305790"/>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35000" y="-2826353"/>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601858" y="-1953540"/>
            <a:ext cx="5357753" cy="5591583"/>
          </a:xfrm>
          <a:prstGeom prst="rect">
            <a:avLst/>
          </a:prstGeom>
        </p:spPr>
      </p:pic>
      <p:sp>
        <p:nvSpPr>
          <p:cNvPr id="12" name="TextBox 4">
            <a:extLst>
              <a:ext uri="{FF2B5EF4-FFF2-40B4-BE49-F238E27FC236}">
                <a16:creationId xmlns:a16="http://schemas.microsoft.com/office/drawing/2014/main" id="{E5556994-A7BF-F07C-B53E-E30121D882F2}"/>
              </a:ext>
            </a:extLst>
          </p:cNvPr>
          <p:cNvSpPr txBox="1"/>
          <p:nvPr/>
        </p:nvSpPr>
        <p:spPr>
          <a:xfrm>
            <a:off x="1170431" y="2620079"/>
            <a:ext cx="15850506" cy="480901"/>
          </a:xfrm>
          <a:prstGeom prst="rect">
            <a:avLst/>
          </a:prstGeom>
        </p:spPr>
        <p:txBody>
          <a:bodyPr wrap="square" lIns="0" tIns="0" rIns="0" bIns="0" rtlCol="0" anchor="t">
            <a:spAutoFit/>
          </a:bodyPr>
          <a:lstStyle/>
          <a:p>
            <a:pPr marL="259080" lvl="1">
              <a:lnSpc>
                <a:spcPts val="3359"/>
              </a:lnSpc>
            </a:pPr>
            <a:r>
              <a:rPr lang="en-US" sz="4000" dirty="0">
                <a:solidFill>
                  <a:srgbClr val="2B4B82"/>
                </a:solidFill>
                <a:latin typeface="Josefin Sans Regular"/>
              </a:rPr>
              <a:t>	b. </a:t>
            </a:r>
            <a:r>
              <a:rPr lang="en-US" sz="4000" dirty="0" err="1">
                <a:solidFill>
                  <a:srgbClr val="2B4B82"/>
                </a:solidFill>
                <a:latin typeface="Josefin Sans Regular"/>
              </a:rPr>
              <a:t>Rút</a:t>
            </a:r>
            <a:r>
              <a:rPr lang="en-US" sz="4000" dirty="0">
                <a:solidFill>
                  <a:srgbClr val="2B4B82"/>
                </a:solidFill>
                <a:latin typeface="Josefin Sans Regular"/>
              </a:rPr>
              <a:t> </a:t>
            </a:r>
            <a:r>
              <a:rPr lang="en-US" sz="4000" dirty="0" err="1">
                <a:solidFill>
                  <a:srgbClr val="2B4B82"/>
                </a:solidFill>
                <a:latin typeface="Josefin Sans Regular"/>
              </a:rPr>
              <a:t>gọn</a:t>
            </a:r>
            <a:r>
              <a:rPr lang="en-US" sz="4000" dirty="0">
                <a:solidFill>
                  <a:srgbClr val="2B4B82"/>
                </a:solidFill>
                <a:latin typeface="Josefin Sans Regular"/>
              </a:rPr>
              <a:t> </a:t>
            </a:r>
            <a:r>
              <a:rPr lang="en-US" sz="4000" dirty="0" err="1">
                <a:solidFill>
                  <a:srgbClr val="2B4B82"/>
                </a:solidFill>
                <a:latin typeface="Josefin Sans Regular"/>
              </a:rPr>
              <a:t>với</a:t>
            </a:r>
            <a:r>
              <a:rPr lang="en-US" sz="4000" dirty="0">
                <a:solidFill>
                  <a:srgbClr val="2B4B82"/>
                </a:solidFill>
                <a:latin typeface="Josefin Sans Regular"/>
              </a:rPr>
              <a:t> </a:t>
            </a:r>
            <a:r>
              <a:rPr lang="en-US" sz="4000" dirty="0" err="1">
                <a:solidFill>
                  <a:srgbClr val="2B4B82"/>
                </a:solidFill>
                <a:latin typeface="Josefin Sans Regular"/>
              </a:rPr>
              <a:t>phép</a:t>
            </a:r>
            <a:r>
              <a:rPr lang="en-US" sz="4000" dirty="0">
                <a:solidFill>
                  <a:srgbClr val="2B4B82"/>
                </a:solidFill>
                <a:latin typeface="Josefin Sans Regular"/>
              </a:rPr>
              <a:t> </a:t>
            </a:r>
            <a:r>
              <a:rPr lang="en-US" sz="4000" dirty="0" err="1">
                <a:solidFill>
                  <a:srgbClr val="2B4B82"/>
                </a:solidFill>
                <a:latin typeface="Josefin Sans Regular"/>
              </a:rPr>
              <a:t>nối</a:t>
            </a:r>
            <a:endParaRPr lang="en-US" sz="4000" dirty="0">
              <a:solidFill>
                <a:srgbClr val="2B4B82"/>
              </a:solidFill>
              <a:latin typeface="Josefin Sans Regular"/>
            </a:endParaRPr>
          </a:p>
        </p:txBody>
      </p:sp>
      <p:sp>
        <p:nvSpPr>
          <p:cNvPr id="16" name="TextBox 4">
            <a:extLst>
              <a:ext uri="{FF2B5EF4-FFF2-40B4-BE49-F238E27FC236}">
                <a16:creationId xmlns:a16="http://schemas.microsoft.com/office/drawing/2014/main" id="{B8EE8E64-40D6-E45D-7FE8-E6FFC9AD336F}"/>
              </a:ext>
            </a:extLst>
          </p:cNvPr>
          <p:cNvSpPr txBox="1"/>
          <p:nvPr/>
        </p:nvSpPr>
        <p:spPr>
          <a:xfrm>
            <a:off x="904675" y="5833351"/>
            <a:ext cx="9458525" cy="3398174"/>
          </a:xfrm>
          <a:prstGeom prst="rect">
            <a:avLst/>
          </a:prstGeom>
        </p:spPr>
        <p:txBody>
          <a:bodyPr wrap="square" lIns="0" tIns="0" rIns="0" bIns="0" rtlCol="0" anchor="t">
            <a:spAutoFit/>
          </a:bodyPr>
          <a:lstStyle/>
          <a:p>
            <a:pPr marL="259080" lvl="1">
              <a:lnSpc>
                <a:spcPct val="150000"/>
              </a:lnSpc>
            </a:pPr>
            <a:r>
              <a:rPr lang="en-US" sz="3000" dirty="0" err="1">
                <a:solidFill>
                  <a:srgbClr val="2B4B82"/>
                </a:solidFill>
                <a:latin typeface="Josefin Sans Regular"/>
              </a:rPr>
              <a:t>Giải</a:t>
            </a:r>
            <a:endParaRPr lang="en-US" sz="3000" dirty="0">
              <a:solidFill>
                <a:srgbClr val="2B4B82"/>
              </a:solidFill>
              <a:latin typeface="Josefin Sans Regular"/>
            </a:endParaRPr>
          </a:p>
          <a:p>
            <a:pPr marL="259080" lvl="1">
              <a:lnSpc>
                <a:spcPct val="150000"/>
              </a:lnSpc>
            </a:pPr>
            <a:r>
              <a:rPr lang="en-US" sz="3000" dirty="0">
                <a:solidFill>
                  <a:srgbClr val="2B4B82"/>
                </a:solidFill>
                <a:latin typeface="Josefin Sans Regular"/>
              </a:rPr>
              <a:t>EMP⋈ASG=(EMP1∪EMP2∪EMP3)⋈(ASG1∪ASG2)</a:t>
            </a:r>
          </a:p>
          <a:p>
            <a:pPr marL="259080" lvl="1">
              <a:lnSpc>
                <a:spcPct val="150000"/>
              </a:lnSpc>
            </a:pPr>
            <a:r>
              <a:rPr lang="en-US" sz="3000" dirty="0">
                <a:solidFill>
                  <a:srgbClr val="2B4B82"/>
                </a:solidFill>
                <a:latin typeface="Josefin Sans Regular"/>
              </a:rPr>
              <a:t>= (EMP1⋈ASG1) ∪ (EMP1⋈ASG2) ∪(EMP2⋈ASG1) ∪ (EMP2⋈ASG2) ∪(EMP3⋈ASG1) ∪ (EMP3⋈ASG2)</a:t>
            </a:r>
          </a:p>
          <a:p>
            <a:pPr marL="259080" lvl="1">
              <a:lnSpc>
                <a:spcPct val="150000"/>
              </a:lnSpc>
            </a:pPr>
            <a:r>
              <a:rPr lang="en-US" sz="3000" dirty="0">
                <a:solidFill>
                  <a:srgbClr val="2B4B82"/>
                </a:solidFill>
                <a:latin typeface="Josefin Sans Regular"/>
              </a:rPr>
              <a:t>= (EMP1⋈ASG1) ∪ (EMP2⋈ASG2) ∪(EMP3⋈ASG2)</a:t>
            </a:r>
          </a:p>
        </p:txBody>
      </p:sp>
      <p:sp>
        <p:nvSpPr>
          <p:cNvPr id="5" name="TextBox 4">
            <a:extLst>
              <a:ext uri="{FF2B5EF4-FFF2-40B4-BE49-F238E27FC236}">
                <a16:creationId xmlns:a16="http://schemas.microsoft.com/office/drawing/2014/main" id="{DEDE9EE5-4268-41E9-0725-0C9DD2D39656}"/>
              </a:ext>
            </a:extLst>
          </p:cNvPr>
          <p:cNvSpPr txBox="1"/>
          <p:nvPr/>
        </p:nvSpPr>
        <p:spPr>
          <a:xfrm>
            <a:off x="10972800" y="6045985"/>
            <a:ext cx="9850464" cy="3398174"/>
          </a:xfrm>
          <a:prstGeom prst="rect">
            <a:avLst/>
          </a:prstGeom>
        </p:spPr>
        <p:txBody>
          <a:bodyPr wrap="square" lIns="0" tIns="0" rIns="0" bIns="0" rtlCol="0" anchor="t">
            <a:spAutoFit/>
          </a:bodyPr>
          <a:lstStyle/>
          <a:p>
            <a:pPr marL="259080" lvl="1">
              <a:lnSpc>
                <a:spcPct val="150000"/>
              </a:lnSpc>
            </a:pPr>
            <a:r>
              <a:rPr lang="en-US" sz="3000" dirty="0">
                <a:solidFill>
                  <a:srgbClr val="FF0000"/>
                </a:solidFill>
                <a:latin typeface="Josefin Sans Regular"/>
              </a:rPr>
              <a:t>SELECT</a:t>
            </a:r>
            <a:r>
              <a:rPr lang="en-US" sz="3000" dirty="0">
                <a:solidFill>
                  <a:srgbClr val="2B4B82"/>
                </a:solidFill>
                <a:latin typeface="Josefin Sans Regular"/>
              </a:rPr>
              <a:t> * </a:t>
            </a:r>
            <a:r>
              <a:rPr lang="en-US" sz="3000" dirty="0">
                <a:solidFill>
                  <a:srgbClr val="FF0000"/>
                </a:solidFill>
                <a:latin typeface="Josefin Sans Regular"/>
              </a:rPr>
              <a:t>FROM</a:t>
            </a:r>
            <a:r>
              <a:rPr lang="en-US" sz="3000" dirty="0">
                <a:solidFill>
                  <a:srgbClr val="2B4B82"/>
                </a:solidFill>
                <a:latin typeface="Josefin Sans Regular"/>
              </a:rPr>
              <a:t> EMP</a:t>
            </a:r>
          </a:p>
          <a:p>
            <a:pPr marL="259080" lvl="1">
              <a:lnSpc>
                <a:spcPct val="150000"/>
              </a:lnSpc>
            </a:pPr>
            <a:r>
              <a:rPr lang="en-US" sz="3000" dirty="0">
                <a:solidFill>
                  <a:srgbClr val="FF0000"/>
                </a:solidFill>
                <a:latin typeface="Josefin Sans Regular"/>
              </a:rPr>
              <a:t>JOIN</a:t>
            </a:r>
            <a:r>
              <a:rPr lang="en-US" sz="3000" dirty="0">
                <a:solidFill>
                  <a:srgbClr val="2B4B82"/>
                </a:solidFill>
                <a:latin typeface="Josefin Sans Regular"/>
              </a:rPr>
              <a:t> ASG </a:t>
            </a:r>
            <a:r>
              <a:rPr lang="en-US" sz="3000" dirty="0">
                <a:solidFill>
                  <a:srgbClr val="FF0000"/>
                </a:solidFill>
                <a:latin typeface="Josefin Sans Regular"/>
              </a:rPr>
              <a:t>ON</a:t>
            </a:r>
            <a:r>
              <a:rPr lang="en-US" sz="3000" dirty="0">
                <a:solidFill>
                  <a:srgbClr val="2B4B82"/>
                </a:solidFill>
                <a:latin typeface="Josefin Sans Regular"/>
              </a:rPr>
              <a:t> EMP.ENO =ASG.ENO</a:t>
            </a:r>
          </a:p>
          <a:p>
            <a:pPr marL="259080" lvl="1">
              <a:lnSpc>
                <a:spcPct val="150000"/>
              </a:lnSpc>
            </a:pPr>
            <a:r>
              <a:rPr lang="en-US" sz="3000" dirty="0">
                <a:solidFill>
                  <a:srgbClr val="FF0000"/>
                </a:solidFill>
                <a:latin typeface="Josefin Sans Regular"/>
              </a:rPr>
              <a:t>WHERE</a:t>
            </a:r>
            <a:r>
              <a:rPr lang="en-US" sz="3000" dirty="0">
                <a:solidFill>
                  <a:srgbClr val="2B4B82"/>
                </a:solidFill>
                <a:latin typeface="Josefin Sans Regular"/>
              </a:rPr>
              <a:t> (EMP1.ENO=ASG1.ENO) </a:t>
            </a:r>
            <a:r>
              <a:rPr lang="en-US" sz="3000" dirty="0">
                <a:solidFill>
                  <a:srgbClr val="FF0000"/>
                </a:solidFill>
                <a:latin typeface="Josefin Sans Regular"/>
              </a:rPr>
              <a:t>OR</a:t>
            </a:r>
            <a:r>
              <a:rPr lang="en-US" sz="3000" dirty="0">
                <a:solidFill>
                  <a:srgbClr val="2B4B82"/>
                </a:solidFill>
                <a:latin typeface="Josefin Sans Regular"/>
              </a:rPr>
              <a:t> (EMP2.ENO=ASG2.ENO)</a:t>
            </a:r>
          </a:p>
          <a:p>
            <a:pPr marL="259080" lvl="1">
              <a:lnSpc>
                <a:spcPct val="150000"/>
              </a:lnSpc>
            </a:pPr>
            <a:r>
              <a:rPr lang="en-US" sz="3000" dirty="0">
                <a:solidFill>
                  <a:srgbClr val="FF0000"/>
                </a:solidFill>
                <a:latin typeface="Josefin Sans Regular"/>
              </a:rPr>
              <a:t>OR</a:t>
            </a:r>
            <a:r>
              <a:rPr lang="en-US" sz="3000" dirty="0">
                <a:solidFill>
                  <a:srgbClr val="2B4B82"/>
                </a:solidFill>
                <a:latin typeface="Josefin Sans Regular"/>
              </a:rPr>
              <a:t> (EMP3.ENO=ASG2.ENO)</a:t>
            </a:r>
          </a:p>
        </p:txBody>
      </p:sp>
      <p:pic>
        <p:nvPicPr>
          <p:cNvPr id="15" name="Hình ảnh 14">
            <a:extLst>
              <a:ext uri="{FF2B5EF4-FFF2-40B4-BE49-F238E27FC236}">
                <a16:creationId xmlns:a16="http://schemas.microsoft.com/office/drawing/2014/main" id="{D9EC2366-1F1F-F17A-951F-87BDE8335373}"/>
              </a:ext>
            </a:extLst>
          </p:cNvPr>
          <p:cNvPicPr>
            <a:picLocks noChangeAspect="1"/>
          </p:cNvPicPr>
          <p:nvPr/>
        </p:nvPicPr>
        <p:blipFill>
          <a:blip r:embed="rId10"/>
          <a:stretch>
            <a:fillRect/>
          </a:stretch>
        </p:blipFill>
        <p:spPr>
          <a:xfrm>
            <a:off x="1113134" y="5513620"/>
            <a:ext cx="9250066" cy="4037635"/>
          </a:xfrm>
          <a:prstGeom prst="rect">
            <a:avLst/>
          </a:prstGeom>
        </p:spPr>
      </p:pic>
    </p:spTree>
    <p:extLst>
      <p:ext uri="{BB962C8B-B14F-4D97-AF65-F5344CB8AC3E}">
        <p14:creationId xmlns:p14="http://schemas.microsoft.com/office/powerpoint/2010/main" val="208809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46160" y="967465"/>
            <a:ext cx="14674840" cy="1052148"/>
          </a:xfrm>
          <a:prstGeom prst="rect">
            <a:avLst/>
          </a:prstGeom>
        </p:spPr>
        <p:txBody>
          <a:bodyPr wrap="square" lIns="0" tIns="0" rIns="0" bIns="0" rtlCol="0" anchor="t">
            <a:spAutoFit/>
          </a:bodyPr>
          <a:lstStyle/>
          <a:p>
            <a:pPr>
              <a:lnSpc>
                <a:spcPts val="7694"/>
              </a:lnSpc>
            </a:pPr>
            <a:r>
              <a:rPr lang="en-US" sz="8099" spc="-80">
                <a:solidFill>
                  <a:srgbClr val="2B4B82"/>
                </a:solidFill>
                <a:latin typeface="Josefin Sans Bold Bold"/>
              </a:rPr>
              <a:t>4.2.2 Rút gọn phân mảnh dọc</a:t>
            </a:r>
            <a:endParaRPr lang="en-US" sz="8099" spc="-80" dirty="0">
              <a:solidFill>
                <a:srgbClr val="2B4B82"/>
              </a:solidFill>
              <a:latin typeface="Josefin Sans Bold Bold"/>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78990" y="-4442734"/>
            <a:ext cx="6414740" cy="6631780"/>
          </a:xfrm>
          <a:prstGeom prst="rect">
            <a:avLst/>
          </a:prstGeom>
        </p:spPr>
      </p:pic>
      <p:sp>
        <p:nvSpPr>
          <p:cNvPr id="8" name="TextBox 8"/>
          <p:cNvSpPr txBox="1"/>
          <p:nvPr/>
        </p:nvSpPr>
        <p:spPr>
          <a:xfrm>
            <a:off x="946160" y="2477365"/>
            <a:ext cx="16840200" cy="2893100"/>
          </a:xfrm>
          <a:prstGeom prst="rect">
            <a:avLst/>
          </a:prstGeom>
        </p:spPr>
        <p:txBody>
          <a:bodyPr wrap="square" lIns="0" tIns="0" rIns="0" bIns="0" rtlCol="0" anchor="t">
            <a:spAutoFit/>
          </a:bodyPr>
          <a:lstStyle/>
          <a:p>
            <a:pPr>
              <a:lnSpc>
                <a:spcPct val="150000"/>
              </a:lnSpc>
            </a:pPr>
            <a:r>
              <a:rPr lang="en-US" sz="3200">
                <a:solidFill>
                  <a:srgbClr val="2B4B82"/>
                </a:solidFill>
                <a:latin typeface="Josefin Sans Bold Bold"/>
              </a:rPr>
              <a:t>Các truy vấn trên phân mảnh dọc có thể được rút gọn bằng cách xác định các quan hệ trung gian vô ích và loại bỏ các cây con chứa chúng.</a:t>
            </a:r>
          </a:p>
          <a:p>
            <a:pPr>
              <a:lnSpc>
                <a:spcPct val="150000"/>
              </a:lnSpc>
            </a:pPr>
            <a:r>
              <a:rPr lang="en-US" sz="3200">
                <a:solidFill>
                  <a:srgbClr val="2B4B82"/>
                </a:solidFill>
                <a:latin typeface="Josefin Sans Bold Bold"/>
              </a:rPr>
              <a:t>Các phép chiếu trên một phân mảnh dọc không có thuộc tính chung với các thuộc tính chiếu (ngoại trừ khoá của quan hệ) là vô ích, mặc dù các quan hệ là khác rỗng</a:t>
            </a:r>
            <a:endParaRPr lang="vi-VN" sz="3200" dirty="0">
              <a:solidFill>
                <a:srgbClr val="2B4B82"/>
              </a:solidFill>
              <a:latin typeface="Josefin Sans Bold Bold"/>
            </a:endParaRPr>
          </a:p>
        </p:txBody>
      </p:sp>
      <p:pic>
        <p:nvPicPr>
          <p:cNvPr id="2" name="Hình ảnh 19">
            <a:extLst>
              <a:ext uri="{FF2B5EF4-FFF2-40B4-BE49-F238E27FC236}">
                <a16:creationId xmlns:a16="http://schemas.microsoft.com/office/drawing/2014/main" id="{88D01EA3-D6ED-3904-69E2-7772C503A3FC}"/>
              </a:ext>
            </a:extLst>
          </p:cNvPr>
          <p:cNvPicPr>
            <a:picLocks noChangeAspect="1"/>
          </p:cNvPicPr>
          <p:nvPr/>
        </p:nvPicPr>
        <p:blipFill>
          <a:blip r:embed="rId4"/>
          <a:stretch>
            <a:fillRect/>
          </a:stretch>
        </p:blipFill>
        <p:spPr>
          <a:xfrm>
            <a:off x="946160" y="5696020"/>
            <a:ext cx="7820510" cy="3467584"/>
          </a:xfrm>
          <a:prstGeom prst="rect">
            <a:avLst/>
          </a:prstGeom>
          <a:ln>
            <a:noFill/>
          </a:ln>
          <a:effectLst>
            <a:softEdge rad="112500"/>
          </a:effectLst>
        </p:spPr>
      </p:pic>
    </p:spTree>
    <p:extLst>
      <p:ext uri="{BB962C8B-B14F-4D97-AF65-F5344CB8AC3E}">
        <p14:creationId xmlns:p14="http://schemas.microsoft.com/office/powerpoint/2010/main" val="3042633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49400" y="-3064664"/>
            <a:ext cx="6414740" cy="6631780"/>
          </a:xfrm>
          <a:prstGeom prst="rect">
            <a:avLst/>
          </a:prstGeom>
        </p:spPr>
      </p:pic>
      <p:sp>
        <p:nvSpPr>
          <p:cNvPr id="8" name="TextBox 8"/>
          <p:cNvSpPr txBox="1"/>
          <p:nvPr/>
        </p:nvSpPr>
        <p:spPr>
          <a:xfrm>
            <a:off x="1752600" y="1160694"/>
            <a:ext cx="14782800" cy="2423740"/>
          </a:xfrm>
          <a:prstGeom prst="rect">
            <a:avLst/>
          </a:prstGeom>
        </p:spPr>
        <p:txBody>
          <a:bodyPr wrap="square" lIns="0" tIns="0" rIns="0" bIns="0" rtlCol="0" anchor="t">
            <a:spAutoFit/>
          </a:bodyPr>
          <a:lstStyle/>
          <a:p>
            <a:pPr>
              <a:lnSpc>
                <a:spcPct val="150000"/>
              </a:lnSpc>
            </a:pPr>
            <a:r>
              <a:rPr lang="en-US" sz="3600">
                <a:solidFill>
                  <a:srgbClr val="2B4B82"/>
                </a:solidFill>
                <a:latin typeface="Josefin Sans Bold Bold"/>
              </a:rPr>
              <a:t>Ví dụ: Với quan hệ EMP được phân mảnh ra như sau:</a:t>
            </a:r>
          </a:p>
          <a:p>
            <a:pPr>
              <a:lnSpc>
                <a:spcPct val="150000"/>
              </a:lnSpc>
            </a:pPr>
            <a:r>
              <a:rPr lang="en-US" sz="3600">
                <a:solidFill>
                  <a:srgbClr val="2B4B82"/>
                </a:solidFill>
                <a:latin typeface="Josefin Sans Bold Bold"/>
              </a:rPr>
              <a:t> EMP1 = </a:t>
            </a:r>
            <a:r>
              <a:rPr lang="el-GR" sz="3600">
                <a:solidFill>
                  <a:srgbClr val="2B4B82"/>
                </a:solidFill>
                <a:latin typeface="Josefin Sans Bold Bold"/>
              </a:rPr>
              <a:t>Π</a:t>
            </a:r>
            <a:r>
              <a:rPr lang="en-US" sz="3600">
                <a:solidFill>
                  <a:srgbClr val="2B4B82"/>
                </a:solidFill>
                <a:latin typeface="Josefin Sans Bold Bold"/>
              </a:rPr>
              <a:t>ENO, ENAME (EMP)</a:t>
            </a:r>
          </a:p>
          <a:p>
            <a:pPr>
              <a:lnSpc>
                <a:spcPct val="150000"/>
              </a:lnSpc>
            </a:pPr>
            <a:r>
              <a:rPr lang="en-US" sz="3600">
                <a:solidFill>
                  <a:srgbClr val="2B4B82"/>
                </a:solidFill>
                <a:latin typeface="Josefin Sans Bold Bold"/>
              </a:rPr>
              <a:t>EMP2 = </a:t>
            </a:r>
            <a:r>
              <a:rPr lang="el-GR" sz="3600">
                <a:solidFill>
                  <a:srgbClr val="2B4B82"/>
                </a:solidFill>
                <a:latin typeface="Josefin Sans Bold Bold"/>
              </a:rPr>
              <a:t>Π</a:t>
            </a:r>
            <a:r>
              <a:rPr lang="en-US" sz="3600">
                <a:solidFill>
                  <a:srgbClr val="2B4B82"/>
                </a:solidFill>
                <a:latin typeface="Josefin Sans Bold Bold"/>
              </a:rPr>
              <a:t>ENO, TITLE (EMP)</a:t>
            </a:r>
            <a:endParaRPr lang="vi-VN" sz="3600" dirty="0">
              <a:solidFill>
                <a:srgbClr val="2B4B82"/>
              </a:solidFill>
              <a:latin typeface="Josefin Sans Bold Bold"/>
            </a:endParaRPr>
          </a:p>
        </p:txBody>
      </p:sp>
      <p:sp>
        <p:nvSpPr>
          <p:cNvPr id="2" name="TextBox 8">
            <a:extLst>
              <a:ext uri="{FF2B5EF4-FFF2-40B4-BE49-F238E27FC236}">
                <a16:creationId xmlns:a16="http://schemas.microsoft.com/office/drawing/2014/main" id="{2CA8588B-1D1E-C0C2-4047-820FCD6D48D0}"/>
              </a:ext>
            </a:extLst>
          </p:cNvPr>
          <p:cNvSpPr txBox="1"/>
          <p:nvPr/>
        </p:nvSpPr>
        <p:spPr>
          <a:xfrm>
            <a:off x="2438400" y="4128655"/>
            <a:ext cx="3810000" cy="4916731"/>
          </a:xfrm>
          <a:prstGeom prst="rect">
            <a:avLst/>
          </a:prstGeom>
        </p:spPr>
        <p:txBody>
          <a:bodyPr wrap="square" lIns="0" tIns="0" rIns="0" bIns="0" rtlCol="0" anchor="t">
            <a:spAutoFit/>
          </a:bodyPr>
          <a:lstStyle/>
          <a:p>
            <a:pPr>
              <a:lnSpc>
                <a:spcPct val="150000"/>
              </a:lnSpc>
            </a:pPr>
            <a:r>
              <a:rPr lang="en-US" sz="3600">
                <a:solidFill>
                  <a:srgbClr val="2B4B82"/>
                </a:solidFill>
                <a:latin typeface="Josefin Sans Bold Bold"/>
              </a:rPr>
              <a:t>Nhận xét: vì ENAME không có trong EMP2, nên phép chiếu chỉ cần gán vào EMP1 </a:t>
            </a:r>
            <a:endParaRPr lang="vi-VN" sz="3600" dirty="0">
              <a:solidFill>
                <a:srgbClr val="2B4B82"/>
              </a:solidFill>
              <a:latin typeface="Josefin Sans Bold Bold"/>
            </a:endParaRPr>
          </a:p>
        </p:txBody>
      </p:sp>
      <p:sp>
        <p:nvSpPr>
          <p:cNvPr id="4" name="Arrow: Right 3">
            <a:extLst>
              <a:ext uri="{FF2B5EF4-FFF2-40B4-BE49-F238E27FC236}">
                <a16:creationId xmlns:a16="http://schemas.microsoft.com/office/drawing/2014/main" id="{32023450-ABAA-852D-9778-DDCCC924006B}"/>
              </a:ext>
            </a:extLst>
          </p:cNvPr>
          <p:cNvSpPr/>
          <p:nvPr/>
        </p:nvSpPr>
        <p:spPr>
          <a:xfrm>
            <a:off x="7467600" y="5615361"/>
            <a:ext cx="2895600" cy="12954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8">
            <a:extLst>
              <a:ext uri="{FF2B5EF4-FFF2-40B4-BE49-F238E27FC236}">
                <a16:creationId xmlns:a16="http://schemas.microsoft.com/office/drawing/2014/main" id="{ABF7E196-DB73-F3C2-BB7E-BEEE1D8C17B8}"/>
              </a:ext>
            </a:extLst>
          </p:cNvPr>
          <p:cNvSpPr txBox="1"/>
          <p:nvPr/>
        </p:nvSpPr>
        <p:spPr>
          <a:xfrm>
            <a:off x="11582400" y="4945419"/>
            <a:ext cx="3810000" cy="2423740"/>
          </a:xfrm>
          <a:prstGeom prst="rect">
            <a:avLst/>
          </a:prstGeom>
        </p:spPr>
        <p:txBody>
          <a:bodyPr wrap="square" lIns="0" tIns="0" rIns="0" bIns="0" rtlCol="0" anchor="t">
            <a:spAutoFit/>
          </a:bodyPr>
          <a:lstStyle/>
          <a:p>
            <a:pPr>
              <a:lnSpc>
                <a:spcPct val="150000"/>
              </a:lnSpc>
            </a:pPr>
            <a:r>
              <a:rPr lang="en-US" sz="3600">
                <a:solidFill>
                  <a:srgbClr val="2B4B82"/>
                </a:solidFill>
                <a:latin typeface="Josefin Sans Bold Bold"/>
              </a:rPr>
              <a:t>Kết quả: </a:t>
            </a:r>
          </a:p>
          <a:p>
            <a:pPr>
              <a:lnSpc>
                <a:spcPct val="150000"/>
              </a:lnSpc>
            </a:pPr>
            <a:r>
              <a:rPr lang="en-US" sz="3600">
                <a:solidFill>
                  <a:srgbClr val="2B4B82"/>
                </a:solidFill>
                <a:latin typeface="Josefin Sans Bold Bold"/>
              </a:rPr>
              <a:t>SELECT ENAME</a:t>
            </a:r>
          </a:p>
          <a:p>
            <a:pPr>
              <a:lnSpc>
                <a:spcPct val="150000"/>
              </a:lnSpc>
            </a:pPr>
            <a:r>
              <a:rPr lang="en-US" sz="3600">
                <a:solidFill>
                  <a:srgbClr val="2B4B82"/>
                </a:solidFill>
                <a:latin typeface="Josefin Sans Bold Bold"/>
              </a:rPr>
              <a:t>FROM EMP1</a:t>
            </a:r>
            <a:endParaRPr lang="vi-VN" sz="3600" dirty="0">
              <a:solidFill>
                <a:srgbClr val="2B4B82"/>
              </a:solidFill>
              <a:latin typeface="Josefin Sans Bold Bold"/>
            </a:endParaRPr>
          </a:p>
        </p:txBody>
      </p:sp>
      <p:pic>
        <p:nvPicPr>
          <p:cNvPr id="9" name="Hình ảnh 11">
            <a:extLst>
              <a:ext uri="{FF2B5EF4-FFF2-40B4-BE49-F238E27FC236}">
                <a16:creationId xmlns:a16="http://schemas.microsoft.com/office/drawing/2014/main" id="{AF3B3E5A-28C1-5F8B-7E76-22D0A124012E}"/>
              </a:ext>
            </a:extLst>
          </p:cNvPr>
          <p:cNvPicPr>
            <a:picLocks noChangeAspect="1"/>
          </p:cNvPicPr>
          <p:nvPr/>
        </p:nvPicPr>
        <p:blipFill>
          <a:blip r:embed="rId4"/>
          <a:stretch>
            <a:fillRect/>
          </a:stretch>
        </p:blipFill>
        <p:spPr>
          <a:xfrm>
            <a:off x="990600" y="3537506"/>
            <a:ext cx="16764000" cy="6099027"/>
          </a:xfrm>
          <a:prstGeom prst="rect">
            <a:avLst/>
          </a:prstGeom>
          <a:ln>
            <a:noFill/>
          </a:ln>
          <a:effectLst>
            <a:softEdge rad="112500"/>
          </a:effectLst>
        </p:spPr>
      </p:pic>
    </p:spTree>
    <p:extLst>
      <p:ext uri="{BB962C8B-B14F-4D97-AF65-F5344CB8AC3E}">
        <p14:creationId xmlns:p14="http://schemas.microsoft.com/office/powerpoint/2010/main" val="9036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46160" y="967465"/>
            <a:ext cx="12002226" cy="2039597"/>
          </a:xfrm>
          <a:prstGeom prst="rect">
            <a:avLst/>
          </a:prstGeom>
        </p:spPr>
        <p:txBody>
          <a:bodyPr wrap="square" lIns="0" tIns="0" rIns="0" bIns="0" rtlCol="0" anchor="t">
            <a:spAutoFit/>
          </a:bodyPr>
          <a:lstStyle/>
          <a:p>
            <a:pPr>
              <a:lnSpc>
                <a:spcPts val="7694"/>
              </a:lnSpc>
            </a:pPr>
            <a:r>
              <a:rPr lang="en-US" sz="8099" spc="-80">
                <a:solidFill>
                  <a:srgbClr val="2B4B82"/>
                </a:solidFill>
                <a:latin typeface="Josefin Sans Bold Bold"/>
              </a:rPr>
              <a:t>4.2.3 </a:t>
            </a:r>
            <a:r>
              <a:rPr lang="en-US" sz="8099" spc="-80" dirty="0" err="1">
                <a:solidFill>
                  <a:srgbClr val="2B4B82"/>
                </a:solidFill>
                <a:latin typeface="Josefin Sans Bold Bold"/>
              </a:rPr>
              <a:t>Rút</a:t>
            </a:r>
            <a:r>
              <a:rPr lang="en-US" sz="8099" spc="-80" dirty="0">
                <a:solidFill>
                  <a:srgbClr val="2B4B82"/>
                </a:solidFill>
                <a:latin typeface="Josefin Sans Bold Bold"/>
              </a:rPr>
              <a:t> </a:t>
            </a:r>
            <a:r>
              <a:rPr lang="en-US" sz="8099" spc="-80" dirty="0" err="1">
                <a:solidFill>
                  <a:srgbClr val="2B4B82"/>
                </a:solidFill>
                <a:latin typeface="Josefin Sans Bold Bold"/>
              </a:rPr>
              <a:t>gọn</a:t>
            </a:r>
            <a:r>
              <a:rPr lang="en-US" sz="8099" spc="-80" dirty="0">
                <a:solidFill>
                  <a:srgbClr val="2B4B82"/>
                </a:solidFill>
                <a:latin typeface="Josefin Sans Bold Bold"/>
              </a:rPr>
              <a:t> </a:t>
            </a:r>
            <a:r>
              <a:rPr lang="en-US" sz="8099" spc="-80" dirty="0" err="1">
                <a:solidFill>
                  <a:srgbClr val="2B4B82"/>
                </a:solidFill>
                <a:latin typeface="Josefin Sans Bold Bold"/>
              </a:rPr>
              <a:t>theo</a:t>
            </a:r>
            <a:r>
              <a:rPr lang="en-US" sz="8099" spc="-80" dirty="0">
                <a:solidFill>
                  <a:srgbClr val="2B4B82"/>
                </a:solidFill>
                <a:latin typeface="Josefin Sans Bold Bold"/>
              </a:rPr>
              <a:t> </a:t>
            </a:r>
            <a:r>
              <a:rPr lang="en-US" sz="8099" spc="-80" dirty="0" err="1">
                <a:solidFill>
                  <a:srgbClr val="2B4B82"/>
                </a:solidFill>
                <a:latin typeface="Josefin Sans Bold Bold"/>
              </a:rPr>
              <a:t>phân</a:t>
            </a:r>
            <a:r>
              <a:rPr lang="en-US" sz="8099" spc="-80" dirty="0">
                <a:solidFill>
                  <a:srgbClr val="2B4B82"/>
                </a:solidFill>
                <a:latin typeface="Josefin Sans Bold Bold"/>
              </a:rPr>
              <a:t> </a:t>
            </a:r>
            <a:r>
              <a:rPr lang="en-US" sz="8099" spc="-80" dirty="0" err="1">
                <a:solidFill>
                  <a:srgbClr val="2B4B82"/>
                </a:solidFill>
                <a:latin typeface="Josefin Sans Bold Bold"/>
              </a:rPr>
              <a:t>mảnh</a:t>
            </a:r>
            <a:r>
              <a:rPr lang="en-US" sz="8099" spc="-80" dirty="0">
                <a:solidFill>
                  <a:srgbClr val="2B4B82"/>
                </a:solidFill>
                <a:latin typeface="Josefin Sans Bold Bold"/>
              </a:rPr>
              <a:t> </a:t>
            </a:r>
            <a:r>
              <a:rPr lang="en-US" sz="8099" spc="-80" dirty="0" err="1">
                <a:solidFill>
                  <a:srgbClr val="2B4B82"/>
                </a:solidFill>
                <a:latin typeface="Josefin Sans Bold Bold"/>
              </a:rPr>
              <a:t>gián</a:t>
            </a:r>
            <a:r>
              <a:rPr lang="en-US" sz="8099" spc="-80" dirty="0">
                <a:solidFill>
                  <a:srgbClr val="2B4B82"/>
                </a:solidFill>
                <a:latin typeface="Josefin Sans Bold Bold"/>
              </a:rPr>
              <a:t> </a:t>
            </a:r>
            <a:r>
              <a:rPr lang="en-US" sz="8099" spc="-80" dirty="0" err="1">
                <a:solidFill>
                  <a:srgbClr val="2B4B82"/>
                </a:solidFill>
                <a:latin typeface="Josefin Sans Bold Bold"/>
              </a:rPr>
              <a:t>tiếp</a:t>
            </a:r>
            <a:endParaRPr lang="en-US" sz="8099" spc="-80" dirty="0">
              <a:solidFill>
                <a:srgbClr val="2B4B82"/>
              </a:solidFill>
              <a:latin typeface="Josefin Sans Bold Bold"/>
            </a:endParaRP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49400" y="-3064664"/>
            <a:ext cx="6414740" cy="6631780"/>
          </a:xfrm>
          <a:prstGeom prst="rect">
            <a:avLst/>
          </a:prstGeom>
        </p:spPr>
      </p:pic>
      <p:sp>
        <p:nvSpPr>
          <p:cNvPr id="8" name="TextBox 8"/>
          <p:cNvSpPr txBox="1"/>
          <p:nvPr/>
        </p:nvSpPr>
        <p:spPr>
          <a:xfrm>
            <a:off x="1676400" y="3535262"/>
            <a:ext cx="14782800" cy="5747727"/>
          </a:xfrm>
          <a:prstGeom prst="rect">
            <a:avLst/>
          </a:prstGeom>
        </p:spPr>
        <p:txBody>
          <a:bodyPr wrap="square" lIns="0" tIns="0" rIns="0" bIns="0" rtlCol="0" anchor="t">
            <a:spAutoFit/>
          </a:bodyPr>
          <a:lstStyle/>
          <a:p>
            <a:pPr>
              <a:lnSpc>
                <a:spcPct val="150000"/>
              </a:lnSpc>
            </a:pPr>
            <a:r>
              <a:rPr lang="vi-VN" sz="3600" dirty="0">
                <a:solidFill>
                  <a:srgbClr val="2B4B82"/>
                </a:solidFill>
                <a:latin typeface="Josefin Sans Bold Bold"/>
              </a:rPr>
              <a:t>-	</a:t>
            </a:r>
            <a:r>
              <a:rPr lang="vi-VN" sz="3600" dirty="0" err="1">
                <a:solidFill>
                  <a:srgbClr val="2B4B82"/>
                </a:solidFill>
                <a:latin typeface="Josefin Sans Bold Bold"/>
              </a:rPr>
              <a:t>Nếu</a:t>
            </a:r>
            <a:r>
              <a:rPr lang="vi-VN" sz="3600" dirty="0">
                <a:solidFill>
                  <a:srgbClr val="2B4B82"/>
                </a:solidFill>
                <a:latin typeface="Josefin Sans Bold Bold"/>
              </a:rPr>
              <a:t> </a:t>
            </a:r>
            <a:r>
              <a:rPr lang="vi-VN" sz="3600" dirty="0" err="1">
                <a:solidFill>
                  <a:srgbClr val="2B4B82"/>
                </a:solidFill>
                <a:latin typeface="Josefin Sans Bold Bold"/>
              </a:rPr>
              <a:t>các</a:t>
            </a:r>
            <a:r>
              <a:rPr lang="vi-VN" sz="3600" dirty="0">
                <a:solidFill>
                  <a:srgbClr val="2B4B82"/>
                </a:solidFill>
                <a:latin typeface="Josefin Sans Bold Bold"/>
              </a:rPr>
              <a:t> </a:t>
            </a:r>
            <a:r>
              <a:rPr lang="vi-VN" sz="3600" dirty="0" err="1">
                <a:solidFill>
                  <a:srgbClr val="2B4B82"/>
                </a:solidFill>
                <a:latin typeface="Josefin Sans Bold Bold"/>
              </a:rPr>
              <a:t>vị</a:t>
            </a:r>
            <a:r>
              <a:rPr lang="vi-VN" sz="3600" dirty="0">
                <a:solidFill>
                  <a:srgbClr val="2B4B82"/>
                </a:solidFill>
                <a:latin typeface="Josefin Sans Bold Bold"/>
              </a:rPr>
              <a:t> </a:t>
            </a:r>
            <a:r>
              <a:rPr lang="vi-VN" sz="3600" dirty="0" err="1">
                <a:solidFill>
                  <a:srgbClr val="2B4B82"/>
                </a:solidFill>
                <a:latin typeface="Josefin Sans Bold Bold"/>
              </a:rPr>
              <a:t>từ</a:t>
            </a:r>
            <a:r>
              <a:rPr lang="vi-VN" sz="3600" dirty="0">
                <a:solidFill>
                  <a:srgbClr val="2B4B82"/>
                </a:solidFill>
                <a:latin typeface="Josefin Sans Bold Bold"/>
              </a:rPr>
              <a:t> phân </a:t>
            </a:r>
            <a:r>
              <a:rPr lang="vi-VN" sz="3600" dirty="0" err="1">
                <a:solidFill>
                  <a:srgbClr val="2B4B82"/>
                </a:solidFill>
                <a:latin typeface="Josefin Sans Bold Bold"/>
              </a:rPr>
              <a:t>mảnh</a:t>
            </a:r>
            <a:r>
              <a:rPr lang="vi-VN" sz="3600" dirty="0">
                <a:solidFill>
                  <a:srgbClr val="2B4B82"/>
                </a:solidFill>
                <a:latin typeface="Josefin Sans Bold Bold"/>
              </a:rPr>
              <a:t> mâu </a:t>
            </a:r>
            <a:r>
              <a:rPr lang="vi-VN" sz="3600" dirty="0" err="1">
                <a:solidFill>
                  <a:srgbClr val="2B4B82"/>
                </a:solidFill>
                <a:latin typeface="Josefin Sans Bold Bold"/>
              </a:rPr>
              <a:t>thuẫn</a:t>
            </a:r>
            <a:r>
              <a:rPr lang="vi-VN" sz="3600" dirty="0">
                <a:solidFill>
                  <a:srgbClr val="2B4B82"/>
                </a:solidFill>
                <a:latin typeface="Josefin Sans Bold Bold"/>
              </a:rPr>
              <a:t> nhau </a:t>
            </a:r>
            <a:r>
              <a:rPr lang="vi-VN" sz="3600" dirty="0" err="1">
                <a:solidFill>
                  <a:srgbClr val="2B4B82"/>
                </a:solidFill>
                <a:latin typeface="Josefin Sans Bold Bold"/>
              </a:rPr>
              <a:t>thì</a:t>
            </a:r>
            <a:r>
              <a:rPr lang="vi-VN" sz="3600" dirty="0">
                <a:solidFill>
                  <a:srgbClr val="2B4B82"/>
                </a:solidFill>
                <a:latin typeface="Josefin Sans Bold Bold"/>
              </a:rPr>
              <a:t> </a:t>
            </a:r>
            <a:r>
              <a:rPr lang="vi-VN" sz="3600" dirty="0" err="1">
                <a:solidFill>
                  <a:srgbClr val="2B4B82"/>
                </a:solidFill>
                <a:latin typeface="Josefin Sans Bold Bold"/>
              </a:rPr>
              <a:t>phép</a:t>
            </a:r>
            <a:r>
              <a:rPr lang="vi-VN" sz="3600" dirty="0">
                <a:solidFill>
                  <a:srgbClr val="2B4B82"/>
                </a:solidFill>
                <a:latin typeface="Josefin Sans Bold Bold"/>
              </a:rPr>
              <a:t> </a:t>
            </a:r>
            <a:r>
              <a:rPr lang="vi-VN" sz="3600" dirty="0" err="1">
                <a:solidFill>
                  <a:srgbClr val="2B4B82"/>
                </a:solidFill>
                <a:latin typeface="Josefin Sans Bold Bold"/>
              </a:rPr>
              <a:t>nối</a:t>
            </a:r>
            <a:r>
              <a:rPr lang="vi-VN" sz="3600" dirty="0">
                <a:solidFill>
                  <a:srgbClr val="2B4B82"/>
                </a:solidFill>
                <a:latin typeface="Josefin Sans Bold Bold"/>
              </a:rPr>
              <a:t> </a:t>
            </a:r>
            <a:r>
              <a:rPr lang="vi-VN" sz="3600" dirty="0" err="1">
                <a:solidFill>
                  <a:srgbClr val="2B4B82"/>
                </a:solidFill>
                <a:latin typeface="Josefin Sans Bold Bold"/>
              </a:rPr>
              <a:t>sẽ</a:t>
            </a:r>
            <a:r>
              <a:rPr lang="vi-VN" sz="3600" dirty="0">
                <a:solidFill>
                  <a:srgbClr val="2B4B82"/>
                </a:solidFill>
                <a:latin typeface="Josefin Sans Bold Bold"/>
              </a:rPr>
              <a:t> đưa ra quan </a:t>
            </a:r>
            <a:r>
              <a:rPr lang="vi-VN" sz="3600" dirty="0" err="1">
                <a:solidFill>
                  <a:srgbClr val="2B4B82"/>
                </a:solidFill>
                <a:latin typeface="Josefin Sans Bold Bold"/>
              </a:rPr>
              <a:t>hệ</a:t>
            </a:r>
            <a:r>
              <a:rPr lang="vi-VN" sz="3600" dirty="0">
                <a:solidFill>
                  <a:srgbClr val="2B4B82"/>
                </a:solidFill>
                <a:latin typeface="Josefin Sans Bold Bold"/>
              </a:rPr>
              <a:t> </a:t>
            </a:r>
            <a:r>
              <a:rPr lang="vi-VN" sz="3600" dirty="0" err="1">
                <a:solidFill>
                  <a:srgbClr val="2B4B82"/>
                </a:solidFill>
                <a:latin typeface="Josefin Sans Bold Bold"/>
              </a:rPr>
              <a:t>rỗng</a:t>
            </a:r>
            <a:r>
              <a:rPr lang="vi-VN" sz="3600" dirty="0">
                <a:solidFill>
                  <a:srgbClr val="2B4B82"/>
                </a:solidFill>
                <a:latin typeface="Josefin Sans Bold Bold"/>
              </a:rPr>
              <a:t>.</a:t>
            </a:r>
          </a:p>
          <a:p>
            <a:pPr>
              <a:lnSpc>
                <a:spcPct val="150000"/>
              </a:lnSpc>
            </a:pPr>
            <a:r>
              <a:rPr lang="vi-VN" sz="3600" dirty="0">
                <a:solidFill>
                  <a:srgbClr val="2B4B82"/>
                </a:solidFill>
                <a:latin typeface="Josefin Sans Bold Bold"/>
              </a:rPr>
              <a:t>-	Thay </a:t>
            </a:r>
            <a:r>
              <a:rPr lang="vi-VN" sz="3600" dirty="0" err="1">
                <a:solidFill>
                  <a:srgbClr val="2B4B82"/>
                </a:solidFill>
                <a:latin typeface="Josefin Sans Bold Bold"/>
              </a:rPr>
              <a:t>vì</a:t>
            </a:r>
            <a:r>
              <a:rPr lang="vi-VN" sz="3600" dirty="0">
                <a:solidFill>
                  <a:srgbClr val="2B4B82"/>
                </a:solidFill>
                <a:latin typeface="Josefin Sans Bold Bold"/>
              </a:rPr>
              <a:t> phân </a:t>
            </a:r>
            <a:r>
              <a:rPr lang="vi-VN" sz="3600" dirty="0" err="1">
                <a:solidFill>
                  <a:srgbClr val="2B4B82"/>
                </a:solidFill>
                <a:latin typeface="Josefin Sans Bold Bold"/>
              </a:rPr>
              <a:t>tách</a:t>
            </a:r>
            <a:r>
              <a:rPr lang="vi-VN" sz="3600" dirty="0">
                <a:solidFill>
                  <a:srgbClr val="2B4B82"/>
                </a:solidFill>
                <a:latin typeface="Josefin Sans Bold Bold"/>
              </a:rPr>
              <a:t> </a:t>
            </a:r>
            <a:r>
              <a:rPr lang="vi-VN" sz="3600" dirty="0" err="1">
                <a:solidFill>
                  <a:srgbClr val="2B4B82"/>
                </a:solidFill>
                <a:latin typeface="Josefin Sans Bold Bold"/>
              </a:rPr>
              <a:t>bảng</a:t>
            </a:r>
            <a:r>
              <a:rPr lang="vi-VN" sz="3600" dirty="0">
                <a:solidFill>
                  <a:srgbClr val="2B4B82"/>
                </a:solidFill>
                <a:latin typeface="Josefin Sans Bold Bold"/>
              </a:rPr>
              <a:t> </a:t>
            </a:r>
            <a:r>
              <a:rPr lang="vi-VN" sz="3600" dirty="0" err="1">
                <a:solidFill>
                  <a:srgbClr val="2B4B82"/>
                </a:solidFill>
                <a:latin typeface="Josefin Sans Bold Bold"/>
              </a:rPr>
              <a:t>trực</a:t>
            </a:r>
            <a:r>
              <a:rPr lang="vi-VN" sz="3600" dirty="0">
                <a:solidFill>
                  <a:srgbClr val="2B4B82"/>
                </a:solidFill>
                <a:latin typeface="Josefin Sans Bold Bold"/>
              </a:rPr>
              <a:t> </a:t>
            </a:r>
            <a:r>
              <a:rPr lang="vi-VN" sz="3600" dirty="0" err="1">
                <a:solidFill>
                  <a:srgbClr val="2B4B82"/>
                </a:solidFill>
                <a:latin typeface="Josefin Sans Bold Bold"/>
              </a:rPr>
              <a:t>tiếp</a:t>
            </a:r>
            <a:r>
              <a:rPr lang="vi-VN" sz="3600" dirty="0">
                <a:solidFill>
                  <a:srgbClr val="2B4B82"/>
                </a:solidFill>
                <a:latin typeface="Josefin Sans Bold Bold"/>
              </a:rPr>
              <a:t> </a:t>
            </a:r>
            <a:r>
              <a:rPr lang="vi-VN" sz="3600" dirty="0" err="1">
                <a:solidFill>
                  <a:srgbClr val="2B4B82"/>
                </a:solidFill>
                <a:latin typeface="Josefin Sans Bold Bold"/>
              </a:rPr>
              <a:t>thành</a:t>
            </a:r>
            <a:r>
              <a:rPr lang="vi-VN" sz="3600" dirty="0">
                <a:solidFill>
                  <a:srgbClr val="2B4B82"/>
                </a:solidFill>
                <a:latin typeface="Josefin Sans Bold Bold"/>
              </a:rPr>
              <a:t> </a:t>
            </a:r>
            <a:r>
              <a:rPr lang="vi-VN" sz="3600" dirty="0" err="1">
                <a:solidFill>
                  <a:srgbClr val="2B4B82"/>
                </a:solidFill>
                <a:latin typeface="Josefin Sans Bold Bold"/>
              </a:rPr>
              <a:t>các</a:t>
            </a:r>
            <a:r>
              <a:rPr lang="vi-VN" sz="3600" dirty="0">
                <a:solidFill>
                  <a:srgbClr val="2B4B82"/>
                </a:solidFill>
                <a:latin typeface="Josefin Sans Bold Bold"/>
              </a:rPr>
              <a:t> </a:t>
            </a:r>
            <a:r>
              <a:rPr lang="vi-VN" sz="3600" dirty="0" err="1">
                <a:solidFill>
                  <a:srgbClr val="2B4B82"/>
                </a:solidFill>
                <a:latin typeface="Josefin Sans Bold Bold"/>
              </a:rPr>
              <a:t>bảng</a:t>
            </a:r>
            <a:r>
              <a:rPr lang="vi-VN" sz="3600" dirty="0">
                <a:solidFill>
                  <a:srgbClr val="2B4B82"/>
                </a:solidFill>
                <a:latin typeface="Josefin Sans Bold Bold"/>
              </a:rPr>
              <a:t> con, </a:t>
            </a:r>
            <a:r>
              <a:rPr lang="vi-VN" sz="3600" dirty="0" err="1">
                <a:solidFill>
                  <a:srgbClr val="2B4B82"/>
                </a:solidFill>
                <a:latin typeface="Josefin Sans Bold Bold"/>
              </a:rPr>
              <a:t>các</a:t>
            </a:r>
            <a:r>
              <a:rPr lang="vi-VN" sz="3600" dirty="0">
                <a:solidFill>
                  <a:srgbClr val="2B4B82"/>
                </a:solidFill>
                <a:latin typeface="Josefin Sans Bold Bold"/>
              </a:rPr>
              <a:t> </a:t>
            </a:r>
            <a:r>
              <a:rPr lang="vi-VN" sz="3600" dirty="0" err="1">
                <a:solidFill>
                  <a:srgbClr val="2B4B82"/>
                </a:solidFill>
                <a:latin typeface="Josefin Sans Bold Bold"/>
              </a:rPr>
              <a:t>bảng</a:t>
            </a:r>
            <a:r>
              <a:rPr lang="vi-VN" sz="3600" dirty="0">
                <a:solidFill>
                  <a:srgbClr val="2B4B82"/>
                </a:solidFill>
                <a:latin typeface="Josefin Sans Bold Bold"/>
              </a:rPr>
              <a:t> trung gian </a:t>
            </a:r>
            <a:r>
              <a:rPr lang="vi-VN" sz="3600" dirty="0" err="1">
                <a:solidFill>
                  <a:srgbClr val="2B4B82"/>
                </a:solidFill>
                <a:latin typeface="Josefin Sans Bold Bold"/>
              </a:rPr>
              <a:t>được</a:t>
            </a:r>
            <a:r>
              <a:rPr lang="vi-VN" sz="3600" dirty="0">
                <a:solidFill>
                  <a:srgbClr val="2B4B82"/>
                </a:solidFill>
                <a:latin typeface="Josefin Sans Bold Bold"/>
              </a:rPr>
              <a:t> </a:t>
            </a:r>
            <a:r>
              <a:rPr lang="vi-VN" sz="3600" dirty="0" err="1">
                <a:solidFill>
                  <a:srgbClr val="2B4B82"/>
                </a:solidFill>
                <a:latin typeface="Josefin Sans Bold Bold"/>
              </a:rPr>
              <a:t>sử</a:t>
            </a:r>
            <a:r>
              <a:rPr lang="vi-VN" sz="3600" dirty="0">
                <a:solidFill>
                  <a:srgbClr val="2B4B82"/>
                </a:solidFill>
                <a:latin typeface="Josefin Sans Bold Bold"/>
              </a:rPr>
              <a:t> </a:t>
            </a:r>
            <a:r>
              <a:rPr lang="vi-VN" sz="3600" dirty="0" err="1">
                <a:solidFill>
                  <a:srgbClr val="2B4B82"/>
                </a:solidFill>
                <a:latin typeface="Josefin Sans Bold Bold"/>
              </a:rPr>
              <a:t>dụng</a:t>
            </a:r>
            <a:r>
              <a:rPr lang="vi-VN" sz="3600" dirty="0">
                <a:solidFill>
                  <a:srgbClr val="2B4B82"/>
                </a:solidFill>
                <a:latin typeface="Josefin Sans Bold Bold"/>
              </a:rPr>
              <a:t> </a:t>
            </a:r>
            <a:r>
              <a:rPr lang="vi-VN" sz="3600" dirty="0" err="1">
                <a:solidFill>
                  <a:srgbClr val="2B4B82"/>
                </a:solidFill>
                <a:latin typeface="Josefin Sans Bold Bold"/>
              </a:rPr>
              <a:t>để</a:t>
            </a:r>
            <a:r>
              <a:rPr lang="vi-VN" sz="3600" dirty="0">
                <a:solidFill>
                  <a:srgbClr val="2B4B82"/>
                </a:solidFill>
                <a:latin typeface="Josefin Sans Bold Bold"/>
              </a:rPr>
              <a:t> </a:t>
            </a:r>
            <a:r>
              <a:rPr lang="vi-VN" sz="3600" dirty="0" err="1">
                <a:solidFill>
                  <a:srgbClr val="2B4B82"/>
                </a:solidFill>
                <a:latin typeface="Josefin Sans Bold Bold"/>
              </a:rPr>
              <a:t>kết</a:t>
            </a:r>
            <a:r>
              <a:rPr lang="vi-VN" sz="3600" dirty="0">
                <a:solidFill>
                  <a:srgbClr val="2B4B82"/>
                </a:solidFill>
                <a:latin typeface="Josefin Sans Bold Bold"/>
              </a:rPr>
              <a:t> </a:t>
            </a:r>
            <a:r>
              <a:rPr lang="vi-VN" sz="3600" dirty="0" err="1">
                <a:solidFill>
                  <a:srgbClr val="2B4B82"/>
                </a:solidFill>
                <a:latin typeface="Josefin Sans Bold Bold"/>
              </a:rPr>
              <a:t>nối</a:t>
            </a:r>
            <a:r>
              <a:rPr lang="vi-VN" sz="3600" dirty="0">
                <a:solidFill>
                  <a:srgbClr val="2B4B82"/>
                </a:solidFill>
                <a:latin typeface="Josefin Sans Bold Bold"/>
              </a:rPr>
              <a:t> </a:t>
            </a:r>
            <a:r>
              <a:rPr lang="vi-VN" sz="3600" dirty="0" err="1">
                <a:solidFill>
                  <a:srgbClr val="2B4B82"/>
                </a:solidFill>
                <a:latin typeface="Josefin Sans Bold Bold"/>
              </a:rPr>
              <a:t>các</a:t>
            </a:r>
            <a:r>
              <a:rPr lang="vi-VN" sz="3600" dirty="0">
                <a:solidFill>
                  <a:srgbClr val="2B4B82"/>
                </a:solidFill>
                <a:latin typeface="Josefin Sans Bold Bold"/>
              </a:rPr>
              <a:t> </a:t>
            </a:r>
            <a:r>
              <a:rPr lang="vi-VN" sz="3600" dirty="0" err="1">
                <a:solidFill>
                  <a:srgbClr val="2B4B82"/>
                </a:solidFill>
                <a:latin typeface="Josefin Sans Bold Bold"/>
              </a:rPr>
              <a:t>bảng</a:t>
            </a:r>
            <a:r>
              <a:rPr lang="vi-VN" sz="3600" dirty="0">
                <a:solidFill>
                  <a:srgbClr val="2B4B82"/>
                </a:solidFill>
                <a:latin typeface="Josefin Sans Bold Bold"/>
              </a:rPr>
              <a:t> con </a:t>
            </a:r>
            <a:r>
              <a:rPr lang="vi-VN" sz="3600" dirty="0" err="1">
                <a:solidFill>
                  <a:srgbClr val="2B4B82"/>
                </a:solidFill>
                <a:latin typeface="Josefin Sans Bold Bold"/>
              </a:rPr>
              <a:t>lại</a:t>
            </a:r>
            <a:r>
              <a:rPr lang="vi-VN" sz="3600" dirty="0">
                <a:solidFill>
                  <a:srgbClr val="2B4B82"/>
                </a:solidFill>
                <a:latin typeface="Josefin Sans Bold Bold"/>
              </a:rPr>
              <a:t> </a:t>
            </a:r>
            <a:r>
              <a:rPr lang="vi-VN" sz="3600" dirty="0" err="1">
                <a:solidFill>
                  <a:srgbClr val="2B4B82"/>
                </a:solidFill>
                <a:latin typeface="Josefin Sans Bold Bold"/>
              </a:rPr>
              <a:t>với</a:t>
            </a:r>
            <a:r>
              <a:rPr lang="vi-VN" sz="3600" dirty="0">
                <a:solidFill>
                  <a:srgbClr val="2B4B82"/>
                </a:solidFill>
                <a:latin typeface="Josefin Sans Bold Bold"/>
              </a:rPr>
              <a:t> nhau.</a:t>
            </a:r>
          </a:p>
          <a:p>
            <a:pPr>
              <a:lnSpc>
                <a:spcPct val="150000"/>
              </a:lnSpc>
            </a:pPr>
            <a:r>
              <a:rPr lang="vi-VN" sz="3600" dirty="0">
                <a:solidFill>
                  <a:srgbClr val="2B4B82"/>
                </a:solidFill>
                <a:latin typeface="Josefin Sans Bold Bold"/>
              </a:rPr>
              <a:t>-	Quy </a:t>
            </a:r>
            <a:r>
              <a:rPr lang="vi-VN" sz="3600" dirty="0" err="1">
                <a:solidFill>
                  <a:srgbClr val="2B4B82"/>
                </a:solidFill>
                <a:latin typeface="Josefin Sans Bold Bold"/>
              </a:rPr>
              <a:t>tắc</a:t>
            </a:r>
            <a:r>
              <a:rPr lang="vi-VN" sz="3600" dirty="0">
                <a:solidFill>
                  <a:srgbClr val="2B4B82"/>
                </a:solidFill>
                <a:latin typeface="Josefin Sans Bold Bold"/>
              </a:rPr>
              <a:t>:</a:t>
            </a:r>
          </a:p>
          <a:p>
            <a:pPr>
              <a:lnSpc>
                <a:spcPct val="150000"/>
              </a:lnSpc>
            </a:pPr>
            <a:r>
              <a:rPr lang="en-US" sz="3600" dirty="0">
                <a:solidFill>
                  <a:srgbClr val="2B4B82"/>
                </a:solidFill>
                <a:latin typeface="Josefin Sans Bold Bold"/>
              </a:rPr>
              <a:t>	</a:t>
            </a:r>
            <a:r>
              <a:rPr lang="vi-VN" sz="3600" dirty="0">
                <a:solidFill>
                  <a:srgbClr val="2B4B82"/>
                </a:solidFill>
                <a:latin typeface="Josefin Sans Bold Bold"/>
              </a:rPr>
              <a:t>•	Phân </a:t>
            </a:r>
            <a:r>
              <a:rPr lang="vi-VN" sz="3600" dirty="0" err="1">
                <a:solidFill>
                  <a:srgbClr val="2B4B82"/>
                </a:solidFill>
                <a:latin typeface="Josefin Sans Bold Bold"/>
              </a:rPr>
              <a:t>phối</a:t>
            </a:r>
            <a:r>
              <a:rPr lang="vi-VN" sz="3600" dirty="0">
                <a:solidFill>
                  <a:srgbClr val="2B4B82"/>
                </a:solidFill>
                <a:latin typeface="Josefin Sans Bold Bold"/>
              </a:rPr>
              <a:t> </a:t>
            </a:r>
            <a:r>
              <a:rPr lang="vi-VN" sz="3600" dirty="0" err="1">
                <a:solidFill>
                  <a:srgbClr val="2B4B82"/>
                </a:solidFill>
                <a:latin typeface="Josefin Sans Bold Bold"/>
              </a:rPr>
              <a:t>các</a:t>
            </a:r>
            <a:r>
              <a:rPr lang="vi-VN" sz="3600" dirty="0">
                <a:solidFill>
                  <a:srgbClr val="2B4B82"/>
                </a:solidFill>
                <a:latin typeface="Josefin Sans Bold Bold"/>
              </a:rPr>
              <a:t> </a:t>
            </a:r>
            <a:r>
              <a:rPr lang="vi-VN" sz="3600" dirty="0" err="1">
                <a:solidFill>
                  <a:srgbClr val="2B4B82"/>
                </a:solidFill>
                <a:latin typeface="Josefin Sans Bold Bold"/>
              </a:rPr>
              <a:t>phép</a:t>
            </a:r>
            <a:r>
              <a:rPr lang="vi-VN" sz="3600" dirty="0">
                <a:solidFill>
                  <a:srgbClr val="2B4B82"/>
                </a:solidFill>
                <a:latin typeface="Josefin Sans Bold Bold"/>
              </a:rPr>
              <a:t> </a:t>
            </a:r>
            <a:r>
              <a:rPr lang="vi-VN" sz="3600" dirty="0" err="1">
                <a:solidFill>
                  <a:srgbClr val="2B4B82"/>
                </a:solidFill>
                <a:latin typeface="Josefin Sans Bold Bold"/>
              </a:rPr>
              <a:t>nối</a:t>
            </a:r>
            <a:r>
              <a:rPr lang="vi-VN" sz="3600" dirty="0">
                <a:solidFill>
                  <a:srgbClr val="2B4B82"/>
                </a:solidFill>
                <a:latin typeface="Josefin Sans Bold Bold"/>
              </a:rPr>
              <a:t> qua </a:t>
            </a:r>
            <a:r>
              <a:rPr lang="vi-VN" sz="3600" dirty="0" err="1">
                <a:solidFill>
                  <a:srgbClr val="2B4B82"/>
                </a:solidFill>
                <a:latin typeface="Josefin Sans Bold Bold"/>
              </a:rPr>
              <a:t>các</a:t>
            </a:r>
            <a:r>
              <a:rPr lang="vi-VN" sz="3600" dirty="0">
                <a:solidFill>
                  <a:srgbClr val="2B4B82"/>
                </a:solidFill>
                <a:latin typeface="Josefin Sans Bold Bold"/>
              </a:rPr>
              <a:t> </a:t>
            </a:r>
            <a:r>
              <a:rPr lang="vi-VN" sz="3600" dirty="0" err="1">
                <a:solidFill>
                  <a:srgbClr val="2B4B82"/>
                </a:solidFill>
                <a:latin typeface="Josefin Sans Bold Bold"/>
              </a:rPr>
              <a:t>phép</a:t>
            </a:r>
            <a:r>
              <a:rPr lang="vi-VN" sz="3600" dirty="0">
                <a:solidFill>
                  <a:srgbClr val="2B4B82"/>
                </a:solidFill>
                <a:latin typeface="Josefin Sans Bold Bold"/>
              </a:rPr>
              <a:t> </a:t>
            </a:r>
            <a:r>
              <a:rPr lang="vi-VN" sz="3600" dirty="0" err="1">
                <a:solidFill>
                  <a:srgbClr val="2B4B82"/>
                </a:solidFill>
                <a:latin typeface="Josefin Sans Bold Bold"/>
              </a:rPr>
              <a:t>hợp</a:t>
            </a:r>
            <a:endParaRPr lang="vi-VN" sz="3600" dirty="0">
              <a:solidFill>
                <a:srgbClr val="2B4B82"/>
              </a:solidFill>
              <a:latin typeface="Josefin Sans Bold Bold"/>
            </a:endParaRPr>
          </a:p>
          <a:p>
            <a:pPr>
              <a:lnSpc>
                <a:spcPct val="150000"/>
              </a:lnSpc>
            </a:pPr>
            <a:r>
              <a:rPr lang="en-US" sz="3600" dirty="0">
                <a:solidFill>
                  <a:srgbClr val="2B4B82"/>
                </a:solidFill>
                <a:latin typeface="Josefin Sans Bold Bold"/>
              </a:rPr>
              <a:t>	</a:t>
            </a:r>
            <a:r>
              <a:rPr lang="vi-VN" sz="3600" dirty="0">
                <a:solidFill>
                  <a:srgbClr val="2B4B82"/>
                </a:solidFill>
                <a:latin typeface="Josefin Sans Bold Bold"/>
              </a:rPr>
              <a:t>•	</a:t>
            </a:r>
            <a:r>
              <a:rPr lang="vi-VN" sz="3600" dirty="0" err="1">
                <a:solidFill>
                  <a:srgbClr val="2B4B82"/>
                </a:solidFill>
                <a:latin typeface="Josefin Sans Bold Bold"/>
              </a:rPr>
              <a:t>Áp</a:t>
            </a:r>
            <a:r>
              <a:rPr lang="vi-VN" sz="3600" dirty="0">
                <a:solidFill>
                  <a:srgbClr val="2B4B82"/>
                </a:solidFill>
                <a:latin typeface="Josefin Sans Bold Bold"/>
              </a:rPr>
              <a:t> </a:t>
            </a:r>
            <a:r>
              <a:rPr lang="vi-VN" sz="3600" dirty="0" err="1">
                <a:solidFill>
                  <a:srgbClr val="2B4B82"/>
                </a:solidFill>
                <a:latin typeface="Josefin Sans Bold Bold"/>
              </a:rPr>
              <a:t>dụng</a:t>
            </a:r>
            <a:r>
              <a:rPr lang="vi-VN" sz="3600" dirty="0">
                <a:solidFill>
                  <a:srgbClr val="2B4B82"/>
                </a:solidFill>
                <a:latin typeface="Josefin Sans Bold Bold"/>
              </a:rPr>
              <a:t> </a:t>
            </a:r>
            <a:r>
              <a:rPr lang="vi-VN" sz="3600" dirty="0" err="1">
                <a:solidFill>
                  <a:srgbClr val="2B4B82"/>
                </a:solidFill>
                <a:latin typeface="Josefin Sans Bold Bold"/>
              </a:rPr>
              <a:t>phép</a:t>
            </a:r>
            <a:r>
              <a:rPr lang="vi-VN" sz="3600" dirty="0">
                <a:solidFill>
                  <a:srgbClr val="2B4B82"/>
                </a:solidFill>
                <a:latin typeface="Josefin Sans Bold Bold"/>
              </a:rPr>
              <a:t> </a:t>
            </a:r>
            <a:r>
              <a:rPr lang="vi-VN" sz="3600" dirty="0" err="1">
                <a:solidFill>
                  <a:srgbClr val="2B4B82"/>
                </a:solidFill>
                <a:latin typeface="Josefin Sans Bold Bold"/>
              </a:rPr>
              <a:t>rút</a:t>
            </a:r>
            <a:r>
              <a:rPr lang="vi-VN" sz="3600" dirty="0">
                <a:solidFill>
                  <a:srgbClr val="2B4B82"/>
                </a:solidFill>
                <a:latin typeface="Josefin Sans Bold Bold"/>
              </a:rPr>
              <a:t> </a:t>
            </a:r>
            <a:r>
              <a:rPr lang="vi-VN" sz="3600" dirty="0" err="1">
                <a:solidFill>
                  <a:srgbClr val="2B4B82"/>
                </a:solidFill>
                <a:latin typeface="Josefin Sans Bold Bold"/>
              </a:rPr>
              <a:t>gọn</a:t>
            </a:r>
            <a:r>
              <a:rPr lang="vi-VN" sz="3600" dirty="0">
                <a:solidFill>
                  <a:srgbClr val="2B4B82"/>
                </a:solidFill>
                <a:latin typeface="Josefin Sans Bold Bold"/>
              </a:rPr>
              <a:t> </a:t>
            </a:r>
            <a:r>
              <a:rPr lang="vi-VN" sz="3600" dirty="0" err="1">
                <a:solidFill>
                  <a:srgbClr val="2B4B82"/>
                </a:solidFill>
                <a:latin typeface="Josefin Sans Bold Bold"/>
              </a:rPr>
              <a:t>phép</a:t>
            </a:r>
            <a:r>
              <a:rPr lang="vi-VN" sz="3600" dirty="0">
                <a:solidFill>
                  <a:srgbClr val="2B4B82"/>
                </a:solidFill>
                <a:latin typeface="Josefin Sans Bold Bold"/>
              </a:rPr>
              <a:t> </a:t>
            </a:r>
            <a:r>
              <a:rPr lang="vi-VN" sz="3600" dirty="0" err="1">
                <a:solidFill>
                  <a:srgbClr val="2B4B82"/>
                </a:solidFill>
                <a:latin typeface="Josefin Sans Bold Bold"/>
              </a:rPr>
              <a:t>nối</a:t>
            </a:r>
            <a:r>
              <a:rPr lang="vi-VN" sz="3600" dirty="0">
                <a:solidFill>
                  <a:srgbClr val="2B4B82"/>
                </a:solidFill>
                <a:latin typeface="Josefin Sans Bold Bold"/>
              </a:rPr>
              <a:t> cho phân </a:t>
            </a:r>
            <a:r>
              <a:rPr lang="vi-VN" sz="3600" dirty="0" err="1">
                <a:solidFill>
                  <a:srgbClr val="2B4B82"/>
                </a:solidFill>
                <a:latin typeface="Josefin Sans Bold Bold"/>
              </a:rPr>
              <a:t>mảnh</a:t>
            </a:r>
            <a:r>
              <a:rPr lang="vi-VN" sz="3600" dirty="0">
                <a:solidFill>
                  <a:srgbClr val="2B4B82"/>
                </a:solidFill>
                <a:latin typeface="Josefin Sans Bold Bold"/>
              </a:rPr>
              <a:t> ngang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143000" y="2095500"/>
            <a:ext cx="16535400" cy="3447097"/>
          </a:xfrm>
          <a:prstGeom prst="rect">
            <a:avLst/>
          </a:prstGeom>
        </p:spPr>
        <p:txBody>
          <a:bodyPr lIns="0" tIns="0" rIns="0" bIns="0" rtlCol="0" anchor="t">
            <a:spAutoFit/>
          </a:bodyPr>
          <a:lstStyle/>
          <a:p>
            <a:r>
              <a:rPr lang="vi-VN" sz="3200" spc="499" dirty="0">
                <a:solidFill>
                  <a:srgbClr val="2B4B82"/>
                </a:solidFill>
                <a:latin typeface="Josefin Sans Regular"/>
              </a:rPr>
              <a:t>-	</a:t>
            </a:r>
            <a:r>
              <a:rPr lang="vi-VN" sz="3200" spc="499" dirty="0" err="1">
                <a:solidFill>
                  <a:srgbClr val="2B4B82"/>
                </a:solidFill>
                <a:latin typeface="Josefin Sans Regular"/>
              </a:rPr>
              <a:t>Sự</a:t>
            </a:r>
            <a:r>
              <a:rPr lang="vi-VN" sz="3200" spc="499" dirty="0">
                <a:solidFill>
                  <a:srgbClr val="2B4B82"/>
                </a:solidFill>
                <a:latin typeface="Josefin Sans Regular"/>
              </a:rPr>
              <a:t> phân </a:t>
            </a:r>
            <a:r>
              <a:rPr lang="vi-VN" sz="3200" spc="499" dirty="0" err="1">
                <a:solidFill>
                  <a:srgbClr val="2B4B82"/>
                </a:solidFill>
                <a:latin typeface="Josefin Sans Regular"/>
              </a:rPr>
              <a:t>mảnh</a:t>
            </a:r>
            <a:r>
              <a:rPr lang="vi-VN" sz="3200" spc="499" dirty="0">
                <a:solidFill>
                  <a:srgbClr val="2B4B82"/>
                </a:solidFill>
                <a:latin typeface="Josefin Sans Regular"/>
              </a:rPr>
              <a:t> </a:t>
            </a:r>
            <a:r>
              <a:rPr lang="vi-VN" sz="3200" spc="499" dirty="0" err="1">
                <a:solidFill>
                  <a:srgbClr val="2B4B82"/>
                </a:solidFill>
                <a:latin typeface="Josefin Sans Regular"/>
              </a:rPr>
              <a:t>hỗn</a:t>
            </a:r>
            <a:r>
              <a:rPr lang="vi-VN" sz="3200" spc="499" dirty="0">
                <a:solidFill>
                  <a:srgbClr val="2B4B82"/>
                </a:solidFill>
                <a:latin typeface="Josefin Sans Regular"/>
              </a:rPr>
              <a:t> </a:t>
            </a:r>
            <a:r>
              <a:rPr lang="vi-VN" sz="3200" spc="499" dirty="0" err="1">
                <a:solidFill>
                  <a:srgbClr val="2B4B82"/>
                </a:solidFill>
                <a:latin typeface="Josefin Sans Regular"/>
              </a:rPr>
              <a:t>hợp</a:t>
            </a:r>
            <a:r>
              <a:rPr lang="vi-VN" sz="3200" spc="499" dirty="0">
                <a:solidFill>
                  <a:srgbClr val="2B4B82"/>
                </a:solidFill>
                <a:latin typeface="Josefin Sans Regular"/>
              </a:rPr>
              <a:t> </a:t>
            </a:r>
            <a:r>
              <a:rPr lang="vi-VN" sz="3200" spc="499" dirty="0" err="1">
                <a:solidFill>
                  <a:srgbClr val="2B4B82"/>
                </a:solidFill>
                <a:latin typeface="Josefin Sans Regular"/>
              </a:rPr>
              <a:t>là</a:t>
            </a:r>
            <a:r>
              <a:rPr lang="vi-VN" sz="3200" spc="499" dirty="0">
                <a:solidFill>
                  <a:srgbClr val="2B4B82"/>
                </a:solidFill>
                <a:latin typeface="Josefin Sans Regular"/>
              </a:rPr>
              <a:t> </a:t>
            </a:r>
            <a:r>
              <a:rPr lang="vi-VN" sz="3200" spc="499" dirty="0" err="1">
                <a:solidFill>
                  <a:srgbClr val="2B4B82"/>
                </a:solidFill>
                <a:latin typeface="Josefin Sans Regular"/>
              </a:rPr>
              <a:t>sự</a:t>
            </a:r>
            <a:r>
              <a:rPr lang="vi-VN" sz="3200" spc="499" dirty="0">
                <a:solidFill>
                  <a:srgbClr val="2B4B82"/>
                </a:solidFill>
                <a:latin typeface="Josefin Sans Regular"/>
              </a:rPr>
              <a:t> </a:t>
            </a:r>
            <a:r>
              <a:rPr lang="vi-VN" sz="3200" spc="499" dirty="0" err="1">
                <a:solidFill>
                  <a:srgbClr val="2B4B82"/>
                </a:solidFill>
                <a:latin typeface="Josefin Sans Regular"/>
              </a:rPr>
              <a:t>kết</a:t>
            </a:r>
            <a:r>
              <a:rPr lang="vi-VN" sz="3200" spc="499" dirty="0">
                <a:solidFill>
                  <a:srgbClr val="2B4B82"/>
                </a:solidFill>
                <a:latin typeface="Josefin Sans Regular"/>
              </a:rPr>
              <a:t> </a:t>
            </a:r>
            <a:r>
              <a:rPr lang="vi-VN" sz="3200" spc="499" dirty="0" err="1">
                <a:solidFill>
                  <a:srgbClr val="2B4B82"/>
                </a:solidFill>
                <a:latin typeface="Josefin Sans Regular"/>
              </a:rPr>
              <a:t>hợp</a:t>
            </a:r>
            <a:r>
              <a:rPr lang="vi-VN" sz="3200" spc="499" dirty="0">
                <a:solidFill>
                  <a:srgbClr val="2B4B82"/>
                </a:solidFill>
                <a:latin typeface="Josefin Sans Regular"/>
              </a:rPr>
              <a:t> </a:t>
            </a:r>
            <a:r>
              <a:rPr lang="vi-VN" sz="3200" spc="499" dirty="0" err="1">
                <a:solidFill>
                  <a:srgbClr val="2B4B82"/>
                </a:solidFill>
                <a:latin typeface="Josefin Sans Regular"/>
              </a:rPr>
              <a:t>giữa</a:t>
            </a:r>
            <a:r>
              <a:rPr lang="vi-VN" sz="3200" spc="499" dirty="0">
                <a:solidFill>
                  <a:srgbClr val="2B4B82"/>
                </a:solidFill>
                <a:latin typeface="Josefin Sans Regular"/>
              </a:rPr>
              <a:t> phân </a:t>
            </a:r>
            <a:r>
              <a:rPr lang="vi-VN" sz="3200" spc="499" dirty="0" err="1">
                <a:solidFill>
                  <a:srgbClr val="2B4B82"/>
                </a:solidFill>
                <a:latin typeface="Josefin Sans Regular"/>
              </a:rPr>
              <a:t>dọc</a:t>
            </a:r>
            <a:r>
              <a:rPr lang="vi-VN" sz="3200" spc="499" dirty="0">
                <a:solidFill>
                  <a:srgbClr val="2B4B82"/>
                </a:solidFill>
                <a:latin typeface="Josefin Sans Regular"/>
              </a:rPr>
              <a:t> </a:t>
            </a:r>
            <a:r>
              <a:rPr lang="vi-VN" sz="3200" spc="499" dirty="0" err="1">
                <a:solidFill>
                  <a:srgbClr val="2B4B82"/>
                </a:solidFill>
                <a:latin typeface="Josefin Sans Regular"/>
              </a:rPr>
              <a:t>và</a:t>
            </a:r>
            <a:r>
              <a:rPr lang="vi-VN" sz="3200" spc="499" dirty="0">
                <a:solidFill>
                  <a:srgbClr val="2B4B82"/>
                </a:solidFill>
                <a:latin typeface="Josefin Sans Regular"/>
              </a:rPr>
              <a:t> phân </a:t>
            </a:r>
            <a:r>
              <a:rPr lang="vi-VN" sz="3200" spc="499" dirty="0" err="1">
                <a:solidFill>
                  <a:srgbClr val="2B4B82"/>
                </a:solidFill>
                <a:latin typeface="Josefin Sans Regular"/>
              </a:rPr>
              <a:t>mảnh</a:t>
            </a:r>
            <a:r>
              <a:rPr lang="vi-VN" sz="3200" spc="499" dirty="0">
                <a:solidFill>
                  <a:srgbClr val="2B4B82"/>
                </a:solidFill>
                <a:latin typeface="Josefin Sans Regular"/>
              </a:rPr>
              <a:t> ngang.</a:t>
            </a:r>
          </a:p>
          <a:p>
            <a:r>
              <a:rPr lang="vi-VN" sz="3200" spc="499" dirty="0">
                <a:solidFill>
                  <a:srgbClr val="2B4B82"/>
                </a:solidFill>
                <a:latin typeface="Josefin Sans Regular"/>
              </a:rPr>
              <a:t>-	</a:t>
            </a:r>
            <a:r>
              <a:rPr lang="vi-VN" sz="3200" spc="499" dirty="0" err="1">
                <a:solidFill>
                  <a:srgbClr val="2B4B82"/>
                </a:solidFill>
                <a:latin typeface="Josefin Sans Regular"/>
              </a:rPr>
              <a:t>Mục</a:t>
            </a:r>
            <a:r>
              <a:rPr lang="vi-VN" sz="3200" spc="499" dirty="0">
                <a:solidFill>
                  <a:srgbClr val="2B4B82"/>
                </a:solidFill>
                <a:latin typeface="Josefin Sans Regular"/>
              </a:rPr>
              <a:t> </a:t>
            </a:r>
            <a:r>
              <a:rPr lang="vi-VN" sz="3200" spc="499" dirty="0" err="1">
                <a:solidFill>
                  <a:srgbClr val="2B4B82"/>
                </a:solidFill>
                <a:latin typeface="Josefin Sans Regular"/>
              </a:rPr>
              <a:t>đích</a:t>
            </a:r>
            <a:r>
              <a:rPr lang="vi-VN" sz="3200" spc="499" dirty="0">
                <a:solidFill>
                  <a:srgbClr val="2B4B82"/>
                </a:solidFill>
                <a:latin typeface="Josefin Sans Regular"/>
              </a:rPr>
              <a:t>: </a:t>
            </a:r>
            <a:r>
              <a:rPr lang="vi-VN" sz="3200" spc="499" dirty="0" err="1">
                <a:solidFill>
                  <a:srgbClr val="2B4B82"/>
                </a:solidFill>
                <a:latin typeface="Josefin Sans Regular"/>
              </a:rPr>
              <a:t>hỗ</a:t>
            </a:r>
            <a:r>
              <a:rPr lang="vi-VN" sz="3200" spc="499" dirty="0">
                <a:solidFill>
                  <a:srgbClr val="2B4B82"/>
                </a:solidFill>
                <a:latin typeface="Josefin Sans Regular"/>
              </a:rPr>
              <a:t> </a:t>
            </a:r>
            <a:r>
              <a:rPr lang="vi-VN" sz="3200" spc="499" dirty="0" err="1">
                <a:solidFill>
                  <a:srgbClr val="2B4B82"/>
                </a:solidFill>
                <a:latin typeface="Josefin Sans Regular"/>
              </a:rPr>
              <a:t>trợ</a:t>
            </a:r>
            <a:r>
              <a:rPr lang="vi-VN" sz="3200" spc="499" dirty="0">
                <a:solidFill>
                  <a:srgbClr val="2B4B82"/>
                </a:solidFill>
                <a:latin typeface="Josefin Sans Regular"/>
              </a:rPr>
              <a:t> </a:t>
            </a:r>
            <a:r>
              <a:rPr lang="vi-VN" sz="3200" spc="499" dirty="0" err="1">
                <a:solidFill>
                  <a:srgbClr val="2B4B82"/>
                </a:solidFill>
                <a:latin typeface="Josefin Sans Regular"/>
              </a:rPr>
              <a:t>các</a:t>
            </a:r>
            <a:r>
              <a:rPr lang="vi-VN" sz="3200" spc="499" dirty="0">
                <a:solidFill>
                  <a:srgbClr val="2B4B82"/>
                </a:solidFill>
                <a:latin typeface="Josefin Sans Regular"/>
              </a:rPr>
              <a:t> truy </a:t>
            </a:r>
            <a:r>
              <a:rPr lang="vi-VN" sz="3200" spc="499" dirty="0" err="1">
                <a:solidFill>
                  <a:srgbClr val="2B4B82"/>
                </a:solidFill>
                <a:latin typeface="Josefin Sans Regular"/>
              </a:rPr>
              <a:t>vấn</a:t>
            </a:r>
            <a:r>
              <a:rPr lang="vi-VN" sz="3200" spc="499" dirty="0">
                <a:solidFill>
                  <a:srgbClr val="2B4B82"/>
                </a:solidFill>
                <a:latin typeface="Josefin Sans Regular"/>
              </a:rPr>
              <a:t> liên quan </a:t>
            </a:r>
            <a:r>
              <a:rPr lang="vi-VN" sz="3200" spc="499" dirty="0" err="1">
                <a:solidFill>
                  <a:srgbClr val="2B4B82"/>
                </a:solidFill>
                <a:latin typeface="Josefin Sans Regular"/>
              </a:rPr>
              <a:t>đến</a:t>
            </a:r>
            <a:r>
              <a:rPr lang="vi-VN" sz="3200" spc="499" dirty="0">
                <a:solidFill>
                  <a:srgbClr val="2B4B82"/>
                </a:solidFill>
                <a:latin typeface="Josefin Sans Regular"/>
              </a:rPr>
              <a:t> </a:t>
            </a:r>
            <a:r>
              <a:rPr lang="vi-VN" sz="3200" spc="499" dirty="0" err="1">
                <a:solidFill>
                  <a:srgbClr val="2B4B82"/>
                </a:solidFill>
                <a:latin typeface="Josefin Sans Regular"/>
              </a:rPr>
              <a:t>phép</a:t>
            </a:r>
            <a:r>
              <a:rPr lang="vi-VN" sz="3200" spc="499" dirty="0">
                <a:solidFill>
                  <a:srgbClr val="2B4B82"/>
                </a:solidFill>
                <a:latin typeface="Josefin Sans Regular"/>
              </a:rPr>
              <a:t> </a:t>
            </a:r>
            <a:r>
              <a:rPr lang="vi-VN" sz="3200" spc="499" dirty="0" err="1">
                <a:solidFill>
                  <a:srgbClr val="2B4B82"/>
                </a:solidFill>
                <a:latin typeface="Josefin Sans Regular"/>
              </a:rPr>
              <a:t>chiếu</a:t>
            </a:r>
            <a:r>
              <a:rPr lang="vi-VN" sz="3200" spc="499" dirty="0">
                <a:solidFill>
                  <a:srgbClr val="2B4B82"/>
                </a:solidFill>
                <a:latin typeface="Josefin Sans Regular"/>
              </a:rPr>
              <a:t>, </a:t>
            </a:r>
            <a:r>
              <a:rPr lang="vi-VN" sz="3200" spc="499" dirty="0" err="1">
                <a:solidFill>
                  <a:srgbClr val="2B4B82"/>
                </a:solidFill>
                <a:latin typeface="Josefin Sans Regular"/>
              </a:rPr>
              <a:t>phép</a:t>
            </a:r>
            <a:r>
              <a:rPr lang="vi-VN" sz="3200" spc="499" dirty="0">
                <a:solidFill>
                  <a:srgbClr val="2B4B82"/>
                </a:solidFill>
                <a:latin typeface="Josefin Sans Regular"/>
              </a:rPr>
              <a:t> </a:t>
            </a:r>
            <a:r>
              <a:rPr lang="vi-VN" sz="3200" spc="499" dirty="0" err="1">
                <a:solidFill>
                  <a:srgbClr val="2B4B82"/>
                </a:solidFill>
                <a:latin typeface="Josefin Sans Regular"/>
              </a:rPr>
              <a:t>chọn</a:t>
            </a:r>
            <a:r>
              <a:rPr lang="vi-VN" sz="3200" spc="499" dirty="0">
                <a:solidFill>
                  <a:srgbClr val="2B4B82"/>
                </a:solidFill>
                <a:latin typeface="Josefin Sans Regular"/>
              </a:rPr>
              <a:t> </a:t>
            </a:r>
            <a:r>
              <a:rPr lang="vi-VN" sz="3200" spc="499" dirty="0" err="1">
                <a:solidFill>
                  <a:srgbClr val="2B4B82"/>
                </a:solidFill>
                <a:latin typeface="Josefin Sans Regular"/>
              </a:rPr>
              <a:t>và</a:t>
            </a:r>
            <a:r>
              <a:rPr lang="vi-VN" sz="3200" spc="499" dirty="0">
                <a:solidFill>
                  <a:srgbClr val="2B4B82"/>
                </a:solidFill>
                <a:latin typeface="Josefin Sans Regular"/>
              </a:rPr>
              <a:t> </a:t>
            </a:r>
            <a:r>
              <a:rPr lang="vi-VN" sz="3200" spc="499" dirty="0" err="1">
                <a:solidFill>
                  <a:srgbClr val="2B4B82"/>
                </a:solidFill>
                <a:latin typeface="Josefin Sans Regular"/>
              </a:rPr>
              <a:t>phép</a:t>
            </a:r>
            <a:r>
              <a:rPr lang="vi-VN" sz="3200" spc="499" dirty="0">
                <a:solidFill>
                  <a:srgbClr val="2B4B82"/>
                </a:solidFill>
                <a:latin typeface="Josefin Sans Regular"/>
              </a:rPr>
              <a:t> </a:t>
            </a:r>
            <a:r>
              <a:rPr lang="en-US" sz="3200" spc="499" dirty="0">
                <a:solidFill>
                  <a:srgbClr val="2B4B82"/>
                </a:solidFill>
                <a:latin typeface="Josefin Sans Regular"/>
              </a:rPr>
              <a:t>	</a:t>
            </a:r>
            <a:r>
              <a:rPr lang="vi-VN" sz="3200" spc="499" dirty="0" err="1">
                <a:solidFill>
                  <a:srgbClr val="2B4B82"/>
                </a:solidFill>
                <a:latin typeface="Josefin Sans Regular"/>
              </a:rPr>
              <a:t>nối</a:t>
            </a:r>
            <a:endParaRPr lang="vi-VN" sz="3200" spc="499" dirty="0">
              <a:solidFill>
                <a:srgbClr val="2B4B82"/>
              </a:solidFill>
              <a:latin typeface="Josefin Sans Regular"/>
            </a:endParaRPr>
          </a:p>
          <a:p>
            <a:r>
              <a:rPr lang="vi-VN" sz="3200" spc="499" dirty="0">
                <a:solidFill>
                  <a:srgbClr val="2B4B82"/>
                </a:solidFill>
                <a:latin typeface="Josefin Sans Regular"/>
              </a:rPr>
              <a:t>-	Chương </a:t>
            </a:r>
            <a:r>
              <a:rPr lang="vi-VN" sz="3200" spc="499" dirty="0" err="1">
                <a:solidFill>
                  <a:srgbClr val="2B4B82"/>
                </a:solidFill>
                <a:latin typeface="Josefin Sans Regular"/>
              </a:rPr>
              <a:t>trình</a:t>
            </a:r>
            <a:r>
              <a:rPr lang="vi-VN" sz="3200" spc="499" dirty="0">
                <a:solidFill>
                  <a:srgbClr val="2B4B82"/>
                </a:solidFill>
                <a:latin typeface="Josefin Sans Regular"/>
              </a:rPr>
              <a:t> </a:t>
            </a:r>
            <a:r>
              <a:rPr lang="vi-VN" sz="3200" spc="499" dirty="0" err="1">
                <a:solidFill>
                  <a:srgbClr val="2B4B82"/>
                </a:solidFill>
                <a:latin typeface="Josefin Sans Regular"/>
              </a:rPr>
              <a:t>định</a:t>
            </a:r>
            <a:r>
              <a:rPr lang="vi-VN" sz="3200" spc="499" dirty="0">
                <a:solidFill>
                  <a:srgbClr val="2B4B82"/>
                </a:solidFill>
                <a:latin typeface="Josefin Sans Regular"/>
              </a:rPr>
              <a:t> </a:t>
            </a:r>
            <a:r>
              <a:rPr lang="vi-VN" sz="3200" spc="499" dirty="0" err="1">
                <a:solidFill>
                  <a:srgbClr val="2B4B82"/>
                </a:solidFill>
                <a:latin typeface="Josefin Sans Regular"/>
              </a:rPr>
              <a:t>vị</a:t>
            </a:r>
            <a:r>
              <a:rPr lang="vi-VN" sz="3200" spc="499" dirty="0">
                <a:solidFill>
                  <a:srgbClr val="2B4B82"/>
                </a:solidFill>
                <a:latin typeface="Josefin Sans Regular"/>
              </a:rPr>
              <a:t> cho </a:t>
            </a:r>
            <a:r>
              <a:rPr lang="vi-VN" sz="3200" spc="499" dirty="0" err="1">
                <a:solidFill>
                  <a:srgbClr val="2B4B82"/>
                </a:solidFill>
                <a:latin typeface="Josefin Sans Regular"/>
              </a:rPr>
              <a:t>một</a:t>
            </a:r>
            <a:r>
              <a:rPr lang="vi-VN" sz="3200" spc="499" dirty="0">
                <a:solidFill>
                  <a:srgbClr val="2B4B82"/>
                </a:solidFill>
                <a:latin typeface="Josefin Sans Regular"/>
              </a:rPr>
              <a:t> quan </a:t>
            </a:r>
            <a:r>
              <a:rPr lang="vi-VN" sz="3200" spc="499" dirty="0" err="1">
                <a:solidFill>
                  <a:srgbClr val="2B4B82"/>
                </a:solidFill>
                <a:latin typeface="Josefin Sans Regular"/>
              </a:rPr>
              <a:t>hệ</a:t>
            </a:r>
            <a:r>
              <a:rPr lang="vi-VN" sz="3200" spc="499" dirty="0">
                <a:solidFill>
                  <a:srgbClr val="2B4B82"/>
                </a:solidFill>
                <a:latin typeface="Josefin Sans Regular"/>
              </a:rPr>
              <a:t> </a:t>
            </a:r>
            <a:r>
              <a:rPr lang="vi-VN" sz="3200" spc="499" dirty="0" err="1">
                <a:solidFill>
                  <a:srgbClr val="2B4B82"/>
                </a:solidFill>
                <a:latin typeface="Josefin Sans Regular"/>
              </a:rPr>
              <a:t>đã</a:t>
            </a:r>
            <a:r>
              <a:rPr lang="vi-VN" sz="3200" spc="499" dirty="0">
                <a:solidFill>
                  <a:srgbClr val="2B4B82"/>
                </a:solidFill>
                <a:latin typeface="Josefin Sans Regular"/>
              </a:rPr>
              <a:t> phân </a:t>
            </a:r>
            <a:r>
              <a:rPr lang="vi-VN" sz="3200" spc="499" dirty="0" err="1">
                <a:solidFill>
                  <a:srgbClr val="2B4B82"/>
                </a:solidFill>
                <a:latin typeface="Josefin Sans Regular"/>
              </a:rPr>
              <a:t>mảnh</a:t>
            </a:r>
            <a:r>
              <a:rPr lang="vi-VN" sz="3200" spc="499" dirty="0">
                <a:solidFill>
                  <a:srgbClr val="2B4B82"/>
                </a:solidFill>
                <a:latin typeface="Josefin Sans Regular"/>
              </a:rPr>
              <a:t> </a:t>
            </a:r>
            <a:r>
              <a:rPr lang="vi-VN" sz="3200" spc="499" dirty="0" err="1">
                <a:solidFill>
                  <a:srgbClr val="2B4B82"/>
                </a:solidFill>
                <a:latin typeface="Josefin Sans Regular"/>
              </a:rPr>
              <a:t>hỗn</a:t>
            </a:r>
            <a:r>
              <a:rPr lang="vi-VN" sz="3200" spc="499" dirty="0">
                <a:solidFill>
                  <a:srgbClr val="2B4B82"/>
                </a:solidFill>
                <a:latin typeface="Josefin Sans Regular"/>
              </a:rPr>
              <a:t> </a:t>
            </a:r>
            <a:r>
              <a:rPr lang="vi-VN" sz="3200" spc="499" dirty="0" err="1">
                <a:solidFill>
                  <a:srgbClr val="2B4B82"/>
                </a:solidFill>
                <a:latin typeface="Josefin Sans Regular"/>
              </a:rPr>
              <a:t>hợp</a:t>
            </a:r>
            <a:r>
              <a:rPr lang="vi-VN" sz="3200" spc="499" dirty="0">
                <a:solidFill>
                  <a:srgbClr val="2B4B82"/>
                </a:solidFill>
                <a:latin typeface="Josefin Sans Regular"/>
              </a:rPr>
              <a:t> </a:t>
            </a:r>
            <a:r>
              <a:rPr lang="vi-VN" sz="3200" spc="499" dirty="0" err="1">
                <a:solidFill>
                  <a:srgbClr val="2B4B82"/>
                </a:solidFill>
                <a:latin typeface="Josefin Sans Regular"/>
              </a:rPr>
              <a:t>là</a:t>
            </a:r>
            <a:r>
              <a:rPr lang="vi-VN" sz="3200" spc="499" dirty="0">
                <a:solidFill>
                  <a:srgbClr val="2B4B82"/>
                </a:solidFill>
                <a:latin typeface="Josefin Sans Regular"/>
              </a:rPr>
              <a:t> </a:t>
            </a:r>
            <a:r>
              <a:rPr lang="vi-VN" sz="3200" spc="499" dirty="0" err="1">
                <a:solidFill>
                  <a:srgbClr val="2B4B82"/>
                </a:solidFill>
                <a:latin typeface="Josefin Sans Regular"/>
              </a:rPr>
              <a:t>phép</a:t>
            </a:r>
            <a:r>
              <a:rPr lang="vi-VN" sz="3200" spc="499" dirty="0">
                <a:solidFill>
                  <a:srgbClr val="2B4B82"/>
                </a:solidFill>
                <a:latin typeface="Josefin Sans Regular"/>
              </a:rPr>
              <a:t> </a:t>
            </a:r>
            <a:r>
              <a:rPr lang="vi-VN" sz="3200" spc="499" dirty="0" err="1">
                <a:solidFill>
                  <a:srgbClr val="2B4B82"/>
                </a:solidFill>
                <a:latin typeface="Josefin Sans Regular"/>
              </a:rPr>
              <a:t>hợp</a:t>
            </a:r>
            <a:r>
              <a:rPr lang="vi-VN" sz="3200" spc="499" dirty="0">
                <a:solidFill>
                  <a:srgbClr val="2B4B82"/>
                </a:solidFill>
                <a:latin typeface="Josefin Sans Regular"/>
              </a:rPr>
              <a:t> </a:t>
            </a:r>
            <a:r>
              <a:rPr lang="en-US" sz="3200" spc="499" dirty="0">
                <a:solidFill>
                  <a:srgbClr val="2B4B82"/>
                </a:solidFill>
                <a:latin typeface="Josefin Sans Regular"/>
              </a:rPr>
              <a:t>	</a:t>
            </a:r>
            <a:r>
              <a:rPr lang="vi-VN" sz="3200" spc="499" dirty="0" err="1">
                <a:solidFill>
                  <a:srgbClr val="2B4B82"/>
                </a:solidFill>
                <a:latin typeface="Josefin Sans Regular"/>
              </a:rPr>
              <a:t>và</a:t>
            </a:r>
            <a:r>
              <a:rPr lang="vi-VN" sz="3200" spc="499" dirty="0">
                <a:solidFill>
                  <a:srgbClr val="2B4B82"/>
                </a:solidFill>
                <a:latin typeface="Josefin Sans Regular"/>
              </a:rPr>
              <a:t> </a:t>
            </a:r>
            <a:r>
              <a:rPr lang="vi-VN" sz="3200" spc="499" dirty="0" err="1">
                <a:solidFill>
                  <a:srgbClr val="2B4B82"/>
                </a:solidFill>
                <a:latin typeface="Josefin Sans Regular"/>
              </a:rPr>
              <a:t>phép</a:t>
            </a:r>
            <a:endParaRPr lang="vi-VN" sz="3200" spc="499" dirty="0">
              <a:solidFill>
                <a:srgbClr val="2B4B82"/>
              </a:solidFill>
              <a:latin typeface="Josefin Sans Regular"/>
            </a:endParaRPr>
          </a:p>
          <a:p>
            <a:r>
              <a:rPr lang="vi-VN" sz="3200" spc="499" dirty="0">
                <a:solidFill>
                  <a:srgbClr val="2B4B82"/>
                </a:solidFill>
                <a:latin typeface="Josefin Sans Regular"/>
              </a:rPr>
              <a:t>-	</a:t>
            </a:r>
            <a:r>
              <a:rPr lang="vi-VN" sz="3200" spc="499" dirty="0" err="1">
                <a:solidFill>
                  <a:srgbClr val="2B4B82"/>
                </a:solidFill>
                <a:latin typeface="Josefin Sans Regular"/>
              </a:rPr>
              <a:t>nối</a:t>
            </a:r>
            <a:r>
              <a:rPr lang="vi-VN" sz="3200" spc="499" dirty="0">
                <a:solidFill>
                  <a:srgbClr val="2B4B82"/>
                </a:solidFill>
                <a:latin typeface="Josefin Sans Regular"/>
              </a:rPr>
              <a:t> </a:t>
            </a:r>
            <a:r>
              <a:rPr lang="vi-VN" sz="3200" spc="499" dirty="0" err="1">
                <a:solidFill>
                  <a:srgbClr val="2B4B82"/>
                </a:solidFill>
                <a:latin typeface="Josefin Sans Regular"/>
              </a:rPr>
              <a:t>của</a:t>
            </a:r>
            <a:r>
              <a:rPr lang="vi-VN" sz="3200" spc="499" dirty="0">
                <a:solidFill>
                  <a:srgbClr val="2B4B82"/>
                </a:solidFill>
                <a:latin typeface="Josefin Sans Regular"/>
              </a:rPr>
              <a:t> </a:t>
            </a:r>
            <a:r>
              <a:rPr lang="vi-VN" sz="3200" spc="499" dirty="0" err="1">
                <a:solidFill>
                  <a:srgbClr val="2B4B82"/>
                </a:solidFill>
                <a:latin typeface="Josefin Sans Regular"/>
              </a:rPr>
              <a:t>các</a:t>
            </a:r>
            <a:r>
              <a:rPr lang="vi-VN" sz="3200" spc="499" dirty="0">
                <a:solidFill>
                  <a:srgbClr val="2B4B82"/>
                </a:solidFill>
                <a:latin typeface="Josefin Sans Regular"/>
              </a:rPr>
              <a:t> </a:t>
            </a:r>
            <a:r>
              <a:rPr lang="vi-VN" sz="3200" spc="499" dirty="0" err="1">
                <a:solidFill>
                  <a:srgbClr val="2B4B82"/>
                </a:solidFill>
                <a:latin typeface="Josefin Sans Regular"/>
              </a:rPr>
              <a:t>mảnh</a:t>
            </a:r>
            <a:r>
              <a:rPr lang="vi-VN" sz="3200" spc="499" dirty="0">
                <a:solidFill>
                  <a:srgbClr val="2B4B82"/>
                </a:solidFill>
                <a:latin typeface="Josefin Sans Regular"/>
              </a:rPr>
              <a:t>.</a:t>
            </a:r>
          </a:p>
        </p:txBody>
      </p:sp>
      <p:sp>
        <p:nvSpPr>
          <p:cNvPr id="6" name="TextBox 6"/>
          <p:cNvSpPr txBox="1"/>
          <p:nvPr/>
        </p:nvSpPr>
        <p:spPr>
          <a:xfrm>
            <a:off x="1141752" y="6102489"/>
            <a:ext cx="16535400" cy="2462213"/>
          </a:xfrm>
          <a:prstGeom prst="rect">
            <a:avLst/>
          </a:prstGeom>
        </p:spPr>
        <p:txBody>
          <a:bodyPr lIns="0" tIns="0" rIns="0" bIns="0" rtlCol="0" anchor="t">
            <a:spAutoFit/>
          </a:bodyPr>
          <a:lstStyle/>
          <a:p>
            <a:r>
              <a:rPr lang="en-US" sz="3200" dirty="0">
                <a:solidFill>
                  <a:srgbClr val="2B4B82"/>
                </a:solidFill>
                <a:latin typeface="Josefin Sans Regular"/>
              </a:rPr>
              <a:t>-	</a:t>
            </a:r>
            <a:r>
              <a:rPr lang="en-US" sz="3200" dirty="0" err="1">
                <a:solidFill>
                  <a:srgbClr val="2B4B82"/>
                </a:solidFill>
                <a:latin typeface="Josefin Sans Regular"/>
              </a:rPr>
              <a:t>Quy</a:t>
            </a:r>
            <a:r>
              <a:rPr lang="en-US" sz="3200" dirty="0">
                <a:solidFill>
                  <a:srgbClr val="2B4B82"/>
                </a:solidFill>
                <a:latin typeface="Josefin Sans Regular"/>
              </a:rPr>
              <a:t> </a:t>
            </a:r>
            <a:r>
              <a:rPr lang="en-US" sz="3200" dirty="0" err="1">
                <a:solidFill>
                  <a:srgbClr val="2B4B82"/>
                </a:solidFill>
                <a:latin typeface="Josefin Sans Regular"/>
              </a:rPr>
              <a:t>tắc</a:t>
            </a:r>
            <a:r>
              <a:rPr lang="en-US" sz="3200" dirty="0">
                <a:solidFill>
                  <a:srgbClr val="2B4B82"/>
                </a:solidFill>
                <a:latin typeface="Josefin Sans Regular"/>
              </a:rPr>
              <a:t>:</a:t>
            </a:r>
          </a:p>
          <a:p>
            <a:pPr lvl="3"/>
            <a:r>
              <a:rPr lang="en-US" sz="3200" dirty="0">
                <a:solidFill>
                  <a:srgbClr val="2B4B82"/>
                </a:solidFill>
                <a:latin typeface="Josefin Sans Regular"/>
              </a:rPr>
              <a:t>1.	</a:t>
            </a:r>
            <a:r>
              <a:rPr lang="en-US" sz="3200" dirty="0" err="1">
                <a:solidFill>
                  <a:srgbClr val="2B4B82"/>
                </a:solidFill>
                <a:latin typeface="Josefin Sans Regular"/>
              </a:rPr>
              <a:t>Loại</a:t>
            </a:r>
            <a:r>
              <a:rPr lang="en-US" sz="3200" dirty="0">
                <a:solidFill>
                  <a:srgbClr val="2B4B82"/>
                </a:solidFill>
                <a:latin typeface="Josefin Sans Regular"/>
              </a:rPr>
              <a:t> </a:t>
            </a:r>
            <a:r>
              <a:rPr lang="en-US" sz="3200" dirty="0" err="1">
                <a:solidFill>
                  <a:srgbClr val="2B4B82"/>
                </a:solidFill>
                <a:latin typeface="Josefin Sans Regular"/>
              </a:rPr>
              <a:t>bỏ</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quan</a:t>
            </a:r>
            <a:r>
              <a:rPr lang="en-US" sz="3200" dirty="0">
                <a:solidFill>
                  <a:srgbClr val="2B4B82"/>
                </a:solidFill>
                <a:latin typeface="Josefin Sans Regular"/>
              </a:rPr>
              <a:t> </a:t>
            </a:r>
            <a:r>
              <a:rPr lang="en-US" sz="3200" dirty="0" err="1">
                <a:solidFill>
                  <a:srgbClr val="2B4B82"/>
                </a:solidFill>
                <a:latin typeface="Josefin Sans Regular"/>
              </a:rPr>
              <a:t>hệ</a:t>
            </a:r>
            <a:r>
              <a:rPr lang="en-US" sz="3200" dirty="0">
                <a:solidFill>
                  <a:srgbClr val="2B4B82"/>
                </a:solidFill>
                <a:latin typeface="Josefin Sans Regular"/>
              </a:rPr>
              <a:t> </a:t>
            </a:r>
            <a:r>
              <a:rPr lang="en-US" sz="3200" dirty="0" err="1">
                <a:solidFill>
                  <a:srgbClr val="2B4B82"/>
                </a:solidFill>
                <a:latin typeface="Josefin Sans Regular"/>
              </a:rPr>
              <a:t>rỗng</a:t>
            </a:r>
            <a:r>
              <a:rPr lang="en-US" sz="3200" dirty="0">
                <a:solidFill>
                  <a:srgbClr val="2B4B82"/>
                </a:solidFill>
                <a:latin typeface="Josefin Sans Regular"/>
              </a:rPr>
              <a:t> </a:t>
            </a:r>
            <a:r>
              <a:rPr lang="en-US" sz="3200" dirty="0" err="1">
                <a:solidFill>
                  <a:srgbClr val="2B4B82"/>
                </a:solidFill>
                <a:latin typeface="Josefin Sans Regular"/>
              </a:rPr>
              <a:t>sinh</a:t>
            </a:r>
            <a:r>
              <a:rPr lang="en-US" sz="3200" dirty="0">
                <a:solidFill>
                  <a:srgbClr val="2B4B82"/>
                </a:solidFill>
                <a:latin typeface="Josefin Sans Regular"/>
              </a:rPr>
              <a:t> </a:t>
            </a:r>
            <a:r>
              <a:rPr lang="en-US" sz="3200" dirty="0" err="1">
                <a:solidFill>
                  <a:srgbClr val="2B4B82"/>
                </a:solidFill>
                <a:latin typeface="Josefin Sans Regular"/>
              </a:rPr>
              <a:t>bởi</a:t>
            </a:r>
            <a:r>
              <a:rPr lang="en-US" sz="3200" dirty="0">
                <a:solidFill>
                  <a:srgbClr val="2B4B82"/>
                </a:solidFill>
                <a:latin typeface="Josefin Sans Regular"/>
              </a:rPr>
              <a:t> </a:t>
            </a:r>
            <a:r>
              <a:rPr lang="en-US" sz="3200" dirty="0" err="1">
                <a:solidFill>
                  <a:srgbClr val="2B4B82"/>
                </a:solidFill>
                <a:latin typeface="Josefin Sans Regular"/>
              </a:rPr>
              <a:t>sự</a:t>
            </a:r>
            <a:r>
              <a:rPr lang="en-US" sz="3200" dirty="0">
                <a:solidFill>
                  <a:srgbClr val="2B4B82"/>
                </a:solidFill>
                <a:latin typeface="Josefin Sans Regular"/>
              </a:rPr>
              <a:t> </a:t>
            </a:r>
            <a:r>
              <a:rPr lang="en-US" sz="3200" dirty="0" err="1">
                <a:solidFill>
                  <a:srgbClr val="2B4B82"/>
                </a:solidFill>
                <a:latin typeface="Josefin Sans Regular"/>
              </a:rPr>
              <a:t>mâu</a:t>
            </a:r>
            <a:r>
              <a:rPr lang="en-US" sz="3200" dirty="0">
                <a:solidFill>
                  <a:srgbClr val="2B4B82"/>
                </a:solidFill>
                <a:latin typeface="Josefin Sans Regular"/>
              </a:rPr>
              <a:t> </a:t>
            </a:r>
            <a:r>
              <a:rPr lang="en-US" sz="3200" dirty="0" err="1">
                <a:solidFill>
                  <a:srgbClr val="2B4B82"/>
                </a:solidFill>
                <a:latin typeface="Josefin Sans Regular"/>
              </a:rPr>
              <a:t>thuẫn</a:t>
            </a:r>
            <a:r>
              <a:rPr lang="en-US" sz="3200" dirty="0">
                <a:solidFill>
                  <a:srgbClr val="2B4B82"/>
                </a:solidFill>
                <a:latin typeface="Josefin Sans Regular"/>
              </a:rPr>
              <a:t> </a:t>
            </a:r>
            <a:r>
              <a:rPr lang="en-US" sz="3200" dirty="0" err="1">
                <a:solidFill>
                  <a:srgbClr val="2B4B82"/>
                </a:solidFill>
                <a:latin typeface="Josefin Sans Regular"/>
              </a:rPr>
              <a:t>giữa</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phép</a:t>
            </a:r>
            <a:r>
              <a:rPr lang="en-US" sz="3200" dirty="0">
                <a:solidFill>
                  <a:srgbClr val="2B4B82"/>
                </a:solidFill>
                <a:latin typeface="Josefin Sans Regular"/>
              </a:rPr>
              <a:t> </a:t>
            </a:r>
            <a:r>
              <a:rPr lang="en-US" sz="3200" dirty="0" err="1">
                <a:solidFill>
                  <a:srgbClr val="2B4B82"/>
                </a:solidFill>
                <a:latin typeface="Josefin Sans Regular"/>
              </a:rPr>
              <a:t>chọn</a:t>
            </a:r>
            <a:r>
              <a:rPr lang="en-US" sz="3200" dirty="0">
                <a:solidFill>
                  <a:srgbClr val="2B4B82"/>
                </a:solidFill>
                <a:latin typeface="Josefin Sans Regular"/>
              </a:rPr>
              <a:t> </a:t>
            </a:r>
            <a:r>
              <a:rPr lang="en-US" sz="3200" dirty="0" err="1">
                <a:solidFill>
                  <a:srgbClr val="2B4B82"/>
                </a:solidFill>
                <a:latin typeface="Josefin Sans Regular"/>
              </a:rPr>
              <a:t>trên</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phân</a:t>
            </a:r>
            <a:r>
              <a:rPr lang="en-US" sz="3200" dirty="0">
                <a:solidFill>
                  <a:srgbClr val="2B4B82"/>
                </a:solidFill>
                <a:latin typeface="Josefin Sans Regular"/>
              </a:rPr>
              <a:t> </a:t>
            </a:r>
            <a:r>
              <a:rPr lang="en-US" sz="3200" dirty="0" err="1">
                <a:solidFill>
                  <a:srgbClr val="2B4B82"/>
                </a:solidFill>
                <a:latin typeface="Josefin Sans Regular"/>
              </a:rPr>
              <a:t>mảnh</a:t>
            </a:r>
            <a:r>
              <a:rPr lang="en-US" sz="3200" dirty="0">
                <a:solidFill>
                  <a:srgbClr val="2B4B82"/>
                </a:solidFill>
                <a:latin typeface="Josefin Sans Regular"/>
              </a:rPr>
              <a:t> </a:t>
            </a:r>
            <a:r>
              <a:rPr lang="en-US" sz="3200" dirty="0" err="1">
                <a:solidFill>
                  <a:srgbClr val="2B4B82"/>
                </a:solidFill>
                <a:latin typeface="Josefin Sans Regular"/>
              </a:rPr>
              <a:t>ngang</a:t>
            </a:r>
            <a:r>
              <a:rPr lang="en-US" sz="3200" dirty="0">
                <a:solidFill>
                  <a:srgbClr val="2B4B82"/>
                </a:solidFill>
                <a:latin typeface="Josefin Sans Regular"/>
              </a:rPr>
              <a:t>.</a:t>
            </a:r>
          </a:p>
          <a:p>
            <a:pPr lvl="3"/>
            <a:r>
              <a:rPr lang="en-US" sz="3200" dirty="0">
                <a:solidFill>
                  <a:srgbClr val="2B4B82"/>
                </a:solidFill>
                <a:latin typeface="Josefin Sans Regular"/>
              </a:rPr>
              <a:t>2.	</a:t>
            </a:r>
            <a:r>
              <a:rPr lang="en-US" sz="3200" dirty="0" err="1">
                <a:solidFill>
                  <a:srgbClr val="2B4B82"/>
                </a:solidFill>
                <a:latin typeface="Josefin Sans Regular"/>
              </a:rPr>
              <a:t>Loại</a:t>
            </a:r>
            <a:r>
              <a:rPr lang="en-US" sz="3200" dirty="0">
                <a:solidFill>
                  <a:srgbClr val="2B4B82"/>
                </a:solidFill>
                <a:latin typeface="Josefin Sans Regular"/>
              </a:rPr>
              <a:t> </a:t>
            </a:r>
            <a:r>
              <a:rPr lang="en-US" sz="3200" dirty="0" err="1">
                <a:solidFill>
                  <a:srgbClr val="2B4B82"/>
                </a:solidFill>
                <a:latin typeface="Josefin Sans Regular"/>
              </a:rPr>
              <a:t>bỏ</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quan</a:t>
            </a:r>
            <a:r>
              <a:rPr lang="en-US" sz="3200" dirty="0">
                <a:solidFill>
                  <a:srgbClr val="2B4B82"/>
                </a:solidFill>
                <a:latin typeface="Josefin Sans Regular"/>
              </a:rPr>
              <a:t> </a:t>
            </a:r>
            <a:r>
              <a:rPr lang="en-US" sz="3200" dirty="0" err="1">
                <a:solidFill>
                  <a:srgbClr val="2B4B82"/>
                </a:solidFill>
                <a:latin typeface="Josefin Sans Regular"/>
              </a:rPr>
              <a:t>hệ</a:t>
            </a:r>
            <a:r>
              <a:rPr lang="en-US" sz="3200" dirty="0">
                <a:solidFill>
                  <a:srgbClr val="2B4B82"/>
                </a:solidFill>
                <a:latin typeface="Josefin Sans Regular"/>
              </a:rPr>
              <a:t> </a:t>
            </a:r>
            <a:r>
              <a:rPr lang="en-US" sz="3200" dirty="0" err="1">
                <a:solidFill>
                  <a:srgbClr val="2B4B82"/>
                </a:solidFill>
                <a:latin typeface="Josefin Sans Regular"/>
              </a:rPr>
              <a:t>vô</a:t>
            </a:r>
            <a:r>
              <a:rPr lang="en-US" sz="3200" dirty="0">
                <a:solidFill>
                  <a:srgbClr val="2B4B82"/>
                </a:solidFill>
                <a:latin typeface="Josefin Sans Regular"/>
              </a:rPr>
              <a:t> </a:t>
            </a:r>
            <a:r>
              <a:rPr lang="en-US" sz="3200" dirty="0" err="1">
                <a:solidFill>
                  <a:srgbClr val="2B4B82"/>
                </a:solidFill>
                <a:latin typeface="Josefin Sans Regular"/>
              </a:rPr>
              <a:t>ích</a:t>
            </a:r>
            <a:r>
              <a:rPr lang="en-US" sz="3200" dirty="0">
                <a:solidFill>
                  <a:srgbClr val="2B4B82"/>
                </a:solidFill>
                <a:latin typeface="Josefin Sans Regular"/>
              </a:rPr>
              <a:t> </a:t>
            </a:r>
            <a:r>
              <a:rPr lang="en-US" sz="3200" dirty="0" err="1">
                <a:solidFill>
                  <a:srgbClr val="2B4B82"/>
                </a:solidFill>
                <a:latin typeface="Josefin Sans Regular"/>
              </a:rPr>
              <a:t>sinh</a:t>
            </a:r>
            <a:r>
              <a:rPr lang="en-US" sz="3200" dirty="0">
                <a:solidFill>
                  <a:srgbClr val="2B4B82"/>
                </a:solidFill>
                <a:latin typeface="Josefin Sans Regular"/>
              </a:rPr>
              <a:t> </a:t>
            </a:r>
            <a:r>
              <a:rPr lang="en-US" sz="3200" dirty="0" err="1">
                <a:solidFill>
                  <a:srgbClr val="2B4B82"/>
                </a:solidFill>
                <a:latin typeface="Josefin Sans Regular"/>
              </a:rPr>
              <a:t>bởi</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phép</a:t>
            </a:r>
            <a:r>
              <a:rPr lang="en-US" sz="3200" dirty="0">
                <a:solidFill>
                  <a:srgbClr val="2B4B82"/>
                </a:solidFill>
                <a:latin typeface="Josefin Sans Regular"/>
              </a:rPr>
              <a:t> </a:t>
            </a:r>
            <a:r>
              <a:rPr lang="en-US" sz="3200" dirty="0" err="1">
                <a:solidFill>
                  <a:srgbClr val="2B4B82"/>
                </a:solidFill>
                <a:latin typeface="Josefin Sans Regular"/>
              </a:rPr>
              <a:t>chiếu</a:t>
            </a:r>
            <a:r>
              <a:rPr lang="en-US" sz="3200" dirty="0">
                <a:solidFill>
                  <a:srgbClr val="2B4B82"/>
                </a:solidFill>
                <a:latin typeface="Josefin Sans Regular"/>
              </a:rPr>
              <a:t> </a:t>
            </a:r>
            <a:r>
              <a:rPr lang="en-US" sz="3200" dirty="0" err="1">
                <a:solidFill>
                  <a:srgbClr val="2B4B82"/>
                </a:solidFill>
                <a:latin typeface="Josefin Sans Regular"/>
              </a:rPr>
              <a:t>trên</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phân</a:t>
            </a:r>
            <a:r>
              <a:rPr lang="en-US" sz="3200" dirty="0">
                <a:solidFill>
                  <a:srgbClr val="2B4B82"/>
                </a:solidFill>
                <a:latin typeface="Josefin Sans Regular"/>
              </a:rPr>
              <a:t> </a:t>
            </a:r>
            <a:r>
              <a:rPr lang="en-US" sz="3200" dirty="0" err="1">
                <a:solidFill>
                  <a:srgbClr val="2B4B82"/>
                </a:solidFill>
                <a:latin typeface="Josefin Sans Regular"/>
              </a:rPr>
              <a:t>mảnh</a:t>
            </a:r>
            <a:r>
              <a:rPr lang="en-US" sz="3200" dirty="0">
                <a:solidFill>
                  <a:srgbClr val="2B4B82"/>
                </a:solidFill>
                <a:latin typeface="Josefin Sans Regular"/>
              </a:rPr>
              <a:t> </a:t>
            </a:r>
            <a:r>
              <a:rPr lang="en-US" sz="3200" dirty="0" err="1">
                <a:solidFill>
                  <a:srgbClr val="2B4B82"/>
                </a:solidFill>
                <a:latin typeface="Josefin Sans Regular"/>
              </a:rPr>
              <a:t>dọc</a:t>
            </a:r>
            <a:r>
              <a:rPr lang="en-US" sz="3200" dirty="0">
                <a:solidFill>
                  <a:srgbClr val="2B4B82"/>
                </a:solidFill>
                <a:latin typeface="Josefin Sans Regular"/>
              </a:rPr>
              <a:t>.</a:t>
            </a:r>
          </a:p>
          <a:p>
            <a:pPr lvl="3"/>
            <a:r>
              <a:rPr lang="en-US" sz="3200" dirty="0">
                <a:solidFill>
                  <a:srgbClr val="2B4B82"/>
                </a:solidFill>
                <a:latin typeface="Josefin Sans Regular"/>
              </a:rPr>
              <a:t>3.	</a:t>
            </a:r>
            <a:r>
              <a:rPr lang="en-US" sz="3200" dirty="0" err="1">
                <a:solidFill>
                  <a:srgbClr val="2B4B82"/>
                </a:solidFill>
                <a:latin typeface="Josefin Sans Regular"/>
              </a:rPr>
              <a:t>Phân</a:t>
            </a:r>
            <a:r>
              <a:rPr lang="en-US" sz="3200" dirty="0">
                <a:solidFill>
                  <a:srgbClr val="2B4B82"/>
                </a:solidFill>
                <a:latin typeface="Josefin Sans Regular"/>
              </a:rPr>
              <a:t> </a:t>
            </a:r>
            <a:r>
              <a:rPr lang="en-US" sz="3200" dirty="0" err="1">
                <a:solidFill>
                  <a:srgbClr val="2B4B82"/>
                </a:solidFill>
                <a:latin typeface="Josefin Sans Regular"/>
              </a:rPr>
              <a:t>phối</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phép</a:t>
            </a:r>
            <a:r>
              <a:rPr lang="en-US" sz="3200" dirty="0">
                <a:solidFill>
                  <a:srgbClr val="2B4B82"/>
                </a:solidFill>
                <a:latin typeface="Josefin Sans Regular"/>
              </a:rPr>
              <a:t> </a:t>
            </a:r>
            <a:r>
              <a:rPr lang="en-US" sz="3200" dirty="0" err="1">
                <a:solidFill>
                  <a:srgbClr val="2B4B82"/>
                </a:solidFill>
                <a:latin typeface="Josefin Sans Regular"/>
              </a:rPr>
              <a:t>nối</a:t>
            </a:r>
            <a:r>
              <a:rPr lang="en-US" sz="3200" dirty="0">
                <a:solidFill>
                  <a:srgbClr val="2B4B82"/>
                </a:solidFill>
                <a:latin typeface="Josefin Sans Regular"/>
              </a:rPr>
              <a:t> </a:t>
            </a:r>
            <a:r>
              <a:rPr lang="en-US" sz="3200" dirty="0" err="1">
                <a:solidFill>
                  <a:srgbClr val="2B4B82"/>
                </a:solidFill>
                <a:latin typeface="Josefin Sans Regular"/>
              </a:rPr>
              <a:t>với</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phép</a:t>
            </a:r>
            <a:r>
              <a:rPr lang="en-US" sz="3200" dirty="0">
                <a:solidFill>
                  <a:srgbClr val="2B4B82"/>
                </a:solidFill>
                <a:latin typeface="Josefin Sans Regular"/>
              </a:rPr>
              <a:t> </a:t>
            </a:r>
            <a:r>
              <a:rPr lang="en-US" sz="3200" dirty="0" err="1">
                <a:solidFill>
                  <a:srgbClr val="2B4B82"/>
                </a:solidFill>
                <a:latin typeface="Josefin Sans Regular"/>
              </a:rPr>
              <a:t>hợp</a:t>
            </a:r>
            <a:r>
              <a:rPr lang="en-US" sz="3200" dirty="0">
                <a:solidFill>
                  <a:srgbClr val="2B4B82"/>
                </a:solidFill>
                <a:latin typeface="Josefin Sans Regular"/>
              </a:rPr>
              <a:t> </a:t>
            </a:r>
            <a:r>
              <a:rPr lang="en-US" sz="3200" dirty="0" err="1">
                <a:solidFill>
                  <a:srgbClr val="2B4B82"/>
                </a:solidFill>
                <a:latin typeface="Josefin Sans Regular"/>
              </a:rPr>
              <a:t>để</a:t>
            </a:r>
            <a:r>
              <a:rPr lang="en-US" sz="3200" dirty="0">
                <a:solidFill>
                  <a:srgbClr val="2B4B82"/>
                </a:solidFill>
                <a:latin typeface="Josefin Sans Regular"/>
              </a:rPr>
              <a:t> </a:t>
            </a:r>
            <a:r>
              <a:rPr lang="en-US" sz="3200" dirty="0" err="1">
                <a:solidFill>
                  <a:srgbClr val="2B4B82"/>
                </a:solidFill>
                <a:latin typeface="Josefin Sans Regular"/>
              </a:rPr>
              <a:t>tách</a:t>
            </a:r>
            <a:r>
              <a:rPr lang="en-US" sz="3200" dirty="0">
                <a:solidFill>
                  <a:srgbClr val="2B4B82"/>
                </a:solidFill>
                <a:latin typeface="Josefin Sans Regular"/>
              </a:rPr>
              <a:t> </a:t>
            </a:r>
            <a:r>
              <a:rPr lang="en-US" sz="3200" dirty="0" err="1">
                <a:solidFill>
                  <a:srgbClr val="2B4B82"/>
                </a:solidFill>
                <a:latin typeface="Josefin Sans Regular"/>
              </a:rPr>
              <a:t>và</a:t>
            </a:r>
            <a:r>
              <a:rPr lang="en-US" sz="3200" dirty="0">
                <a:solidFill>
                  <a:srgbClr val="2B4B82"/>
                </a:solidFill>
                <a:latin typeface="Josefin Sans Regular"/>
              </a:rPr>
              <a:t> </a:t>
            </a:r>
            <a:r>
              <a:rPr lang="en-US" sz="3200" dirty="0" err="1">
                <a:solidFill>
                  <a:srgbClr val="2B4B82"/>
                </a:solidFill>
                <a:latin typeface="Josefin Sans Regular"/>
              </a:rPr>
              <a:t>loại</a:t>
            </a:r>
            <a:r>
              <a:rPr lang="en-US" sz="3200" dirty="0">
                <a:solidFill>
                  <a:srgbClr val="2B4B82"/>
                </a:solidFill>
                <a:latin typeface="Josefin Sans Regular"/>
              </a:rPr>
              <a:t> </a:t>
            </a:r>
            <a:r>
              <a:rPr lang="en-US" sz="3200" dirty="0" err="1">
                <a:solidFill>
                  <a:srgbClr val="2B4B82"/>
                </a:solidFill>
                <a:latin typeface="Josefin Sans Regular"/>
              </a:rPr>
              <a:t>bỏ</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phép</a:t>
            </a:r>
            <a:r>
              <a:rPr lang="en-US" sz="3200" dirty="0">
                <a:solidFill>
                  <a:srgbClr val="2B4B82"/>
                </a:solidFill>
                <a:latin typeface="Josefin Sans Regular"/>
              </a:rPr>
              <a:t> </a:t>
            </a:r>
            <a:r>
              <a:rPr lang="en-US" sz="3200" dirty="0" err="1">
                <a:solidFill>
                  <a:srgbClr val="2B4B82"/>
                </a:solidFill>
                <a:latin typeface="Josefin Sans Regular"/>
              </a:rPr>
              <a:t>nối</a:t>
            </a:r>
            <a:r>
              <a:rPr lang="en-US" sz="3200" dirty="0">
                <a:solidFill>
                  <a:srgbClr val="2B4B82"/>
                </a:solidFill>
                <a:latin typeface="Josefin Sans Regular"/>
              </a:rPr>
              <a:t> </a:t>
            </a:r>
            <a:r>
              <a:rPr lang="en-US" sz="3200" dirty="0" err="1">
                <a:solidFill>
                  <a:srgbClr val="2B4B82"/>
                </a:solidFill>
                <a:latin typeface="Josefin Sans Regular"/>
              </a:rPr>
              <a:t>vô</a:t>
            </a:r>
            <a:r>
              <a:rPr lang="en-US" sz="3200" dirty="0">
                <a:solidFill>
                  <a:srgbClr val="2B4B82"/>
                </a:solidFill>
                <a:latin typeface="Josefin Sans Regular"/>
              </a:rPr>
              <a:t> </a:t>
            </a:r>
            <a:r>
              <a:rPr lang="en-US" sz="3200" dirty="0" err="1">
                <a:solidFill>
                  <a:srgbClr val="2B4B82"/>
                </a:solidFill>
                <a:latin typeface="Josefin Sans Regular"/>
              </a:rPr>
              <a:t>ích</a:t>
            </a:r>
            <a:endParaRPr lang="en-US" sz="3200" dirty="0">
              <a:solidFill>
                <a:srgbClr val="2B4B82"/>
              </a:solidFill>
              <a:latin typeface="Josefin Sans Regular"/>
            </a:endParaRPr>
          </a:p>
        </p:txBody>
      </p:sp>
      <p:sp>
        <p:nvSpPr>
          <p:cNvPr id="2" name="TextBox 3">
            <a:extLst>
              <a:ext uri="{FF2B5EF4-FFF2-40B4-BE49-F238E27FC236}">
                <a16:creationId xmlns:a16="http://schemas.microsoft.com/office/drawing/2014/main" id="{2433E01D-AA4A-2DF1-B65A-EDB9EA83FF30}"/>
              </a:ext>
            </a:extLst>
          </p:cNvPr>
          <p:cNvSpPr txBox="1"/>
          <p:nvPr/>
        </p:nvSpPr>
        <p:spPr>
          <a:xfrm>
            <a:off x="1028700" y="763406"/>
            <a:ext cx="16230600" cy="1052148"/>
          </a:xfrm>
          <a:prstGeom prst="rect">
            <a:avLst/>
          </a:prstGeom>
        </p:spPr>
        <p:txBody>
          <a:bodyPr wrap="square" lIns="0" tIns="0" rIns="0" bIns="0" rtlCol="0" anchor="t">
            <a:spAutoFit/>
          </a:bodyPr>
          <a:lstStyle/>
          <a:p>
            <a:pPr>
              <a:lnSpc>
                <a:spcPts val="7694"/>
              </a:lnSpc>
            </a:pPr>
            <a:r>
              <a:rPr lang="en-US" sz="8099" spc="-80">
                <a:solidFill>
                  <a:srgbClr val="2B4B82"/>
                </a:solidFill>
                <a:latin typeface="Josefin Sans Bold Bold"/>
              </a:rPr>
              <a:t>4.2.4 Rút gọn theo dạng hỗn hợp</a:t>
            </a:r>
            <a:endParaRPr lang="en-US" sz="8099" spc="-80" dirty="0">
              <a:solidFill>
                <a:srgbClr val="2B4B82"/>
              </a:solidFill>
              <a:latin typeface="Josefin Sans Bold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219200" y="1257300"/>
            <a:ext cx="16535400" cy="2954655"/>
          </a:xfrm>
          <a:prstGeom prst="rect">
            <a:avLst/>
          </a:prstGeom>
        </p:spPr>
        <p:txBody>
          <a:bodyPr lIns="0" tIns="0" rIns="0" bIns="0" rtlCol="0" anchor="t">
            <a:spAutoFit/>
          </a:bodyPr>
          <a:lstStyle/>
          <a:p>
            <a:r>
              <a:rPr lang="vi-VN" sz="3200" spc="499" dirty="0">
                <a:solidFill>
                  <a:srgbClr val="2B4B82"/>
                </a:solidFill>
                <a:latin typeface="Josefin Sans Regular"/>
              </a:rPr>
              <a:t>-	</a:t>
            </a:r>
            <a:r>
              <a:rPr lang="vi-VN" sz="3200" spc="499" dirty="0" err="1">
                <a:solidFill>
                  <a:srgbClr val="2B4B82"/>
                </a:solidFill>
                <a:latin typeface="Josefin Sans Regular"/>
              </a:rPr>
              <a:t>Ví</a:t>
            </a:r>
            <a:r>
              <a:rPr lang="vi-VN" sz="3200" spc="499" dirty="0">
                <a:solidFill>
                  <a:srgbClr val="2B4B82"/>
                </a:solidFill>
                <a:latin typeface="Josefin Sans Regular"/>
              </a:rPr>
              <a:t> </a:t>
            </a:r>
            <a:r>
              <a:rPr lang="vi-VN" sz="3200" spc="499" dirty="0" err="1">
                <a:solidFill>
                  <a:srgbClr val="2B4B82"/>
                </a:solidFill>
                <a:latin typeface="Josefin Sans Regular"/>
              </a:rPr>
              <a:t>dụ</a:t>
            </a:r>
            <a:r>
              <a:rPr lang="vi-VN" sz="3200" spc="499" dirty="0">
                <a:solidFill>
                  <a:srgbClr val="2B4B82"/>
                </a:solidFill>
                <a:latin typeface="Josefin Sans Regular"/>
              </a:rPr>
              <a:t>: </a:t>
            </a:r>
            <a:r>
              <a:rPr lang="vi-VN" sz="3200" spc="499" dirty="0" err="1">
                <a:solidFill>
                  <a:srgbClr val="2B4B82"/>
                </a:solidFill>
                <a:latin typeface="Josefin Sans Regular"/>
              </a:rPr>
              <a:t>Xét</a:t>
            </a:r>
            <a:r>
              <a:rPr lang="vi-VN" sz="3200" spc="499" dirty="0">
                <a:solidFill>
                  <a:srgbClr val="2B4B82"/>
                </a:solidFill>
                <a:latin typeface="Josefin Sans Regular"/>
              </a:rPr>
              <a:t> quan </a:t>
            </a:r>
            <a:r>
              <a:rPr lang="vi-VN" sz="3200" spc="499" dirty="0" err="1">
                <a:solidFill>
                  <a:srgbClr val="2B4B82"/>
                </a:solidFill>
                <a:latin typeface="Josefin Sans Regular"/>
              </a:rPr>
              <a:t>hệ</a:t>
            </a:r>
            <a:r>
              <a:rPr lang="vi-VN" sz="3200" spc="499" dirty="0">
                <a:solidFill>
                  <a:srgbClr val="2B4B82"/>
                </a:solidFill>
                <a:latin typeface="Josefin Sans Regular"/>
              </a:rPr>
              <a:t> EMP </a:t>
            </a:r>
            <a:r>
              <a:rPr lang="vi-VN" sz="3200" spc="499" dirty="0" err="1">
                <a:solidFill>
                  <a:srgbClr val="2B4B82"/>
                </a:solidFill>
                <a:latin typeface="Josefin Sans Regular"/>
              </a:rPr>
              <a:t>được</a:t>
            </a:r>
            <a:r>
              <a:rPr lang="vi-VN" sz="3200" spc="499" dirty="0">
                <a:solidFill>
                  <a:srgbClr val="2B4B82"/>
                </a:solidFill>
                <a:latin typeface="Josefin Sans Regular"/>
              </a:rPr>
              <a:t> phân </a:t>
            </a:r>
            <a:r>
              <a:rPr lang="vi-VN" sz="3200" spc="499" dirty="0" err="1">
                <a:solidFill>
                  <a:srgbClr val="2B4B82"/>
                </a:solidFill>
                <a:latin typeface="Josefin Sans Regular"/>
              </a:rPr>
              <a:t>mảnh</a:t>
            </a:r>
            <a:r>
              <a:rPr lang="vi-VN" sz="3200" spc="499" dirty="0">
                <a:solidFill>
                  <a:srgbClr val="2B4B82"/>
                </a:solidFill>
                <a:latin typeface="Josefin Sans Regular"/>
              </a:rPr>
              <a:t> </a:t>
            </a:r>
            <a:r>
              <a:rPr lang="vi-VN" sz="3200" spc="499" dirty="0" err="1">
                <a:solidFill>
                  <a:srgbClr val="2B4B82"/>
                </a:solidFill>
                <a:latin typeface="Josefin Sans Regular"/>
              </a:rPr>
              <a:t>hỗn</a:t>
            </a:r>
            <a:r>
              <a:rPr lang="vi-VN" sz="3200" spc="499" dirty="0">
                <a:solidFill>
                  <a:srgbClr val="2B4B82"/>
                </a:solidFill>
                <a:latin typeface="Josefin Sans Regular"/>
              </a:rPr>
              <a:t> </a:t>
            </a:r>
            <a:r>
              <a:rPr lang="vi-VN" sz="3200" spc="499" dirty="0" err="1">
                <a:solidFill>
                  <a:srgbClr val="2B4B82"/>
                </a:solidFill>
                <a:latin typeface="Josefin Sans Regular"/>
              </a:rPr>
              <a:t>hợp</a:t>
            </a:r>
            <a:r>
              <a:rPr lang="vi-VN" sz="3200" spc="499" dirty="0">
                <a:solidFill>
                  <a:srgbClr val="2B4B82"/>
                </a:solidFill>
                <a:latin typeface="Josefin Sans Regular"/>
              </a:rPr>
              <a:t> như sau:</a:t>
            </a:r>
          </a:p>
          <a:p>
            <a:r>
              <a:rPr lang="vi-VN" sz="3200" spc="499" dirty="0">
                <a:solidFill>
                  <a:srgbClr val="2B4B82"/>
                </a:solidFill>
                <a:latin typeface="Josefin Sans Regular"/>
              </a:rPr>
              <a:t>EMP1 = </a:t>
            </a:r>
            <a:r>
              <a:rPr lang="el-GR" sz="3200" spc="499" dirty="0">
                <a:solidFill>
                  <a:srgbClr val="2B4B82"/>
                </a:solidFill>
                <a:latin typeface="Josefin Sans Regular"/>
              </a:rPr>
              <a:t>σ</a:t>
            </a:r>
            <a:r>
              <a:rPr lang="vi-VN" sz="3200" spc="499" dirty="0">
                <a:solidFill>
                  <a:srgbClr val="2B4B82"/>
                </a:solidFill>
                <a:latin typeface="Josefin Sans Regular"/>
              </a:rPr>
              <a:t>ENO≤"E4" (</a:t>
            </a:r>
            <a:r>
              <a:rPr lang="el-GR" sz="3200" spc="499" dirty="0">
                <a:solidFill>
                  <a:srgbClr val="2B4B82"/>
                </a:solidFill>
                <a:latin typeface="Josefin Sans Regular"/>
              </a:rPr>
              <a:t>Π</a:t>
            </a:r>
            <a:r>
              <a:rPr lang="vi-VN" sz="3200" spc="499" dirty="0">
                <a:solidFill>
                  <a:srgbClr val="2B4B82"/>
                </a:solidFill>
                <a:latin typeface="Josefin Sans Regular"/>
              </a:rPr>
              <a:t>ENO,ENAME (EMP))</a:t>
            </a:r>
          </a:p>
          <a:p>
            <a:r>
              <a:rPr lang="vi-VN" sz="3200" spc="499" dirty="0">
                <a:solidFill>
                  <a:srgbClr val="2B4B82"/>
                </a:solidFill>
                <a:latin typeface="Josefin Sans Regular"/>
              </a:rPr>
              <a:t>EMP2 = </a:t>
            </a:r>
            <a:r>
              <a:rPr lang="el-GR" sz="3200" spc="499" dirty="0">
                <a:solidFill>
                  <a:srgbClr val="2B4B82"/>
                </a:solidFill>
                <a:latin typeface="Josefin Sans Regular"/>
              </a:rPr>
              <a:t>σ</a:t>
            </a:r>
            <a:r>
              <a:rPr lang="vi-VN" sz="3200" spc="499" dirty="0">
                <a:solidFill>
                  <a:srgbClr val="2B4B82"/>
                </a:solidFill>
                <a:latin typeface="Josefin Sans Regular"/>
              </a:rPr>
              <a:t>ENO&gt;"E4" (</a:t>
            </a:r>
            <a:r>
              <a:rPr lang="el-GR" sz="3200" spc="499" dirty="0">
                <a:solidFill>
                  <a:srgbClr val="2B4B82"/>
                </a:solidFill>
                <a:latin typeface="Josefin Sans Regular"/>
              </a:rPr>
              <a:t>Π</a:t>
            </a:r>
            <a:r>
              <a:rPr lang="vi-VN" sz="3200" spc="499" dirty="0">
                <a:solidFill>
                  <a:srgbClr val="2B4B82"/>
                </a:solidFill>
                <a:latin typeface="Josefin Sans Regular"/>
              </a:rPr>
              <a:t>ENO,ENAME (EMP))</a:t>
            </a:r>
          </a:p>
          <a:p>
            <a:r>
              <a:rPr lang="vi-VN" sz="3200" spc="499" dirty="0">
                <a:solidFill>
                  <a:srgbClr val="2B4B82"/>
                </a:solidFill>
                <a:latin typeface="Josefin Sans Regular"/>
              </a:rPr>
              <a:t>EMP3 = </a:t>
            </a:r>
            <a:r>
              <a:rPr lang="el-GR" sz="3200" spc="499" dirty="0">
                <a:solidFill>
                  <a:srgbClr val="2B4B82"/>
                </a:solidFill>
                <a:latin typeface="Josefin Sans Regular"/>
              </a:rPr>
              <a:t>σ</a:t>
            </a:r>
            <a:r>
              <a:rPr lang="vi-VN" sz="3200" spc="499" dirty="0">
                <a:solidFill>
                  <a:srgbClr val="2B4B82"/>
                </a:solidFill>
                <a:latin typeface="Josefin Sans Regular"/>
              </a:rPr>
              <a:t>ENO,TITLE (EMP)</a:t>
            </a:r>
          </a:p>
          <a:p>
            <a:r>
              <a:rPr lang="vi-VN" sz="3200" spc="499" dirty="0">
                <a:solidFill>
                  <a:srgbClr val="2B4B82"/>
                </a:solidFill>
                <a:latin typeface="Josefin Sans Regular"/>
              </a:rPr>
              <a:t>EMP = (EMP1 ∪ EMP2) ⋈ENO EMP3</a:t>
            </a:r>
          </a:p>
          <a:p>
            <a:r>
              <a:rPr lang="vi-VN" sz="3200" spc="499" dirty="0">
                <a:solidFill>
                  <a:srgbClr val="2B4B82"/>
                </a:solidFill>
                <a:latin typeface="Josefin Sans Regular"/>
              </a:rPr>
              <a:t>.</a:t>
            </a:r>
          </a:p>
        </p:txBody>
      </p:sp>
      <p:sp>
        <p:nvSpPr>
          <p:cNvPr id="6" name="TextBox 6"/>
          <p:cNvSpPr txBox="1"/>
          <p:nvPr/>
        </p:nvSpPr>
        <p:spPr>
          <a:xfrm>
            <a:off x="1219200" y="3771900"/>
            <a:ext cx="16535400" cy="2893100"/>
          </a:xfrm>
          <a:prstGeom prst="rect">
            <a:avLst/>
          </a:prstGeom>
        </p:spPr>
        <p:txBody>
          <a:bodyPr lIns="0" tIns="0" rIns="0" bIns="0" rtlCol="0" anchor="t">
            <a:spAutoFit/>
          </a:bodyPr>
          <a:lstStyle/>
          <a:p>
            <a:pPr>
              <a:lnSpc>
                <a:spcPct val="150000"/>
              </a:lnSpc>
            </a:pPr>
            <a:r>
              <a:rPr lang="en-US" sz="3200" dirty="0" err="1">
                <a:solidFill>
                  <a:srgbClr val="2B4B82"/>
                </a:solidFill>
                <a:latin typeface="Josefin Sans Regular"/>
              </a:rPr>
              <a:t>Truy</a:t>
            </a:r>
            <a:r>
              <a:rPr lang="en-US" sz="3200" dirty="0">
                <a:solidFill>
                  <a:srgbClr val="2B4B82"/>
                </a:solidFill>
                <a:latin typeface="Josefin Sans Regular"/>
              </a:rPr>
              <a:t> </a:t>
            </a:r>
            <a:r>
              <a:rPr lang="en-US" sz="3200" dirty="0" err="1">
                <a:solidFill>
                  <a:srgbClr val="2B4B82"/>
                </a:solidFill>
                <a:latin typeface="Josefin Sans Regular"/>
              </a:rPr>
              <a:t>vấn</a:t>
            </a:r>
            <a:r>
              <a:rPr lang="en-US" sz="3200" dirty="0">
                <a:solidFill>
                  <a:srgbClr val="2B4B82"/>
                </a:solidFill>
                <a:latin typeface="Josefin Sans Regular"/>
              </a:rPr>
              <a:t>:</a:t>
            </a:r>
          </a:p>
          <a:p>
            <a:pPr>
              <a:lnSpc>
                <a:spcPct val="150000"/>
              </a:lnSpc>
            </a:pPr>
            <a:r>
              <a:rPr lang="en-US" sz="3200" dirty="0">
                <a:solidFill>
                  <a:srgbClr val="FF0000"/>
                </a:solidFill>
                <a:latin typeface="Josefin Sans Regular"/>
              </a:rPr>
              <a:t>SELECT</a:t>
            </a:r>
            <a:r>
              <a:rPr lang="en-US" sz="3200" dirty="0">
                <a:solidFill>
                  <a:srgbClr val="2B4B82"/>
                </a:solidFill>
                <a:latin typeface="Josefin Sans Regular"/>
              </a:rPr>
              <a:t> ENAME</a:t>
            </a:r>
          </a:p>
          <a:p>
            <a:pPr>
              <a:lnSpc>
                <a:spcPct val="150000"/>
              </a:lnSpc>
            </a:pPr>
            <a:r>
              <a:rPr lang="en-US" sz="3200" dirty="0">
                <a:solidFill>
                  <a:srgbClr val="FF0000"/>
                </a:solidFill>
                <a:latin typeface="Josefin Sans Regular"/>
              </a:rPr>
              <a:t>FROM</a:t>
            </a:r>
            <a:r>
              <a:rPr lang="en-US" sz="3200" dirty="0">
                <a:solidFill>
                  <a:srgbClr val="2B4B82"/>
                </a:solidFill>
                <a:latin typeface="Josefin Sans Regular"/>
              </a:rPr>
              <a:t> EMP</a:t>
            </a:r>
          </a:p>
          <a:p>
            <a:pPr>
              <a:lnSpc>
                <a:spcPct val="150000"/>
              </a:lnSpc>
            </a:pPr>
            <a:r>
              <a:rPr lang="en-US" sz="3200" dirty="0">
                <a:solidFill>
                  <a:srgbClr val="FF0000"/>
                </a:solidFill>
                <a:latin typeface="Josefin Sans Regular"/>
              </a:rPr>
              <a:t>WHERE</a:t>
            </a:r>
            <a:r>
              <a:rPr lang="en-US" sz="3200" dirty="0">
                <a:solidFill>
                  <a:srgbClr val="2B4B82"/>
                </a:solidFill>
                <a:latin typeface="Josefin Sans Regular"/>
              </a:rPr>
              <a:t> ENO = “E5”</a:t>
            </a:r>
          </a:p>
        </p:txBody>
      </p:sp>
      <p:pic>
        <p:nvPicPr>
          <p:cNvPr id="3" name="Hình ảnh 2">
            <a:extLst>
              <a:ext uri="{FF2B5EF4-FFF2-40B4-BE49-F238E27FC236}">
                <a16:creationId xmlns:a16="http://schemas.microsoft.com/office/drawing/2014/main" id="{164BE90E-A1FA-C6A8-D584-8E68BB396F8C}"/>
              </a:ext>
            </a:extLst>
          </p:cNvPr>
          <p:cNvPicPr>
            <a:picLocks noChangeAspect="1"/>
          </p:cNvPicPr>
          <p:nvPr/>
        </p:nvPicPr>
        <p:blipFill>
          <a:blip r:embed="rId2"/>
          <a:stretch>
            <a:fillRect/>
          </a:stretch>
        </p:blipFill>
        <p:spPr>
          <a:xfrm>
            <a:off x="7239000" y="3801256"/>
            <a:ext cx="9067800" cy="5251127"/>
          </a:xfrm>
          <a:prstGeom prst="rect">
            <a:avLst/>
          </a:prstGeom>
        </p:spPr>
      </p:pic>
    </p:spTree>
    <p:extLst>
      <p:ext uri="{BB962C8B-B14F-4D97-AF65-F5344CB8AC3E}">
        <p14:creationId xmlns:p14="http://schemas.microsoft.com/office/powerpoint/2010/main" val="420956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a:stretch/>
        </p:blipFill>
        <p:spPr>
          <a:xfrm>
            <a:off x="12649200" y="-1104900"/>
            <a:ext cx="5131837" cy="4114800"/>
          </a:xfrm>
          <a:prstGeom prst="rect">
            <a:avLst/>
          </a:prstGeom>
          <a:noFill/>
          <a:ln>
            <a:noFill/>
          </a:ln>
        </p:spPr>
      </p:pic>
      <p:sp>
        <p:nvSpPr>
          <p:cNvPr id="111" name="Google Shape;111;p3"/>
          <p:cNvSpPr txBox="1"/>
          <p:nvPr/>
        </p:nvSpPr>
        <p:spPr>
          <a:xfrm>
            <a:off x="156950" y="385721"/>
            <a:ext cx="12880151" cy="5927392"/>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20001"/>
              </a:lnSpc>
              <a:spcBef>
                <a:spcPts val="0"/>
              </a:spcBef>
              <a:spcAft>
                <a:spcPts val="0"/>
              </a:spcAft>
              <a:buClr>
                <a:srgbClr val="000000"/>
              </a:buClr>
              <a:buSzTx/>
              <a:buFont typeface="Arial"/>
              <a:buNone/>
              <a:tabLst/>
              <a:defRPr/>
            </a:pPr>
            <a:r>
              <a:rPr kumimoji="0" lang="en-US" sz="10699" b="1" i="0" u="none" strike="noStrike" kern="0" cap="none" spc="0" normalizeH="0" baseline="0" noProof="0" dirty="0">
                <a:ln>
                  <a:noFill/>
                </a:ln>
                <a:solidFill>
                  <a:srgbClr val="31356E"/>
                </a:solidFill>
                <a:effectLst/>
                <a:uLnTx/>
                <a:uFillTx/>
                <a:latin typeface="Josefin Sans"/>
                <a:ea typeface="Josefin Sans"/>
                <a:cs typeface="Josefin Sans"/>
                <a:sym typeface="Josefin Sans"/>
              </a:rPr>
              <a:t>4.3. Join Ordering in Distributed </a:t>
            </a:r>
            <a:r>
              <a:rPr kumimoji="0" lang="en-US" sz="10699" b="1" i="0" u="none" strike="noStrike" kern="0" cap="none" spc="0" normalizeH="0" baseline="0" noProof="0" dirty="0" err="1">
                <a:ln>
                  <a:noFill/>
                </a:ln>
                <a:solidFill>
                  <a:srgbClr val="31356E"/>
                </a:solidFill>
                <a:effectLst/>
                <a:uLnTx/>
                <a:uFillTx/>
                <a:latin typeface="Josefin Sans"/>
                <a:ea typeface="Josefin Sans"/>
                <a:cs typeface="Josefin Sans"/>
                <a:sym typeface="Josefin Sans"/>
              </a:rPr>
              <a:t>Querie</a:t>
            </a:r>
            <a:endParaRPr kumimoji="0" sz="10699" b="1" i="0" u="none" strike="noStrike" kern="0" cap="none" spc="0" normalizeH="0" baseline="0" noProof="0" dirty="0">
              <a:ln>
                <a:noFill/>
              </a:ln>
              <a:solidFill>
                <a:srgbClr val="31356E"/>
              </a:solidFill>
              <a:effectLst/>
              <a:uLnTx/>
              <a:uFillTx/>
              <a:latin typeface="Josefin Sans"/>
              <a:ea typeface="Josefin Sans"/>
              <a:cs typeface="Josefin Sans"/>
              <a:sym typeface="Josefin Sans"/>
            </a:endParaRPr>
          </a:p>
        </p:txBody>
      </p:sp>
      <p:pic>
        <p:nvPicPr>
          <p:cNvPr id="112" name="Google Shape;112;p3"/>
          <p:cNvPicPr preferRelativeResize="0"/>
          <p:nvPr/>
        </p:nvPicPr>
        <p:blipFill rotWithShape="1">
          <a:blip r:embed="rId4">
            <a:alphaModFix/>
          </a:blip>
          <a:srcRect/>
          <a:stretch/>
        </p:blipFill>
        <p:spPr>
          <a:xfrm flipH="1">
            <a:off x="4661445" y="6522713"/>
            <a:ext cx="4809038" cy="5018920"/>
          </a:xfrm>
          <a:prstGeom prst="rect">
            <a:avLst/>
          </a:prstGeom>
          <a:noFill/>
          <a:ln>
            <a:noFill/>
          </a:ln>
        </p:spPr>
      </p:pic>
      <p:pic>
        <p:nvPicPr>
          <p:cNvPr id="113" name="Google Shape;113;p3"/>
          <p:cNvPicPr preferRelativeResize="0"/>
          <p:nvPr/>
        </p:nvPicPr>
        <p:blipFill rotWithShape="1">
          <a:blip r:embed="rId5">
            <a:alphaModFix/>
          </a:blip>
          <a:srcRect/>
          <a:stretch/>
        </p:blipFill>
        <p:spPr>
          <a:xfrm>
            <a:off x="-1817062" y="5482818"/>
            <a:ext cx="6203078" cy="3778238"/>
          </a:xfrm>
          <a:prstGeom prst="rect">
            <a:avLst/>
          </a:prstGeom>
          <a:noFill/>
          <a:ln>
            <a:noFill/>
          </a:ln>
        </p:spPr>
      </p:pic>
      <p:pic>
        <p:nvPicPr>
          <p:cNvPr id="114" name="Google Shape;114;p3"/>
          <p:cNvPicPr preferRelativeResize="0"/>
          <p:nvPr/>
        </p:nvPicPr>
        <p:blipFill rotWithShape="1">
          <a:blip r:embed="rId6">
            <a:alphaModFix/>
          </a:blip>
          <a:srcRect/>
          <a:stretch/>
        </p:blipFill>
        <p:spPr>
          <a:xfrm>
            <a:off x="15005185" y="3688934"/>
            <a:ext cx="4407027" cy="6866473"/>
          </a:xfrm>
          <a:prstGeom prst="rect">
            <a:avLst/>
          </a:prstGeom>
          <a:noFill/>
          <a:ln>
            <a:noFill/>
          </a:ln>
        </p:spPr>
      </p:pic>
      <p:pic>
        <p:nvPicPr>
          <p:cNvPr id="115" name="Google Shape;115;p3"/>
          <p:cNvPicPr preferRelativeResize="0"/>
          <p:nvPr/>
        </p:nvPicPr>
        <p:blipFill rotWithShape="1">
          <a:blip r:embed="rId7">
            <a:alphaModFix/>
          </a:blip>
          <a:srcRect/>
          <a:stretch/>
        </p:blipFill>
        <p:spPr>
          <a:xfrm rot="2865326">
            <a:off x="10874587" y="5332260"/>
            <a:ext cx="2323628" cy="3579819"/>
          </a:xfrm>
          <a:prstGeom prst="rect">
            <a:avLst/>
          </a:prstGeom>
          <a:noFill/>
          <a:ln>
            <a:noFill/>
          </a:ln>
        </p:spPr>
      </p:pic>
    </p:spTree>
    <p:extLst>
      <p:ext uri="{BB962C8B-B14F-4D97-AF65-F5344CB8AC3E}">
        <p14:creationId xmlns:p14="http://schemas.microsoft.com/office/powerpoint/2010/main" val="9680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childTnLst>
                                </p:cTn>
                              </p:par>
                              <p:par>
                                <p:cTn id="11" presetID="10" presetClass="entr" presetSubtype="0" fill="hold" nodeType="withEffect">
                                  <p:stCondLst>
                                    <p:cond delay="80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nodeType="withEffect">
                                  <p:stCondLst>
                                    <p:cond delay="20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nodeType="withEffect">
                                  <p:stCondLst>
                                    <p:cond delay="800"/>
                                  </p:stCondLst>
                                  <p:childTnLst>
                                    <p:set>
                                      <p:cBhvr>
                                        <p:cTn id="18" dur="1" fill="hold">
                                          <p:stCondLst>
                                            <p:cond delay="0"/>
                                          </p:stCondLst>
                                        </p:cTn>
                                        <p:tgtEl>
                                          <p:spTgt spid="115"/>
                                        </p:tgtEl>
                                        <p:attrNameLst>
                                          <p:attrName>style.visibility</p:attrName>
                                        </p:attrNameLst>
                                      </p:cBhvr>
                                      <p:to>
                                        <p:strVal val="visible"/>
                                      </p:to>
                                    </p:set>
                                    <p:animEffect transition="in" filter="fade">
                                      <p:cBhvr>
                                        <p:cTn id="19" dur="500"/>
                                        <p:tgtEl>
                                          <p:spTgt spid="115"/>
                                        </p:tgtEl>
                                      </p:cBhvr>
                                    </p:animEffect>
                                  </p:childTnLst>
                                </p:cTn>
                              </p:par>
                              <p:par>
                                <p:cTn id="20" presetID="10" presetClass="entr" presetSubtype="0" fill="hold" nodeType="withEffect">
                                  <p:stCondLst>
                                    <p:cond delay="60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19"/>
        <p:cNvGrpSpPr/>
        <p:nvPr/>
      </p:nvGrpSpPr>
      <p:grpSpPr>
        <a:xfrm>
          <a:off x="0" y="0"/>
          <a:ext cx="0" cy="0"/>
          <a:chOff x="0" y="0"/>
          <a:chExt cx="0" cy="0"/>
        </a:xfrm>
      </p:grpSpPr>
      <p:sp>
        <p:nvSpPr>
          <p:cNvPr id="120" name="Google Shape;120;p4"/>
          <p:cNvSpPr txBox="1"/>
          <p:nvPr/>
        </p:nvSpPr>
        <p:spPr>
          <a:xfrm>
            <a:off x="163230" y="2398688"/>
            <a:ext cx="15700791" cy="2922660"/>
          </a:xfrm>
          <a:prstGeom prst="rect">
            <a:avLst/>
          </a:prstGeom>
          <a:noFill/>
          <a:ln>
            <a:noFill/>
          </a:ln>
        </p:spPr>
        <p:txBody>
          <a:bodyPr spcFirstLastPara="1" wrap="square" lIns="0" tIns="0" rIns="0" bIns="0" anchor="t" anchorCtr="0">
            <a:spAutoFit/>
          </a:bodyPr>
          <a:lstStyle/>
          <a:p>
            <a:pPr marL="0" marR="0" lvl="0" indent="0" algn="just"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6301"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6301"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1. KHÁI NIỆM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19996"/>
              </a:lnSpc>
              <a:spcBef>
                <a:spcPts val="0"/>
              </a:spcBef>
              <a:spcAft>
                <a:spcPts val="0"/>
              </a:spcAft>
              <a:buClr>
                <a:srgbClr val="000000"/>
              </a:buClr>
              <a:buSzTx/>
              <a:buFont typeface="Arial"/>
              <a:buNone/>
              <a:tabLst/>
              <a:defRPr/>
            </a:pPr>
            <a:endParaRPr kumimoji="0" sz="6301" b="1" i="0" u="none" strike="noStrike" kern="0" cap="none" spc="0" normalizeH="0" baseline="0" noProof="0" dirty="0">
              <a:ln>
                <a:noFill/>
              </a:ln>
              <a:solidFill>
                <a:srgbClr val="2B4B82"/>
              </a:solidFill>
              <a:effectLst/>
              <a:uLnTx/>
              <a:uFillTx/>
              <a:latin typeface="Josefin Sans"/>
              <a:ea typeface="Josefin Sans"/>
              <a:cs typeface="Josefin Sans"/>
              <a:sym typeface="Josefin Sans"/>
            </a:endParaRPr>
          </a:p>
        </p:txBody>
      </p:sp>
      <p:pic>
        <p:nvPicPr>
          <p:cNvPr id="121" name="Google Shape;121;p4"/>
          <p:cNvPicPr preferRelativeResize="0"/>
          <p:nvPr/>
        </p:nvPicPr>
        <p:blipFill rotWithShape="1">
          <a:blip r:embed="rId3">
            <a:alphaModFix/>
          </a:blip>
          <a:srcRect/>
          <a:stretch/>
        </p:blipFill>
        <p:spPr>
          <a:xfrm>
            <a:off x="0" y="-963412"/>
            <a:ext cx="4597438" cy="2842053"/>
          </a:xfrm>
          <a:prstGeom prst="rect">
            <a:avLst/>
          </a:prstGeom>
          <a:noFill/>
          <a:ln>
            <a:noFill/>
          </a:ln>
        </p:spPr>
      </p:pic>
      <p:pic>
        <p:nvPicPr>
          <p:cNvPr id="122" name="Google Shape;122;p4"/>
          <p:cNvPicPr preferRelativeResize="0"/>
          <p:nvPr/>
        </p:nvPicPr>
        <p:blipFill rotWithShape="1">
          <a:blip r:embed="rId4">
            <a:alphaModFix/>
          </a:blip>
          <a:srcRect/>
          <a:stretch/>
        </p:blipFill>
        <p:spPr>
          <a:xfrm flipH="1">
            <a:off x="10551837" y="390596"/>
            <a:ext cx="2076668" cy="1276207"/>
          </a:xfrm>
          <a:prstGeom prst="rect">
            <a:avLst/>
          </a:prstGeom>
          <a:noFill/>
          <a:ln>
            <a:noFill/>
          </a:ln>
        </p:spPr>
      </p:pic>
      <p:pic>
        <p:nvPicPr>
          <p:cNvPr id="123" name="Google Shape;123;p4"/>
          <p:cNvPicPr preferRelativeResize="0"/>
          <p:nvPr/>
        </p:nvPicPr>
        <p:blipFill rotWithShape="1">
          <a:blip r:embed="rId5">
            <a:alphaModFix/>
          </a:blip>
          <a:srcRect/>
          <a:stretch/>
        </p:blipFill>
        <p:spPr>
          <a:xfrm>
            <a:off x="13138681" y="-2447996"/>
            <a:ext cx="3837986" cy="4114800"/>
          </a:xfrm>
          <a:prstGeom prst="rect">
            <a:avLst/>
          </a:prstGeom>
          <a:noFill/>
          <a:ln>
            <a:noFill/>
          </a:ln>
        </p:spPr>
      </p:pic>
      <p:pic>
        <p:nvPicPr>
          <p:cNvPr id="124" name="Google Shape;124;p4"/>
          <p:cNvPicPr preferRelativeResize="0"/>
          <p:nvPr/>
        </p:nvPicPr>
        <p:blipFill rotWithShape="1">
          <a:blip r:embed="rId6">
            <a:alphaModFix/>
          </a:blip>
          <a:srcRect/>
          <a:stretch/>
        </p:blipFill>
        <p:spPr>
          <a:xfrm>
            <a:off x="4994246" y="-3759204"/>
            <a:ext cx="5357753" cy="5591583"/>
          </a:xfrm>
          <a:prstGeom prst="rect">
            <a:avLst/>
          </a:prstGeom>
          <a:noFill/>
          <a:ln>
            <a:noFill/>
          </a:ln>
        </p:spPr>
      </p:pic>
      <p:sp>
        <p:nvSpPr>
          <p:cNvPr id="125" name="Google Shape;125;p4"/>
          <p:cNvSpPr txBox="1"/>
          <p:nvPr/>
        </p:nvSpPr>
        <p:spPr>
          <a:xfrm>
            <a:off x="163230" y="4783470"/>
            <a:ext cx="17849223" cy="264938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9"/>
              </a:lnSpc>
              <a:spcBef>
                <a:spcPts val="0"/>
              </a:spcBef>
              <a:spcAft>
                <a:spcPts val="0"/>
              </a:spcAft>
              <a:buClr>
                <a:srgbClr val="000000"/>
              </a:buClr>
              <a:buSzTx/>
              <a:buFont typeface="Arial"/>
              <a:buNone/>
              <a:tabLst/>
              <a:defRPr/>
            </a:pPr>
            <a:r>
              <a:rPr kumimoji="0" lang="vi-VN" sz="4099"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Là thuật ngữ trong lĩnh vực cơ sở dữ liệu và nó ám chỉ quá trình tối ưu hóa thứ tự các phép nối (join) các bảng trong các câu truy vấn phân tán.</a:t>
            </a:r>
          </a:p>
        </p:txBody>
      </p:sp>
    </p:spTree>
    <p:extLst>
      <p:ext uri="{BB962C8B-B14F-4D97-AF65-F5344CB8AC3E}">
        <p14:creationId xmlns:p14="http://schemas.microsoft.com/office/powerpoint/2010/main" val="348566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10" presetClass="entr" presetSubtype="0"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2000"/>
                                        <p:tgtEl>
                                          <p:spTgt spid="12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20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2000"/>
                                        <p:tgtEl>
                                          <p:spTgt spid="123"/>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xEl>
                                              <p:pRg st="0" end="0"/>
                                            </p:txEl>
                                          </p:spTgt>
                                        </p:tgtEl>
                                        <p:attrNameLst>
                                          <p:attrName>style.visibility</p:attrName>
                                        </p:attrNameLst>
                                      </p:cBhvr>
                                      <p:to>
                                        <p:strVal val="visible"/>
                                      </p:to>
                                    </p:set>
                                    <p:animEffect transition="in" filter="fade">
                                      <p:cBhvr>
                                        <p:cTn id="19" dur="2000"/>
                                        <p:tgtEl>
                                          <p:spTgt spid="125">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0"/>
                                        </p:tgtEl>
                                        <p:attrNameLst>
                                          <p:attrName>style.visibility</p:attrName>
                                        </p:attrNameLst>
                                      </p:cBhvr>
                                      <p:to>
                                        <p:strVal val="visible"/>
                                      </p:to>
                                    </p:set>
                                    <p:anim calcmode="lin" valueType="num">
                                      <p:cBhvr>
                                        <p:cTn id="22" dur="1000" fill="hold"/>
                                        <p:tgtEl>
                                          <p:spTgt spid="120"/>
                                        </p:tgtEl>
                                        <p:attrNameLst>
                                          <p:attrName>ppt_w</p:attrName>
                                        </p:attrNameLst>
                                      </p:cBhvr>
                                      <p:tavLst>
                                        <p:tav tm="0">
                                          <p:val>
                                            <p:fltVal val="0"/>
                                          </p:val>
                                        </p:tav>
                                        <p:tav tm="100000">
                                          <p:val>
                                            <p:strVal val="#ppt_w"/>
                                          </p:val>
                                        </p:tav>
                                      </p:tavLst>
                                    </p:anim>
                                    <p:anim calcmode="lin" valueType="num">
                                      <p:cBhvr>
                                        <p:cTn id="23" dur="1000" fill="hold"/>
                                        <p:tgtEl>
                                          <p:spTgt spid="120"/>
                                        </p:tgtEl>
                                        <p:attrNameLst>
                                          <p:attrName>ppt_h</p:attrName>
                                        </p:attrNameLst>
                                      </p:cBhvr>
                                      <p:tavLst>
                                        <p:tav tm="0">
                                          <p:val>
                                            <p:fltVal val="0"/>
                                          </p:val>
                                        </p:tav>
                                        <p:tav tm="100000">
                                          <p:val>
                                            <p:strVal val="#ppt_h"/>
                                          </p:val>
                                        </p:tav>
                                      </p:tavLst>
                                    </p:anim>
                                    <p:animEffect transition="in" filter="fade">
                                      <p:cBhvr>
                                        <p:cTn id="2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3" name="Group 3"/>
          <p:cNvGrpSpPr/>
          <p:nvPr/>
        </p:nvGrpSpPr>
        <p:grpSpPr>
          <a:xfrm>
            <a:off x="990600" y="1267777"/>
            <a:ext cx="9768230" cy="8078702"/>
            <a:chOff x="0" y="623569"/>
            <a:chExt cx="13024306" cy="10771605"/>
          </a:xfrm>
        </p:grpSpPr>
        <p:sp>
          <p:nvSpPr>
            <p:cNvPr id="4" name="TextBox 4"/>
            <p:cNvSpPr txBox="1"/>
            <p:nvPr/>
          </p:nvSpPr>
          <p:spPr>
            <a:xfrm>
              <a:off x="0" y="623569"/>
              <a:ext cx="13024306" cy="3948944"/>
            </a:xfrm>
            <a:prstGeom prst="rect">
              <a:avLst/>
            </a:prstGeom>
          </p:spPr>
          <p:txBody>
            <a:bodyPr lIns="0" tIns="0" rIns="0" bIns="0" rtlCol="0" anchor="t">
              <a:spAutoFit/>
            </a:bodyPr>
            <a:lstStyle/>
            <a:p>
              <a:pPr>
                <a:lnSpc>
                  <a:spcPts val="7680"/>
                </a:lnSpc>
              </a:pPr>
              <a:r>
                <a:rPr lang="en-US" sz="6400">
                  <a:solidFill>
                    <a:srgbClr val="31356E"/>
                  </a:solidFill>
                  <a:latin typeface="Josefin Sans Bold"/>
                </a:rPr>
                <a:t>4.0.Giới thiệu</a:t>
              </a:r>
            </a:p>
            <a:p>
              <a:pPr>
                <a:lnSpc>
                  <a:spcPts val="7680"/>
                </a:lnSpc>
              </a:pPr>
              <a:r>
                <a:rPr lang="en-US" sz="4000">
                  <a:solidFill>
                    <a:srgbClr val="31356E"/>
                  </a:solidFill>
                  <a:latin typeface="Josefin Sans Bold"/>
                </a:rPr>
                <a:t>4.0.1) Vấn đề xử lý truy vấn</a:t>
              </a:r>
            </a:p>
            <a:p>
              <a:pPr>
                <a:lnSpc>
                  <a:spcPts val="7680"/>
                </a:lnSpc>
              </a:pPr>
              <a:endParaRPr lang="en-US" sz="6400">
                <a:solidFill>
                  <a:srgbClr val="31356E"/>
                </a:solidFill>
                <a:latin typeface="Josefin Sans Bold"/>
              </a:endParaRPr>
            </a:p>
          </p:txBody>
        </p:sp>
        <p:sp>
          <p:nvSpPr>
            <p:cNvPr id="5" name="TextBox 5"/>
            <p:cNvSpPr txBox="1"/>
            <p:nvPr/>
          </p:nvSpPr>
          <p:spPr>
            <a:xfrm>
              <a:off x="0" y="3352800"/>
              <a:ext cx="10363199" cy="8042374"/>
            </a:xfrm>
            <a:prstGeom prst="rect">
              <a:avLst/>
            </a:prstGeom>
          </p:spPr>
          <p:txBody>
            <a:bodyPr wrap="square" lIns="0" tIns="0" rIns="0" bIns="0" rtlCol="0" anchor="t">
              <a:spAutoFit/>
            </a:bodyPr>
            <a:lstStyle/>
            <a:p>
              <a:pPr>
                <a:lnSpc>
                  <a:spcPct val="150000"/>
                </a:lnSpc>
              </a:pPr>
              <a:r>
                <a:rPr lang="en-US" sz="2900">
                  <a:solidFill>
                    <a:srgbClr val="2B4B82"/>
                  </a:solidFill>
                  <a:latin typeface="Josefin Sans Regular"/>
                </a:rPr>
                <a:t>- Thành phần xử lý truy vấn:</a:t>
              </a:r>
            </a:p>
            <a:p>
              <a:pPr>
                <a:lnSpc>
                  <a:spcPct val="150000"/>
                </a:lnSpc>
              </a:pPr>
              <a:r>
                <a:rPr lang="en-US" sz="2900">
                  <a:solidFill>
                    <a:srgbClr val="2B4B82"/>
                  </a:solidFill>
                  <a:latin typeface="Josefin Sans Regular"/>
                </a:rPr>
                <a:t>- Ngôn ngữ truy vấn : SQL </a:t>
              </a:r>
            </a:p>
            <a:p>
              <a:pPr>
                <a:lnSpc>
                  <a:spcPct val="150000"/>
                </a:lnSpc>
              </a:pPr>
              <a:r>
                <a:rPr lang="en-US" sz="2900">
                  <a:solidFill>
                    <a:srgbClr val="2B4B82"/>
                  </a:solidFill>
                  <a:latin typeface="Josefin Sans Regular"/>
                </a:rPr>
                <a:t>Phương pháp thực hiện: Các bước mà hệ thống trải qua khi thực hiện các truy vấn cấp cao(khai báo) của người dung</a:t>
              </a:r>
            </a:p>
            <a:p>
              <a:pPr>
                <a:lnSpc>
                  <a:spcPct val="150000"/>
                </a:lnSpc>
              </a:pPr>
              <a:r>
                <a:rPr lang="en-US" sz="2900">
                  <a:solidFill>
                    <a:srgbClr val="2B4B82"/>
                  </a:solidFill>
                  <a:latin typeface="Josefin Sans Regular"/>
                </a:rPr>
                <a:t>- Vấn đề: làm thế nào để xác định được chiến lược thực thi “tốt nhất” ?</a:t>
              </a:r>
            </a:p>
            <a:p>
              <a:pPr>
                <a:lnSpc>
                  <a:spcPts val="3480"/>
                </a:lnSpc>
              </a:pPr>
              <a:endParaRPr lang="vi-VN" sz="2000">
                <a:solidFill>
                  <a:schemeClr val="tx2">
                    <a:lumMod val="60000"/>
                    <a:lumOff val="40000"/>
                  </a:schemeClr>
                </a:solidFill>
              </a:endParaRPr>
            </a:p>
            <a:p>
              <a:pPr>
                <a:lnSpc>
                  <a:spcPts val="3480"/>
                </a:lnSpc>
              </a:pPr>
              <a:endParaRPr lang="en-US" sz="2900">
                <a:solidFill>
                  <a:srgbClr val="2B4B82"/>
                </a:solidFill>
                <a:latin typeface="Josefin Sans Regular"/>
              </a:endParaRPr>
            </a:p>
            <a:p>
              <a:pPr>
                <a:lnSpc>
                  <a:spcPts val="3480"/>
                </a:lnSpc>
              </a:pPr>
              <a:endParaRPr lang="en-US" sz="2900">
                <a:solidFill>
                  <a:srgbClr val="2B4B82"/>
                </a:solidFill>
                <a:latin typeface="Josefin Sans Regular"/>
              </a:endParaRPr>
            </a:p>
          </p:txBody>
        </p:sp>
      </p:grpSp>
      <p:pic>
        <p:nvPicPr>
          <p:cNvPr id="8" name="Picture 7">
            <a:extLst>
              <a:ext uri="{FF2B5EF4-FFF2-40B4-BE49-F238E27FC236}">
                <a16:creationId xmlns:a16="http://schemas.microsoft.com/office/drawing/2014/main" id="{68F1E0BD-917D-C4D3-1618-B8C69CEDC0C2}"/>
              </a:ext>
            </a:extLst>
          </p:cNvPr>
          <p:cNvPicPr>
            <a:picLocks noChangeAspect="1"/>
          </p:cNvPicPr>
          <p:nvPr/>
        </p:nvPicPr>
        <p:blipFill>
          <a:blip r:embed="rId2"/>
          <a:stretch>
            <a:fillRect/>
          </a:stretch>
        </p:blipFill>
        <p:spPr>
          <a:xfrm>
            <a:off x="9296400" y="2604632"/>
            <a:ext cx="8305800" cy="546071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29"/>
        <p:cNvGrpSpPr/>
        <p:nvPr/>
      </p:nvGrpSpPr>
      <p:grpSpPr>
        <a:xfrm>
          <a:off x="0" y="0"/>
          <a:ext cx="0" cy="0"/>
          <a:chOff x="0" y="0"/>
          <a:chExt cx="0" cy="0"/>
        </a:xfrm>
      </p:grpSpPr>
      <p:pic>
        <p:nvPicPr>
          <p:cNvPr id="131" name="Google Shape;131;p5"/>
          <p:cNvPicPr preferRelativeResize="0"/>
          <p:nvPr/>
        </p:nvPicPr>
        <p:blipFill rotWithShape="1">
          <a:blip r:embed="rId3">
            <a:alphaModFix/>
          </a:blip>
          <a:srcRect/>
          <a:stretch/>
        </p:blipFill>
        <p:spPr>
          <a:xfrm>
            <a:off x="0" y="-963412"/>
            <a:ext cx="4597438" cy="2842053"/>
          </a:xfrm>
          <a:prstGeom prst="rect">
            <a:avLst/>
          </a:prstGeom>
          <a:noFill/>
          <a:ln>
            <a:noFill/>
          </a:ln>
        </p:spPr>
      </p:pic>
      <p:pic>
        <p:nvPicPr>
          <p:cNvPr id="132" name="Google Shape;132;p5"/>
          <p:cNvPicPr preferRelativeResize="0"/>
          <p:nvPr/>
        </p:nvPicPr>
        <p:blipFill rotWithShape="1">
          <a:blip r:embed="rId4">
            <a:alphaModFix/>
          </a:blip>
          <a:srcRect/>
          <a:stretch/>
        </p:blipFill>
        <p:spPr>
          <a:xfrm flipH="1">
            <a:off x="10551837" y="390596"/>
            <a:ext cx="2076668" cy="1276207"/>
          </a:xfrm>
          <a:prstGeom prst="rect">
            <a:avLst/>
          </a:prstGeom>
          <a:noFill/>
          <a:ln>
            <a:noFill/>
          </a:ln>
        </p:spPr>
      </p:pic>
      <p:pic>
        <p:nvPicPr>
          <p:cNvPr id="133" name="Google Shape;133;p5"/>
          <p:cNvPicPr preferRelativeResize="0"/>
          <p:nvPr/>
        </p:nvPicPr>
        <p:blipFill rotWithShape="1">
          <a:blip r:embed="rId5">
            <a:alphaModFix/>
          </a:blip>
          <a:srcRect/>
          <a:stretch/>
        </p:blipFill>
        <p:spPr>
          <a:xfrm>
            <a:off x="13138681" y="-2447996"/>
            <a:ext cx="3837986" cy="4114800"/>
          </a:xfrm>
          <a:prstGeom prst="rect">
            <a:avLst/>
          </a:prstGeom>
          <a:noFill/>
          <a:ln>
            <a:noFill/>
          </a:ln>
        </p:spPr>
      </p:pic>
      <p:pic>
        <p:nvPicPr>
          <p:cNvPr id="134" name="Google Shape;134;p5"/>
          <p:cNvPicPr preferRelativeResize="0"/>
          <p:nvPr/>
        </p:nvPicPr>
        <p:blipFill rotWithShape="1">
          <a:blip r:embed="rId6">
            <a:alphaModFix/>
          </a:blip>
          <a:srcRect/>
          <a:stretch/>
        </p:blipFill>
        <p:spPr>
          <a:xfrm>
            <a:off x="4994246" y="-3759204"/>
            <a:ext cx="5357753" cy="5591583"/>
          </a:xfrm>
          <a:prstGeom prst="rect">
            <a:avLst/>
          </a:prstGeom>
          <a:noFill/>
          <a:ln>
            <a:noFill/>
          </a:ln>
        </p:spPr>
      </p:pic>
      <p:sp>
        <p:nvSpPr>
          <p:cNvPr id="135" name="Google Shape;135;p5"/>
          <p:cNvSpPr txBox="1"/>
          <p:nvPr/>
        </p:nvSpPr>
        <p:spPr>
          <a:xfrm>
            <a:off x="163230" y="4783470"/>
            <a:ext cx="17849223" cy="529875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0009"/>
              </a:lnSpc>
              <a:spcBef>
                <a:spcPts val="0"/>
              </a:spcBef>
              <a:spcAft>
                <a:spcPts val="0"/>
              </a:spcAft>
              <a:buClr>
                <a:srgbClr val="000000"/>
              </a:buClr>
              <a:buSzTx/>
              <a:buFont typeface="Arial"/>
              <a:buNone/>
              <a:tabLst/>
              <a:defRPr/>
            </a:pPr>
            <a:r>
              <a:rPr kumimoji="0" lang="vi-VN" sz="4099"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-Khi dữ liệu phân tán trên nhiều nút mạng khác nhau, việc chọn thứ tự các phép nối có thể ảnh hưởng đến hiệu suất truy vấn, vì dữ liệu phải được chuyển qua lại trên mạng</a:t>
            </a:r>
          </a:p>
          <a:p>
            <a:pPr marL="0" marR="0" lvl="0" indent="0" algn="l" defTabSz="914400" rtl="0" eaLnBrk="1" fontAlgn="auto" latinLnBrk="0" hangingPunct="1">
              <a:lnSpc>
                <a:spcPct val="140009"/>
              </a:lnSpc>
              <a:spcBef>
                <a:spcPts val="0"/>
              </a:spcBef>
              <a:spcAft>
                <a:spcPts val="0"/>
              </a:spcAft>
              <a:buClr>
                <a:srgbClr val="000000"/>
              </a:buClr>
              <a:buSzTx/>
              <a:buFont typeface="Arial"/>
              <a:buNone/>
              <a:tabLst/>
              <a:defRPr/>
            </a:pPr>
            <a:r>
              <a:rPr kumimoji="0" lang="vi-VN" sz="4099"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Mục tiêu của Join Ordering in Distributed Queries là tìm kiếm phương án tối ưu để thực hiện phép nối dữ liệu trong các câu truy vấn phân tán, tăng hiệu suất truy vấn và giảm thời gian thực hiện.</a:t>
            </a:r>
            <a:endParaRPr kumimoji="0" lang="vi-VN" sz="4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Google Shape;120;p4"/>
          <p:cNvSpPr txBox="1"/>
          <p:nvPr/>
        </p:nvSpPr>
        <p:spPr>
          <a:xfrm>
            <a:off x="163230" y="2398688"/>
            <a:ext cx="15700791" cy="2922660"/>
          </a:xfrm>
          <a:prstGeom prst="rect">
            <a:avLst/>
          </a:prstGeom>
          <a:noFill/>
          <a:ln>
            <a:noFill/>
          </a:ln>
        </p:spPr>
        <p:txBody>
          <a:bodyPr spcFirstLastPara="1" wrap="square" lIns="0" tIns="0" rIns="0" bIns="0" anchor="t" anchorCtr="0">
            <a:spAutoFit/>
          </a:bodyPr>
          <a:lstStyle/>
          <a:p>
            <a:pPr marL="0" marR="0" lvl="0" indent="0" algn="just"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6301"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6301"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1. KHÁI NIỆM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just" defTabSz="914400" rtl="0" eaLnBrk="1" fontAlgn="auto" latinLnBrk="0" hangingPunct="1">
              <a:lnSpc>
                <a:spcPct val="119996"/>
              </a:lnSpc>
              <a:spcBef>
                <a:spcPts val="0"/>
              </a:spcBef>
              <a:spcAft>
                <a:spcPts val="0"/>
              </a:spcAft>
              <a:buClr>
                <a:srgbClr val="000000"/>
              </a:buClr>
              <a:buSzTx/>
              <a:buFont typeface="Arial"/>
              <a:buNone/>
              <a:tabLst/>
              <a:defRPr/>
            </a:pPr>
            <a:endParaRPr kumimoji="0" sz="6301" b="1" i="0" u="none" strike="noStrike" kern="0" cap="none" spc="0" normalizeH="0" baseline="0" noProof="0" dirty="0">
              <a:ln>
                <a:noFill/>
              </a:ln>
              <a:solidFill>
                <a:srgbClr val="2B4B82"/>
              </a:solidFill>
              <a:effectLst/>
              <a:uLnTx/>
              <a:uFillTx/>
              <a:latin typeface="Josefin Sans"/>
              <a:ea typeface="Josefin Sans"/>
              <a:cs typeface="Josefin Sans"/>
              <a:sym typeface="Josefin Sans"/>
            </a:endParaRPr>
          </a:p>
        </p:txBody>
      </p:sp>
    </p:spTree>
    <p:extLst>
      <p:ext uri="{BB962C8B-B14F-4D97-AF65-F5344CB8AC3E}">
        <p14:creationId xmlns:p14="http://schemas.microsoft.com/office/powerpoint/2010/main" val="347939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183"/>
        <p:cNvGrpSpPr/>
        <p:nvPr/>
      </p:nvGrpSpPr>
      <p:grpSpPr>
        <a:xfrm>
          <a:off x="0" y="0"/>
          <a:ext cx="0" cy="0"/>
          <a:chOff x="0" y="0"/>
          <a:chExt cx="0" cy="0"/>
        </a:xfrm>
      </p:grpSpPr>
      <p:pic>
        <p:nvPicPr>
          <p:cNvPr id="185" name="Google Shape;185;p11"/>
          <p:cNvPicPr preferRelativeResize="0"/>
          <p:nvPr/>
        </p:nvPicPr>
        <p:blipFill rotWithShape="1">
          <a:blip r:embed="rId3">
            <a:alphaModFix/>
          </a:blip>
          <a:srcRect/>
          <a:stretch/>
        </p:blipFill>
        <p:spPr>
          <a:xfrm>
            <a:off x="10834460" y="2057400"/>
            <a:ext cx="7411325" cy="4635447"/>
          </a:xfrm>
          <a:prstGeom prst="rect">
            <a:avLst/>
          </a:prstGeom>
          <a:noFill/>
          <a:ln>
            <a:noFill/>
          </a:ln>
        </p:spPr>
      </p:pic>
      <p:pic>
        <p:nvPicPr>
          <p:cNvPr id="186" name="Google Shape;186;p11"/>
          <p:cNvPicPr preferRelativeResize="0"/>
          <p:nvPr/>
        </p:nvPicPr>
        <p:blipFill rotWithShape="1">
          <a:blip r:embed="rId3">
            <a:alphaModFix/>
          </a:blip>
          <a:srcRect/>
          <a:stretch/>
        </p:blipFill>
        <p:spPr>
          <a:xfrm>
            <a:off x="10201403" y="8549164"/>
            <a:ext cx="4338720" cy="2713672"/>
          </a:xfrm>
          <a:prstGeom prst="rect">
            <a:avLst/>
          </a:prstGeom>
          <a:noFill/>
          <a:ln>
            <a:noFill/>
          </a:ln>
        </p:spPr>
      </p:pic>
      <p:pic>
        <p:nvPicPr>
          <p:cNvPr id="187" name="Google Shape;187;p11"/>
          <p:cNvPicPr preferRelativeResize="0"/>
          <p:nvPr/>
        </p:nvPicPr>
        <p:blipFill rotWithShape="1">
          <a:blip r:embed="rId3">
            <a:alphaModFix/>
          </a:blip>
          <a:srcRect/>
          <a:stretch/>
        </p:blipFill>
        <p:spPr>
          <a:xfrm>
            <a:off x="14540122" y="6692847"/>
            <a:ext cx="3289448" cy="2057400"/>
          </a:xfrm>
          <a:prstGeom prst="rect">
            <a:avLst/>
          </a:prstGeom>
          <a:noFill/>
          <a:ln>
            <a:noFill/>
          </a:ln>
        </p:spPr>
      </p:pic>
      <p:pic>
        <p:nvPicPr>
          <p:cNvPr id="188" name="Google Shape;188;p11"/>
          <p:cNvPicPr preferRelativeResize="0"/>
          <p:nvPr/>
        </p:nvPicPr>
        <p:blipFill rotWithShape="1">
          <a:blip r:embed="rId3">
            <a:alphaModFix/>
          </a:blip>
          <a:srcRect/>
          <a:stretch/>
        </p:blipFill>
        <p:spPr>
          <a:xfrm>
            <a:off x="14998552" y="0"/>
            <a:ext cx="3289448" cy="2057400"/>
          </a:xfrm>
          <a:prstGeom prst="rect">
            <a:avLst/>
          </a:prstGeom>
          <a:noFill/>
          <a:ln>
            <a:noFill/>
          </a:ln>
        </p:spPr>
      </p:pic>
      <p:sp>
        <p:nvSpPr>
          <p:cNvPr id="189" name="Google Shape;189;p11"/>
          <p:cNvSpPr txBox="1"/>
          <p:nvPr/>
        </p:nvSpPr>
        <p:spPr>
          <a:xfrm>
            <a:off x="1559824" y="4375123"/>
            <a:ext cx="8013668" cy="125572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1619"/>
              </a:lnSpc>
              <a:spcBef>
                <a:spcPts val="0"/>
              </a:spcBef>
              <a:spcAft>
                <a:spcPts val="0"/>
              </a:spcAft>
              <a:buClr>
                <a:srgbClr val="000000"/>
              </a:buClr>
              <a:buSzTx/>
              <a:buFont typeface="Arial"/>
              <a:buNone/>
              <a:tabLst/>
              <a:defRPr/>
            </a:pPr>
            <a:r>
              <a:rPr kumimoji="0" lang="en-US" sz="8000" b="1" i="0" u="none" strike="noStrike" kern="0" cap="none" spc="0" normalizeH="0" baseline="0" noProof="0" dirty="0">
                <a:ln>
                  <a:noFill/>
                </a:ln>
                <a:solidFill>
                  <a:srgbClr val="004AAD"/>
                </a:solidFill>
                <a:effectLst/>
                <a:uLnTx/>
                <a:uFillTx/>
                <a:latin typeface="Josefin Sans"/>
                <a:ea typeface="Josefin Sans"/>
                <a:cs typeface="Josefin Sans"/>
                <a:sym typeface="Josefin Sans"/>
              </a:rPr>
              <a:t>4.3.1 JOIN TREE</a:t>
            </a:r>
          </a:p>
        </p:txBody>
      </p:sp>
    </p:spTree>
    <p:extLst>
      <p:ext uri="{BB962C8B-B14F-4D97-AF65-F5344CB8AC3E}">
        <p14:creationId xmlns:p14="http://schemas.microsoft.com/office/powerpoint/2010/main" val="33519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 calcmode="lin" valueType="num">
                                      <p:cBhvr additive="base">
                                        <p:cTn id="7" dur="500"/>
                                        <p:tgtEl>
                                          <p:spTgt spid="189">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200"/>
                                  </p:stCondLst>
                                  <p:childTnLst>
                                    <p:set>
                                      <p:cBhvr>
                                        <p:cTn id="9" dur="1" fill="hold">
                                          <p:stCondLst>
                                            <p:cond delay="0"/>
                                          </p:stCondLst>
                                        </p:cTn>
                                        <p:tgtEl>
                                          <p:spTgt spid="188"/>
                                        </p:tgtEl>
                                        <p:attrNameLst>
                                          <p:attrName>style.visibility</p:attrName>
                                        </p:attrNameLst>
                                      </p:cBhvr>
                                      <p:to>
                                        <p:strVal val="visible"/>
                                      </p:to>
                                    </p:set>
                                    <p:anim calcmode="lin" valueType="num">
                                      <p:cBhvr additive="base">
                                        <p:cTn id="10" dur="500"/>
                                        <p:tgtEl>
                                          <p:spTgt spid="18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400"/>
                                  </p:stCondLst>
                                  <p:childTnLst>
                                    <p:set>
                                      <p:cBhvr>
                                        <p:cTn id="12" dur="1" fill="hold">
                                          <p:stCondLst>
                                            <p:cond delay="0"/>
                                          </p:stCondLst>
                                        </p:cTn>
                                        <p:tgtEl>
                                          <p:spTgt spid="185"/>
                                        </p:tgtEl>
                                        <p:attrNameLst>
                                          <p:attrName>style.visibility</p:attrName>
                                        </p:attrNameLst>
                                      </p:cBhvr>
                                      <p:to>
                                        <p:strVal val="visible"/>
                                      </p:to>
                                    </p:set>
                                    <p:anim calcmode="lin" valueType="num">
                                      <p:cBhvr additive="base">
                                        <p:cTn id="13" dur="500"/>
                                        <p:tgtEl>
                                          <p:spTgt spid="185"/>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600"/>
                                  </p:stCondLst>
                                  <p:childTnLst>
                                    <p:set>
                                      <p:cBhvr>
                                        <p:cTn id="15" dur="1" fill="hold">
                                          <p:stCondLst>
                                            <p:cond delay="0"/>
                                          </p:stCondLst>
                                        </p:cTn>
                                        <p:tgtEl>
                                          <p:spTgt spid="187"/>
                                        </p:tgtEl>
                                        <p:attrNameLst>
                                          <p:attrName>style.visibility</p:attrName>
                                        </p:attrNameLst>
                                      </p:cBhvr>
                                      <p:to>
                                        <p:strVal val="visible"/>
                                      </p:to>
                                    </p:set>
                                    <p:anim calcmode="lin" valueType="num">
                                      <p:cBhvr additive="base">
                                        <p:cTn id="16" dur="500"/>
                                        <p:tgtEl>
                                          <p:spTgt spid="187"/>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700"/>
                                  </p:stCondLst>
                                  <p:childTnLst>
                                    <p:set>
                                      <p:cBhvr>
                                        <p:cTn id="18" dur="1" fill="hold">
                                          <p:stCondLst>
                                            <p:cond delay="0"/>
                                          </p:stCondLst>
                                        </p:cTn>
                                        <p:tgtEl>
                                          <p:spTgt spid="186"/>
                                        </p:tgtEl>
                                        <p:attrNameLst>
                                          <p:attrName>style.visibility</p:attrName>
                                        </p:attrNameLst>
                                      </p:cBhvr>
                                      <p:to>
                                        <p:strVal val="visible"/>
                                      </p:to>
                                    </p:set>
                                    <p:anim calcmode="lin" valueType="num">
                                      <p:cBhvr additive="base">
                                        <p:cTn id="19" dur="500"/>
                                        <p:tgtEl>
                                          <p:spTgt spid="1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279"/>
        <p:cNvGrpSpPr/>
        <p:nvPr/>
      </p:nvGrpSpPr>
      <p:grpSpPr>
        <a:xfrm>
          <a:off x="0" y="0"/>
          <a:ext cx="0" cy="0"/>
          <a:chOff x="0" y="0"/>
          <a:chExt cx="0" cy="0"/>
        </a:xfrm>
      </p:grpSpPr>
      <p:pic>
        <p:nvPicPr>
          <p:cNvPr id="280" name="Google Shape;280;p21"/>
          <p:cNvPicPr preferRelativeResize="0"/>
          <p:nvPr/>
        </p:nvPicPr>
        <p:blipFill rotWithShape="1">
          <a:blip r:embed="rId3">
            <a:alphaModFix/>
          </a:blip>
          <a:srcRect/>
          <a:stretch/>
        </p:blipFill>
        <p:spPr>
          <a:xfrm>
            <a:off x="0" y="5067300"/>
            <a:ext cx="6414740" cy="6631780"/>
          </a:xfrm>
          <a:prstGeom prst="rect">
            <a:avLst/>
          </a:prstGeom>
          <a:noFill/>
          <a:ln>
            <a:noFill/>
          </a:ln>
        </p:spPr>
      </p:pic>
      <p:pic>
        <p:nvPicPr>
          <p:cNvPr id="281" name="Google Shape;281;p21"/>
          <p:cNvPicPr preferRelativeResize="0"/>
          <p:nvPr/>
        </p:nvPicPr>
        <p:blipFill rotWithShape="1">
          <a:blip r:embed="rId4">
            <a:alphaModFix/>
          </a:blip>
          <a:srcRect/>
          <a:stretch/>
        </p:blipFill>
        <p:spPr>
          <a:xfrm>
            <a:off x="13740753" y="950936"/>
            <a:ext cx="4426910" cy="4551029"/>
          </a:xfrm>
          <a:prstGeom prst="rect">
            <a:avLst/>
          </a:prstGeom>
          <a:noFill/>
          <a:ln>
            <a:noFill/>
          </a:ln>
        </p:spPr>
      </p:pic>
      <p:sp>
        <p:nvSpPr>
          <p:cNvPr id="282" name="Google Shape;282;p21"/>
          <p:cNvSpPr txBox="1"/>
          <p:nvPr/>
        </p:nvSpPr>
        <p:spPr>
          <a:xfrm>
            <a:off x="63260" y="114300"/>
            <a:ext cx="13741879" cy="47404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1619"/>
              </a:lnSpc>
              <a:spcBef>
                <a:spcPts val="0"/>
              </a:spcBef>
              <a:spcAft>
                <a:spcPts val="0"/>
              </a:spcAft>
              <a:buClr>
                <a:srgbClr val="000000"/>
              </a:buClr>
              <a:buSzTx/>
              <a:buFont typeface="Arial"/>
              <a:buNone/>
              <a:tabLst/>
              <a:defRPr/>
            </a:pPr>
            <a:r>
              <a:rPr kumimoji="0" lang="en-US" sz="5000" b="1" i="0" u="none" strike="noStrike" kern="0" cap="none" spc="0" normalizeH="0" baseline="0" noProof="0" dirty="0">
                <a:ln>
                  <a:noFill/>
                </a:ln>
                <a:solidFill>
                  <a:srgbClr val="004AAD"/>
                </a:solidFill>
                <a:effectLst/>
                <a:uLnTx/>
                <a:uFillTx/>
                <a:latin typeface="Josefin Sans"/>
                <a:ea typeface="Josefin Sans"/>
                <a:cs typeface="Josefin Sans"/>
                <a:sym typeface="Josefin Sans"/>
              </a:rPr>
              <a:t>4.3.1 Join tree</a:t>
            </a:r>
          </a:p>
          <a:p>
            <a:pPr marL="0" marR="0" lvl="0" indent="0" algn="l" defTabSz="914400" rtl="0" eaLnBrk="1" fontAlgn="auto" latinLnBrk="0" hangingPunct="1">
              <a:lnSpc>
                <a:spcPct val="101619"/>
              </a:lnSpc>
              <a:spcBef>
                <a:spcPts val="0"/>
              </a:spcBef>
              <a:spcAft>
                <a:spcPts val="0"/>
              </a:spcAft>
              <a:buClr>
                <a:srgbClr val="000000"/>
              </a:buClr>
              <a:buSzTx/>
              <a:buFont typeface="Arial"/>
              <a:buNone/>
              <a:tabLst/>
              <a:defRPr/>
            </a:pPr>
            <a:r>
              <a:rPr kumimoji="0" lang="vi-VN" sz="36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Join tree có thể được sử dụng để tối ưu hóa thứ tự các phép nối trong câu truy vấn, giúp cho truy vấn thực hiện nhanh hơn và sử dụng tài nguyên ít hơn.</a:t>
            </a:r>
          </a:p>
          <a:p>
            <a:pPr marL="0" marR="0" lvl="0" indent="0" algn="l" defTabSz="914400" rtl="0" eaLnBrk="1" fontAlgn="auto" latinLnBrk="0" hangingPunct="1">
              <a:lnSpc>
                <a:spcPct val="101619"/>
              </a:lnSpc>
              <a:spcBef>
                <a:spcPts val="0"/>
              </a:spcBef>
              <a:spcAft>
                <a:spcPts val="0"/>
              </a:spcAft>
              <a:buClr>
                <a:srgbClr val="000000"/>
              </a:buClr>
              <a:buSzTx/>
              <a:buFont typeface="Arial"/>
              <a:buNone/>
              <a:tabLst/>
              <a:defRPr/>
            </a:pPr>
            <a:endParaRPr kumimoji="0" lang="vi-VN" sz="3600" b="1" i="0" u="none" strike="noStrike" kern="0" cap="none" spc="0" normalizeH="0" baseline="0" noProof="0" dirty="0">
              <a:ln>
                <a:noFill/>
              </a:ln>
              <a:solidFill>
                <a:srgbClr val="000000"/>
              </a:solidFill>
              <a:effectLst/>
              <a:uLnTx/>
              <a:uFillTx/>
              <a:latin typeface="Josefin Sans"/>
              <a:ea typeface="Josefin Sans"/>
              <a:cs typeface="Josefin Sans"/>
              <a:sym typeface="Josefin Sans"/>
            </a:endParaRPr>
          </a:p>
          <a:p>
            <a:pPr marL="0" marR="0" lvl="0" indent="0" algn="l" defTabSz="914400" rtl="0" eaLnBrk="1" fontAlgn="auto" latinLnBrk="0" hangingPunct="1">
              <a:lnSpc>
                <a:spcPct val="101619"/>
              </a:lnSpc>
              <a:spcBef>
                <a:spcPts val="0"/>
              </a:spcBef>
              <a:spcAft>
                <a:spcPts val="0"/>
              </a:spcAft>
              <a:buClr>
                <a:srgbClr val="000000"/>
              </a:buClr>
              <a:buSzTx/>
              <a:buFont typeface="Arial"/>
              <a:buNone/>
              <a:tabLst/>
              <a:defRPr/>
            </a:pPr>
            <a:r>
              <a:rPr kumimoji="0" lang="vi-VN" sz="36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QEPs (Query Execution Plans) thường được trừu tượng hóa bằng cách sử dụng cây toán tử, định nghĩa thứ tự thực hiện các toán tử. </a:t>
            </a:r>
            <a:endParaRPr kumimoji="0" sz="3000" b="1" i="0" u="none" strike="noStrike" kern="0" cap="none" spc="0" normalizeH="0" baseline="0" noProof="0" dirty="0">
              <a:ln>
                <a:noFill/>
              </a:ln>
              <a:solidFill>
                <a:srgbClr val="000000"/>
              </a:solidFill>
              <a:effectLst/>
              <a:uLnTx/>
              <a:uFillTx/>
              <a:latin typeface="Josefin Sans"/>
              <a:ea typeface="Josefin Sans"/>
              <a:cs typeface="Josefin Sans"/>
              <a:sym typeface="Josefin Sans"/>
            </a:endParaRPr>
          </a:p>
        </p:txBody>
      </p:sp>
      <p:sp>
        <p:nvSpPr>
          <p:cNvPr id="283" name="Google Shape;283;p21"/>
          <p:cNvSpPr txBox="1"/>
          <p:nvPr/>
        </p:nvSpPr>
        <p:spPr>
          <a:xfrm>
            <a:off x="6934199" y="5962629"/>
            <a:ext cx="11105817" cy="312034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7324"/>
              </a:lnSpc>
              <a:spcBef>
                <a:spcPts val="0"/>
              </a:spcBef>
              <a:spcAft>
                <a:spcPts val="0"/>
              </a:spcAft>
              <a:buClr>
                <a:srgbClr val="000000"/>
              </a:buClr>
              <a:buSzTx/>
              <a:buFont typeface="Arial"/>
              <a:buNone/>
              <a:tabLst/>
              <a:defRPr/>
            </a:pPr>
            <a:r>
              <a:rPr kumimoji="0" lang="vi-VN" sz="37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Đối với một truy vấn cụ thể, không gian tìm kiếm có thể được xác định là tập hợp các cây toán tử tương đương có thể được tạo ra bằng các quy tắc chuyển đổi.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7848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000"/>
                                        <p:tgtEl>
                                          <p:spTgt spid="280"/>
                                        </p:tgtEl>
                                      </p:cBhvr>
                                    </p:animEffect>
                                  </p:childTnLst>
                                </p:cTn>
                              </p:par>
                              <p:par>
                                <p:cTn id="8" presetID="10" presetClass="entr" presetSubtype="0" fill="hold" nodeType="withEffect">
                                  <p:stCondLst>
                                    <p:cond delay="0"/>
                                  </p:stCondLst>
                                  <p:childTnLst>
                                    <p:set>
                                      <p:cBhvr>
                                        <p:cTn id="9" dur="1" fill="hold">
                                          <p:stCondLst>
                                            <p:cond delay="0"/>
                                          </p:stCondLst>
                                        </p:cTn>
                                        <p:tgtEl>
                                          <p:spTgt spid="281"/>
                                        </p:tgtEl>
                                        <p:attrNameLst>
                                          <p:attrName>style.visibility</p:attrName>
                                        </p:attrNameLst>
                                      </p:cBhvr>
                                      <p:to>
                                        <p:strVal val="visible"/>
                                      </p:to>
                                    </p:set>
                                    <p:animEffect transition="in" filter="fade">
                                      <p:cBhvr>
                                        <p:cTn id="10" dur="1500"/>
                                        <p:tgtEl>
                                          <p:spTgt spid="281"/>
                                        </p:tgtEl>
                                      </p:cBhvr>
                                    </p:animEffect>
                                  </p:childTnLst>
                                </p:cTn>
                              </p:par>
                              <p:par>
                                <p:cTn id="11" presetID="10" presetClass="entr" presetSubtype="0" fill="hold" nodeType="withEffect">
                                  <p:stCondLst>
                                    <p:cond delay="0"/>
                                  </p:stCondLst>
                                  <p:childTnLst>
                                    <p:set>
                                      <p:cBhvr>
                                        <p:cTn id="12" dur="1" fill="hold">
                                          <p:stCondLst>
                                            <p:cond delay="0"/>
                                          </p:stCondLst>
                                        </p:cTn>
                                        <p:tgtEl>
                                          <p:spTgt spid="282"/>
                                        </p:tgtEl>
                                        <p:attrNameLst>
                                          <p:attrName>style.visibility</p:attrName>
                                        </p:attrNameLst>
                                      </p:cBhvr>
                                      <p:to>
                                        <p:strVal val="visible"/>
                                      </p:to>
                                    </p:set>
                                    <p:animEffect transition="in" filter="fade">
                                      <p:cBhvr>
                                        <p:cTn id="13" dur="500"/>
                                        <p:tgtEl>
                                          <p:spTgt spid="282"/>
                                        </p:tgtEl>
                                      </p:cBhvr>
                                    </p:animEffect>
                                  </p:childTnLst>
                                </p:cTn>
                              </p:par>
                              <p:par>
                                <p:cTn id="14" presetID="10" presetClass="entr" presetSubtype="0" fill="hold" nodeType="withEffect">
                                  <p:stCondLst>
                                    <p:cond delay="0"/>
                                  </p:stCondLst>
                                  <p:childTnLst>
                                    <p:set>
                                      <p:cBhvr>
                                        <p:cTn id="15" dur="1" fill="hold">
                                          <p:stCondLst>
                                            <p:cond delay="0"/>
                                          </p:stCondLst>
                                        </p:cTn>
                                        <p:tgtEl>
                                          <p:spTgt spid="283"/>
                                        </p:tgtEl>
                                        <p:attrNameLst>
                                          <p:attrName>style.visibility</p:attrName>
                                        </p:attrNameLst>
                                      </p:cBhvr>
                                      <p:to>
                                        <p:strVal val="visible"/>
                                      </p:to>
                                    </p:set>
                                    <p:animEffect transition="in" filter="fade">
                                      <p:cBhvr>
                                        <p:cTn id="16" dur="1822"/>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139"/>
        <p:cNvGrpSpPr/>
        <p:nvPr/>
      </p:nvGrpSpPr>
      <p:grpSpPr>
        <a:xfrm>
          <a:off x="0" y="0"/>
          <a:ext cx="0" cy="0"/>
          <a:chOff x="0" y="0"/>
          <a:chExt cx="0" cy="0"/>
        </a:xfrm>
      </p:grpSpPr>
      <p:pic>
        <p:nvPicPr>
          <p:cNvPr id="140" name="Google Shape;140;p6"/>
          <p:cNvPicPr preferRelativeResize="0"/>
          <p:nvPr/>
        </p:nvPicPr>
        <p:blipFill>
          <a:blip r:embed="rId3">
            <a:extLst>
              <a:ext uri="{28A0092B-C50C-407E-A947-70E740481C1C}">
                <a14:useLocalDpi xmlns:a14="http://schemas.microsoft.com/office/drawing/2010/main" val="0"/>
              </a:ext>
            </a:extLst>
          </a:blip>
          <a:stretch>
            <a:fillRect/>
          </a:stretch>
        </p:blipFill>
        <p:spPr>
          <a:xfrm>
            <a:off x="0" y="-1"/>
            <a:ext cx="18287999" cy="5223165"/>
          </a:xfrm>
          <a:prstGeom prst="rect">
            <a:avLst/>
          </a:prstGeom>
          <a:noFill/>
          <a:ln>
            <a:noFill/>
          </a:ln>
        </p:spPr>
      </p:pic>
      <p:sp>
        <p:nvSpPr>
          <p:cNvPr id="142" name="Google Shape;142;p6"/>
          <p:cNvSpPr txBox="1"/>
          <p:nvPr/>
        </p:nvSpPr>
        <p:spPr>
          <a:xfrm>
            <a:off x="6791264" y="5223164"/>
            <a:ext cx="4705469" cy="59093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19972"/>
              </a:lnSpc>
              <a:spcBef>
                <a:spcPts val="0"/>
              </a:spcBef>
              <a:spcAft>
                <a:spcPts val="0"/>
              </a:spcAft>
              <a:buClr>
                <a:srgbClr val="000000"/>
              </a:buClr>
              <a:buSzTx/>
              <a:buFont typeface="Arial"/>
              <a:buNone/>
              <a:tabLst/>
              <a:defRPr/>
            </a:pP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Hình</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4.8 </a:t>
            </a:r>
            <a:endParaRPr kumimoji="0"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endParaRPr>
          </a:p>
        </p:txBody>
      </p:sp>
      <p:sp>
        <p:nvSpPr>
          <p:cNvPr id="143" name="Google Shape;143;p6"/>
          <p:cNvSpPr txBox="1"/>
          <p:nvPr/>
        </p:nvSpPr>
        <p:spPr>
          <a:xfrm>
            <a:off x="-477881" y="5518629"/>
            <a:ext cx="19243757" cy="4491935"/>
          </a:xfrm>
          <a:prstGeom prst="rect">
            <a:avLst/>
          </a:prstGeom>
          <a:noFill/>
          <a:ln>
            <a:noFill/>
          </a:ln>
        </p:spPr>
        <p:txBody>
          <a:bodyPr spcFirstLastPara="1" wrap="square" lIns="0" tIns="0" rIns="0" bIns="0" anchor="t" anchorCtr="0">
            <a:spAutoFit/>
          </a:bodyPr>
          <a:lstStyle/>
          <a:p>
            <a:pPr marL="525193" marR="0" lvl="1" indent="0" algn="l" defTabSz="914400" rtl="0" eaLnBrk="1" fontAlgn="auto" latinLnBrk="0" hangingPunct="1">
              <a:lnSpc>
                <a:spcPct val="139000"/>
              </a:lnSpc>
              <a:spcBef>
                <a:spcPts val="0"/>
              </a:spcBef>
              <a:spcAft>
                <a:spcPts val="0"/>
              </a:spcAft>
              <a:buClr>
                <a:srgbClr val="2B4B82"/>
              </a:buClr>
              <a:buSzPts val="4200"/>
              <a:buFont typeface="Arial"/>
              <a:buNone/>
              <a:tabLst/>
              <a:defRPr/>
            </a:pPr>
            <a:r>
              <a:rPr kumimoji="0" lang="en-US" sz="4200" b="1" i="0" u="none" strike="noStrike" kern="0" cap="none" spc="0" normalizeH="0" baseline="0" noProof="0" dirty="0" err="1">
                <a:ln>
                  <a:noFill/>
                </a:ln>
                <a:solidFill>
                  <a:srgbClr val="2B4B82"/>
                </a:solidFill>
                <a:effectLst/>
                <a:uLnTx/>
                <a:uFillTx/>
                <a:latin typeface="Josefin Sans"/>
                <a:ea typeface="Josefin Sans"/>
                <a:cs typeface="Josefin Sans"/>
                <a:sym typeface="Josefin Sans"/>
              </a:rPr>
              <a:t>Xem</a:t>
            </a:r>
            <a:r>
              <a:rPr kumimoji="0" lang="en-US"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a:t>
            </a:r>
            <a:r>
              <a:rPr kumimoji="0" lang="en-US" sz="4200" b="1" i="0" u="none" strike="noStrike" kern="0" cap="none" spc="0" normalizeH="0" baseline="0" noProof="0" dirty="0" err="1">
                <a:ln>
                  <a:noFill/>
                </a:ln>
                <a:solidFill>
                  <a:srgbClr val="2B4B82"/>
                </a:solidFill>
                <a:effectLst/>
                <a:uLnTx/>
                <a:uFillTx/>
                <a:latin typeface="Josefin Sans"/>
                <a:ea typeface="Josefin Sans"/>
                <a:cs typeface="Josefin Sans"/>
                <a:sym typeface="Josefin Sans"/>
              </a:rPr>
              <a:t>xét</a:t>
            </a:r>
            <a:r>
              <a:rPr kumimoji="0" lang="en-US"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a:t>
            </a:r>
            <a:r>
              <a:rPr kumimoji="0" lang="en-US" sz="4200" b="1" i="0" u="none" strike="noStrike" kern="0" cap="none" spc="0" normalizeH="0" baseline="0" noProof="0" dirty="0" err="1">
                <a:ln>
                  <a:noFill/>
                </a:ln>
                <a:solidFill>
                  <a:srgbClr val="2B4B82"/>
                </a:solidFill>
                <a:effectLst/>
                <a:uLnTx/>
                <a:uFillTx/>
                <a:latin typeface="Josefin Sans"/>
                <a:ea typeface="Josefin Sans"/>
                <a:cs typeface="Josefin Sans"/>
                <a:sym typeface="Josefin Sans"/>
              </a:rPr>
              <a:t>truy</a:t>
            </a:r>
            <a:r>
              <a:rPr kumimoji="0" lang="en-US"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a:t>
            </a:r>
            <a:r>
              <a:rPr kumimoji="0" lang="en-US" sz="4200" b="1" i="0" u="none" strike="noStrike" kern="0" cap="none" spc="0" normalizeH="0" baseline="0" noProof="0" dirty="0" err="1">
                <a:ln>
                  <a:noFill/>
                </a:ln>
                <a:solidFill>
                  <a:srgbClr val="2B4B82"/>
                </a:solidFill>
                <a:effectLst/>
                <a:uLnTx/>
                <a:uFillTx/>
                <a:latin typeface="Josefin Sans"/>
                <a:ea typeface="Josefin Sans"/>
                <a:cs typeface="Josefin Sans"/>
                <a:sym typeface="Josefin Sans"/>
              </a:rPr>
              <a:t>vấn</a:t>
            </a:r>
            <a:r>
              <a:rPr kumimoji="0" lang="en-US"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a:t>
            </a:r>
            <a:r>
              <a:rPr kumimoji="0" lang="en-US" sz="4200" b="1" i="0" u="none" strike="noStrike" kern="0" cap="none" spc="0" normalizeH="0" baseline="0" noProof="0" dirty="0" err="1">
                <a:ln>
                  <a:noFill/>
                </a:ln>
                <a:solidFill>
                  <a:srgbClr val="2B4B82"/>
                </a:solidFill>
                <a:effectLst/>
                <a:uLnTx/>
                <a:uFillTx/>
                <a:latin typeface="Josefin Sans"/>
                <a:ea typeface="Josefin Sans"/>
                <a:cs typeface="Josefin Sans"/>
                <a:sym typeface="Josefin Sans"/>
              </a:rPr>
              <a:t>sau</a:t>
            </a:r>
            <a:r>
              <a:rPr kumimoji="0" lang="en-US"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a:t>
            </a:r>
            <a:r>
              <a:rPr kumimoji="0" lang="en-US" sz="4200" b="1" i="0" u="none" strike="noStrike" kern="0" cap="none" spc="0" normalizeH="0" baseline="0" noProof="0" dirty="0" err="1">
                <a:ln>
                  <a:noFill/>
                </a:ln>
                <a:solidFill>
                  <a:srgbClr val="2B4B82"/>
                </a:solidFill>
                <a:effectLst/>
                <a:uLnTx/>
                <a:uFillTx/>
                <a:latin typeface="Josefin Sans"/>
                <a:ea typeface="Josefin Sans"/>
                <a:cs typeface="Josefin Sans"/>
                <a:sym typeface="Josefin Sans"/>
              </a:rPr>
              <a:t>đây</a:t>
            </a:r>
            <a:r>
              <a:rPr kumimoji="0" lang="en-US"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a:t>
            </a:r>
          </a:p>
          <a:p>
            <a:pPr marL="1050386" marR="0" lvl="1" indent="-525193" algn="l" defTabSz="914400" rtl="0" eaLnBrk="1" fontAlgn="auto" latinLnBrk="0" hangingPunct="1">
              <a:lnSpc>
                <a:spcPct val="139000"/>
              </a:lnSpc>
              <a:spcBef>
                <a:spcPts val="0"/>
              </a:spcBef>
              <a:spcAft>
                <a:spcPts val="0"/>
              </a:spcAft>
              <a:buClr>
                <a:srgbClr val="2B4B82"/>
              </a:buClr>
              <a:buSzPts val="4200"/>
              <a:buFont typeface="Arial"/>
              <a:buChar char="•"/>
              <a:tabLst/>
              <a:defRPr/>
            </a:pPr>
            <a:r>
              <a:rPr kumimoji="0" lang="en-US"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SELECT ENAME, RESP </a:t>
            </a:r>
          </a:p>
          <a:p>
            <a:pPr marL="1050386" marR="0" lvl="1" indent="-525193" algn="l" defTabSz="914400" rtl="0" eaLnBrk="1" fontAlgn="auto" latinLnBrk="0" hangingPunct="1">
              <a:lnSpc>
                <a:spcPct val="139000"/>
              </a:lnSpc>
              <a:spcBef>
                <a:spcPts val="0"/>
              </a:spcBef>
              <a:spcAft>
                <a:spcPts val="0"/>
              </a:spcAft>
              <a:buClr>
                <a:srgbClr val="2B4B82"/>
              </a:buClr>
              <a:buSzPts val="4200"/>
              <a:buFont typeface="Arial"/>
              <a:buChar char="•"/>
              <a:tabLst/>
              <a:defRPr/>
            </a:pPr>
            <a:r>
              <a:rPr kumimoji="0" lang="en-US"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FROM EMP NATURAL JOIN ASG NATURAL JOIN PROJ</a:t>
            </a:r>
          </a:p>
          <a:p>
            <a:pPr marL="1050386" marR="0" lvl="1" indent="-525193" algn="l" defTabSz="914400" rtl="0" eaLnBrk="1" fontAlgn="auto" latinLnBrk="0" hangingPunct="1">
              <a:lnSpc>
                <a:spcPct val="139000"/>
              </a:lnSpc>
              <a:spcBef>
                <a:spcPts val="0"/>
              </a:spcBef>
              <a:spcAft>
                <a:spcPts val="0"/>
              </a:spcAft>
              <a:buClr>
                <a:srgbClr val="2B4B82"/>
              </a:buClr>
              <a:buSzPts val="4200"/>
              <a:buFont typeface="Arial"/>
              <a:buChar char="•"/>
              <a:tabLst/>
              <a:defRPr/>
            </a:pPr>
            <a:r>
              <a:rPr kumimoji="0" lang="vi-VN"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Hình 4.8 minh họa ba cây nối tương đương cho truy vấn đó, thu vào bằng cách khai thác tính kết hợp của các toán tử nhị phân.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0262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2" presetClass="entr" presetSubtype="4"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 calcmode="lin" valueType="num">
                                      <p:cBhvr additive="base">
                                        <p:cTn id="10" dur="1000"/>
                                        <p:tgtEl>
                                          <p:spTgt spid="140"/>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25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139"/>
        <p:cNvGrpSpPr/>
        <p:nvPr/>
      </p:nvGrpSpPr>
      <p:grpSpPr>
        <a:xfrm>
          <a:off x="0" y="0"/>
          <a:ext cx="0" cy="0"/>
          <a:chOff x="0" y="0"/>
          <a:chExt cx="0" cy="0"/>
        </a:xfrm>
      </p:grpSpPr>
      <p:pic>
        <p:nvPicPr>
          <p:cNvPr id="141" name="Google Shape;141;p6"/>
          <p:cNvPicPr preferRelativeResize="0"/>
          <p:nvPr/>
        </p:nvPicPr>
        <p:blipFill>
          <a:blip r:embed="rId3">
            <a:extLst>
              <a:ext uri="{28A0092B-C50C-407E-A947-70E740481C1C}">
                <a14:useLocalDpi xmlns:a14="http://schemas.microsoft.com/office/drawing/2010/main" val="0"/>
              </a:ext>
            </a:extLst>
          </a:blip>
          <a:stretch>
            <a:fillRect/>
          </a:stretch>
        </p:blipFill>
        <p:spPr>
          <a:xfrm>
            <a:off x="212960" y="4758635"/>
            <a:ext cx="12793356" cy="5528365"/>
          </a:xfrm>
          <a:prstGeom prst="rect">
            <a:avLst/>
          </a:prstGeom>
          <a:noFill/>
          <a:ln>
            <a:noFill/>
          </a:ln>
        </p:spPr>
      </p:pic>
      <p:sp>
        <p:nvSpPr>
          <p:cNvPr id="143" name="Google Shape;143;p6"/>
          <p:cNvSpPr txBox="1"/>
          <p:nvPr/>
        </p:nvSpPr>
        <p:spPr>
          <a:xfrm>
            <a:off x="-27709" y="266700"/>
            <a:ext cx="18262648" cy="4491935"/>
          </a:xfrm>
          <a:prstGeom prst="rect">
            <a:avLst/>
          </a:prstGeom>
          <a:noFill/>
          <a:ln>
            <a:noFill/>
          </a:ln>
        </p:spPr>
        <p:txBody>
          <a:bodyPr spcFirstLastPara="1" wrap="square" lIns="0" tIns="0" rIns="0" bIns="0" anchor="t" anchorCtr="0">
            <a:spAutoFit/>
          </a:bodyPr>
          <a:lstStyle/>
          <a:p>
            <a:pPr marL="525193" marR="0" lvl="1" indent="0" algn="l" defTabSz="914400" rtl="0" eaLnBrk="1" fontAlgn="auto" latinLnBrk="0" hangingPunct="1">
              <a:lnSpc>
                <a:spcPct val="139000"/>
              </a:lnSpc>
              <a:spcBef>
                <a:spcPts val="0"/>
              </a:spcBef>
              <a:spcAft>
                <a:spcPts val="0"/>
              </a:spcAft>
              <a:buClr>
                <a:srgbClr val="2B4B82"/>
              </a:buClr>
              <a:buSzPts val="4200"/>
              <a:buFont typeface="Arial"/>
              <a:buNone/>
              <a:tabLst/>
              <a:defRPr/>
            </a:pPr>
            <a:r>
              <a:rPr kumimoji="0" lang="vi-VN" sz="420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Đối với một truy vấn phức tạp (bao gồm nhiều quan hệ và nhiều toán tử), số cây toán tử tương đương có thể rất lớn. Ví dụ, số cây nối thay thế có thể được tạo ra bằng cách áp dụng các quy tắc kết hợp và giao hoán là O(N!) cho N quan hệ. Khám phá không gian tìm kiếm lớn có thể làm thời gian tối ưu hóa trở nên khó khăn.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4" name="Google Shape;144;p6"/>
          <p:cNvSpPr txBox="1"/>
          <p:nvPr/>
        </p:nvSpPr>
        <p:spPr>
          <a:xfrm>
            <a:off x="13246985" y="5900528"/>
            <a:ext cx="4573106" cy="2363724"/>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Hình</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4.9: Hai </a:t>
            </a: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hình</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a:t>
            </a: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dạng</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a:t>
            </a: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chính</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a:t>
            </a: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của</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a:t>
            </a: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cây</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a:t>
            </a: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nối</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a:t>
            </a:r>
          </a:p>
          <a:p>
            <a:pPr marL="0" marR="0" lvl="0" indent="0" algn="ctr"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(a) Linear join </a:t>
            </a: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trie</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a:t>
            </a:r>
          </a:p>
          <a:p>
            <a:pPr marL="0" marR="0" lvl="0" indent="0" algn="ctr" defTabSz="914400" rtl="0" eaLnBrk="1" fontAlgn="auto" latinLnBrk="0" hangingPunct="1">
              <a:lnSpc>
                <a:spcPct val="120007"/>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(b) Bushy join </a:t>
            </a:r>
            <a:r>
              <a:rPr kumimoji="0" lang="en-US" sz="3200" b="1" i="0" u="none" strike="noStrike" kern="0" cap="none" spc="0" normalizeH="0" baseline="0" noProof="0" dirty="0" err="1">
                <a:ln>
                  <a:noFill/>
                </a:ln>
                <a:solidFill>
                  <a:srgbClr val="000000"/>
                </a:solidFill>
                <a:effectLst/>
                <a:uLnTx/>
                <a:uFillTx/>
                <a:latin typeface="Josefin Sans"/>
                <a:ea typeface="Josefin Sans"/>
                <a:cs typeface="Josefin Sans"/>
                <a:sym typeface="Josefin Sans"/>
              </a:rPr>
              <a:t>trie</a:t>
            </a:r>
            <a:r>
              <a:rPr kumimoji="0" lang="en-US"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a:t>
            </a:r>
            <a:endParaRPr kumimoji="0" sz="3200" b="1" i="0" u="none" strike="noStrike" kern="0" cap="none" spc="0" normalizeH="0" baseline="0" noProof="0" dirty="0">
              <a:ln>
                <a:noFill/>
              </a:ln>
              <a:solidFill>
                <a:srgbClr val="000000"/>
              </a:solidFill>
              <a:effectLst/>
              <a:uLnTx/>
              <a:uFillTx/>
              <a:latin typeface="Josefin Sans"/>
              <a:ea typeface="Josefin Sans"/>
              <a:cs typeface="Josefin Sans"/>
              <a:sym typeface="Josefin Sans"/>
            </a:endParaRPr>
          </a:p>
        </p:txBody>
      </p:sp>
    </p:spTree>
    <p:extLst>
      <p:ext uri="{BB962C8B-B14F-4D97-AF65-F5344CB8AC3E}">
        <p14:creationId xmlns:p14="http://schemas.microsoft.com/office/powerpoint/2010/main" val="215187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nodeType="withEffect">
                                  <p:stCondLst>
                                    <p:cond delay="25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1000"/>
                                        <p:tgtEl>
                                          <p:spTgt spid="141"/>
                                        </p:tgtEl>
                                      </p:cBhvr>
                                    </p:animEffect>
                                  </p:childTnLst>
                                </p:cTn>
                              </p:par>
                              <p:par>
                                <p:cTn id="11" presetID="2" presetClass="entr" presetSubtype="4" fill="hold" grpId="0" nodeType="withEffect">
                                  <p:stCondLst>
                                    <p:cond delay="250"/>
                                  </p:stCondLst>
                                  <p:childTnLst>
                                    <p:set>
                                      <p:cBhvr>
                                        <p:cTn id="12" dur="1" fill="hold">
                                          <p:stCondLst>
                                            <p:cond delay="0"/>
                                          </p:stCondLst>
                                        </p:cTn>
                                        <p:tgtEl>
                                          <p:spTgt spid="144"/>
                                        </p:tgtEl>
                                        <p:attrNameLst>
                                          <p:attrName>style.visibility</p:attrName>
                                        </p:attrNameLst>
                                      </p:cBhvr>
                                      <p:to>
                                        <p:strVal val="visible"/>
                                      </p:to>
                                    </p:set>
                                    <p:anim calcmode="lin" valueType="num">
                                      <p:cBhvr additive="base">
                                        <p:cTn id="13" dur="500" fill="hold"/>
                                        <p:tgtEl>
                                          <p:spTgt spid="144"/>
                                        </p:tgtEl>
                                        <p:attrNameLst>
                                          <p:attrName>ppt_x</p:attrName>
                                        </p:attrNameLst>
                                      </p:cBhvr>
                                      <p:tavLst>
                                        <p:tav tm="0">
                                          <p:val>
                                            <p:strVal val="#ppt_x"/>
                                          </p:val>
                                        </p:tav>
                                        <p:tav tm="100000">
                                          <p:val>
                                            <p:strVal val="#ppt_x"/>
                                          </p:val>
                                        </p:tav>
                                      </p:tavLst>
                                    </p:anim>
                                    <p:anim calcmode="lin" valueType="num">
                                      <p:cBhvr additive="base">
                                        <p:cTn id="14"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76"/>
        <p:cNvGrpSpPr/>
        <p:nvPr/>
      </p:nvGrpSpPr>
      <p:grpSpPr>
        <a:xfrm>
          <a:off x="0" y="0"/>
          <a:ext cx="0" cy="0"/>
          <a:chOff x="0" y="0"/>
          <a:chExt cx="0" cy="0"/>
        </a:xfrm>
      </p:grpSpPr>
      <p:pic>
        <p:nvPicPr>
          <p:cNvPr id="177" name="Google Shape;177;p10"/>
          <p:cNvPicPr preferRelativeResize="0"/>
          <p:nvPr/>
        </p:nvPicPr>
        <p:blipFill rotWithShape="1">
          <a:blip r:embed="rId3">
            <a:alphaModFix/>
          </a:blip>
          <a:srcRect/>
          <a:stretch/>
        </p:blipFill>
        <p:spPr>
          <a:xfrm>
            <a:off x="1851762" y="1107504"/>
            <a:ext cx="3489749" cy="2861594"/>
          </a:xfrm>
          <a:prstGeom prst="rect">
            <a:avLst/>
          </a:prstGeom>
          <a:noFill/>
          <a:ln>
            <a:noFill/>
          </a:ln>
        </p:spPr>
      </p:pic>
      <p:pic>
        <p:nvPicPr>
          <p:cNvPr id="178" name="Google Shape;178;p10"/>
          <p:cNvPicPr preferRelativeResize="0"/>
          <p:nvPr/>
        </p:nvPicPr>
        <p:blipFill rotWithShape="1">
          <a:blip r:embed="rId4">
            <a:alphaModFix/>
          </a:blip>
          <a:srcRect/>
          <a:stretch/>
        </p:blipFill>
        <p:spPr>
          <a:xfrm>
            <a:off x="1490793" y="4342477"/>
            <a:ext cx="4618653" cy="4114800"/>
          </a:xfrm>
          <a:prstGeom prst="rect">
            <a:avLst/>
          </a:prstGeom>
          <a:noFill/>
          <a:ln>
            <a:noFill/>
          </a:ln>
        </p:spPr>
      </p:pic>
      <p:sp>
        <p:nvSpPr>
          <p:cNvPr id="179" name="Google Shape;179;p10"/>
          <p:cNvSpPr txBox="1"/>
          <p:nvPr/>
        </p:nvSpPr>
        <p:spPr>
          <a:xfrm>
            <a:off x="7410733" y="2019146"/>
            <a:ext cx="9376725" cy="5941114"/>
          </a:xfrm>
          <a:prstGeom prst="rect">
            <a:avLst/>
          </a:prstGeom>
          <a:noFill/>
          <a:ln>
            <a:noFill/>
          </a:ln>
        </p:spPr>
        <p:txBody>
          <a:bodyPr spcFirstLastPara="1" wrap="square" lIns="0" tIns="0" rIns="0" bIns="0" anchor="t" anchorCtr="0">
            <a:spAutoFit/>
          </a:bodyPr>
          <a:lstStyle/>
          <a:p>
            <a:pPr marL="353274" marR="0" lvl="1" indent="0" algn="l" defTabSz="914400" rtl="0" eaLnBrk="1" fontAlgn="auto" latinLnBrk="0" hangingPunct="1">
              <a:lnSpc>
                <a:spcPct val="140006"/>
              </a:lnSpc>
              <a:spcBef>
                <a:spcPts val="0"/>
              </a:spcBef>
              <a:spcAft>
                <a:spcPts val="0"/>
              </a:spcAft>
              <a:buClr>
                <a:srgbClr val="2B4B82"/>
              </a:buClr>
              <a:buSzPts val="3272"/>
              <a:buFont typeface="Arial"/>
              <a:buNone/>
              <a:tabLst/>
              <a:defRPr/>
            </a:pPr>
            <a:r>
              <a:rPr kumimoji="0" lang="vi-VN" sz="3272"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Bộ tối ưu truy vấn thường giới hạn kích thước không gian tìm kiếm mà họ xem xét. Hạn chế đầu tiên là sử dụng các heuristics. Heuristics phổ biến nhất là thực hiện lựa chọn và chiếu khi truy cập các quan hệ cơ sở. Một heuristics phổ biến khác là tránh tích Cartesius không được yêu cầu bởi truy vấn.</a:t>
            </a:r>
          </a:p>
          <a:p>
            <a:pPr marL="353274" marR="0" lvl="1" indent="0" algn="l" defTabSz="914400" rtl="0" eaLnBrk="1" fontAlgn="auto" latinLnBrk="0" hangingPunct="1">
              <a:lnSpc>
                <a:spcPct val="140006"/>
              </a:lnSpc>
              <a:spcBef>
                <a:spcPts val="0"/>
              </a:spcBef>
              <a:spcAft>
                <a:spcPts val="0"/>
              </a:spcAft>
              <a:buClr>
                <a:srgbClr val="2B4B82"/>
              </a:buClr>
              <a:buSzPts val="3272"/>
              <a:buFont typeface="Arial"/>
              <a:buNone/>
              <a:tabLst/>
              <a:defRPr/>
            </a:pPr>
            <a:r>
              <a:rPr kumimoji="0" lang="vi-VN" sz="3272"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a:t>
            </a:r>
          </a:p>
          <a:p>
            <a:pPr marL="706548" marR="0" lvl="1" indent="-353274" algn="l" defTabSz="914400" rtl="0" eaLnBrk="1" fontAlgn="auto" latinLnBrk="0" hangingPunct="1">
              <a:lnSpc>
                <a:spcPct val="140006"/>
              </a:lnSpc>
              <a:spcBef>
                <a:spcPts val="0"/>
              </a:spcBef>
              <a:spcAft>
                <a:spcPts val="0"/>
              </a:spcAft>
              <a:buClr>
                <a:srgbClr val="2B4B82"/>
              </a:buClr>
              <a:buSzPts val="3272"/>
              <a:buFont typeface="Arial"/>
              <a:buChar char="•"/>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58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par>
                                <p:cTn id="8" presetID="10" presetClass="entr" presetSubtype="0" fill="hold" nodeType="withEffect">
                                  <p:stCondLst>
                                    <p:cond delay="25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10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2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76"/>
        <p:cNvGrpSpPr/>
        <p:nvPr/>
      </p:nvGrpSpPr>
      <p:grpSpPr>
        <a:xfrm>
          <a:off x="0" y="0"/>
          <a:ext cx="0" cy="0"/>
          <a:chOff x="0" y="0"/>
          <a:chExt cx="0" cy="0"/>
        </a:xfrm>
      </p:grpSpPr>
      <p:pic>
        <p:nvPicPr>
          <p:cNvPr id="177" name="Google Shape;177;p10"/>
          <p:cNvPicPr preferRelativeResize="0"/>
          <p:nvPr/>
        </p:nvPicPr>
        <p:blipFill rotWithShape="1">
          <a:blip r:embed="rId3">
            <a:alphaModFix/>
          </a:blip>
          <a:srcRect/>
          <a:stretch/>
        </p:blipFill>
        <p:spPr>
          <a:xfrm>
            <a:off x="1851762" y="1107504"/>
            <a:ext cx="3489749" cy="2861594"/>
          </a:xfrm>
          <a:prstGeom prst="rect">
            <a:avLst/>
          </a:prstGeom>
          <a:noFill/>
          <a:ln>
            <a:noFill/>
          </a:ln>
        </p:spPr>
      </p:pic>
      <p:pic>
        <p:nvPicPr>
          <p:cNvPr id="178" name="Google Shape;178;p10"/>
          <p:cNvPicPr preferRelativeResize="0"/>
          <p:nvPr/>
        </p:nvPicPr>
        <p:blipFill rotWithShape="1">
          <a:blip r:embed="rId4">
            <a:alphaModFix/>
          </a:blip>
          <a:srcRect/>
          <a:stretch/>
        </p:blipFill>
        <p:spPr>
          <a:xfrm>
            <a:off x="1490793" y="4342477"/>
            <a:ext cx="4618653" cy="4114800"/>
          </a:xfrm>
          <a:prstGeom prst="rect">
            <a:avLst/>
          </a:prstGeom>
          <a:noFill/>
          <a:ln>
            <a:noFill/>
          </a:ln>
        </p:spPr>
      </p:pic>
      <p:sp>
        <p:nvSpPr>
          <p:cNvPr id="179" name="Google Shape;179;p10"/>
          <p:cNvSpPr txBox="1"/>
          <p:nvPr/>
        </p:nvSpPr>
        <p:spPr>
          <a:xfrm>
            <a:off x="7054173" y="805218"/>
            <a:ext cx="10756868" cy="7754302"/>
          </a:xfrm>
          <a:prstGeom prst="rect">
            <a:avLst/>
          </a:prstGeom>
          <a:noFill/>
          <a:ln>
            <a:noFill/>
          </a:ln>
        </p:spPr>
        <p:txBody>
          <a:bodyPr spcFirstLastPara="1" wrap="square" lIns="0" tIns="0" rIns="0" bIns="0" anchor="t" anchorCtr="0">
            <a:spAutoFit/>
          </a:bodyPr>
          <a:lstStyle/>
          <a:p>
            <a:pPr marL="353274" marR="0" lvl="1" indent="0" algn="l" defTabSz="914400" rtl="0" eaLnBrk="1" fontAlgn="auto" latinLnBrk="0" hangingPunct="1">
              <a:lnSpc>
                <a:spcPct val="140006"/>
              </a:lnSpc>
              <a:spcBef>
                <a:spcPts val="0"/>
              </a:spcBef>
              <a:spcAft>
                <a:spcPts val="0"/>
              </a:spcAft>
              <a:buClr>
                <a:srgbClr val="2B4B82"/>
              </a:buClr>
              <a:buSzPts val="3272"/>
              <a:buFont typeface="Arial"/>
              <a:buNone/>
              <a:tabLst/>
              <a:defRPr/>
            </a:pPr>
            <a:r>
              <a:rPr kumimoji="0" lang="vi-VN" sz="3272"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Một cây nối tuyến tính là một cây nối sao cho ít nhất một toán hạng của mỗi nút toán tử là một quan hệ cơ sở. Một cây nối tuyến tính trái là một cây nối tuyến tính trong đó cây con phải của một nút nối được luôn luôn là một nút lá tương ứng với một quan hệ cơ sở. Một cây nối phân nhánh là một loại cây tổng quát hơn và có thể có các toán tử không có quan hệ cơ sở làm toán hạng (tức là cả hai toán hạng đều là các quan hệ trung gian). Bằng cách chỉ xem xét các cây tuyến tính, kích thước của không gian tìm kiếm được giảm xuống còn O(2N).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639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2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193"/>
        <p:cNvGrpSpPr/>
        <p:nvPr/>
      </p:nvGrpSpPr>
      <p:grpSpPr>
        <a:xfrm>
          <a:off x="0" y="0"/>
          <a:ext cx="0" cy="0"/>
          <a:chOff x="0" y="0"/>
          <a:chExt cx="0" cy="0"/>
        </a:xfrm>
      </p:grpSpPr>
      <p:pic>
        <p:nvPicPr>
          <p:cNvPr id="194" name="Google Shape;194;p12"/>
          <p:cNvPicPr preferRelativeResize="0"/>
          <p:nvPr/>
        </p:nvPicPr>
        <p:blipFill rotWithShape="1">
          <a:blip r:embed="rId3">
            <a:alphaModFix/>
          </a:blip>
          <a:srcRect/>
          <a:stretch/>
        </p:blipFill>
        <p:spPr>
          <a:xfrm>
            <a:off x="10476342" y="1951228"/>
            <a:ext cx="6338112" cy="6384545"/>
          </a:xfrm>
          <a:prstGeom prst="rect">
            <a:avLst/>
          </a:prstGeom>
          <a:noFill/>
          <a:ln>
            <a:noFill/>
          </a:ln>
        </p:spPr>
      </p:pic>
      <p:sp>
        <p:nvSpPr>
          <p:cNvPr id="195" name="Google Shape;195;p12"/>
          <p:cNvSpPr txBox="1"/>
          <p:nvPr/>
        </p:nvSpPr>
        <p:spPr>
          <a:xfrm>
            <a:off x="386479" y="4152900"/>
            <a:ext cx="11681428" cy="1569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2"/>
              </a:lnSpc>
              <a:spcBef>
                <a:spcPts val="0"/>
              </a:spcBef>
              <a:spcAft>
                <a:spcPts val="0"/>
              </a:spcAft>
              <a:buClr>
                <a:srgbClr val="000000"/>
              </a:buClr>
              <a:buSzTx/>
              <a:buFont typeface="Arial"/>
              <a:buNone/>
              <a:tabLst/>
              <a:defRPr/>
            </a:pPr>
            <a:r>
              <a:rPr kumimoji="0" lang="en-US" sz="8499" b="1" i="0" u="none" strike="noStrike" kern="0" cap="none" spc="0" normalizeH="0" baseline="0" noProof="0" dirty="0">
                <a:ln>
                  <a:noFill/>
                </a:ln>
                <a:solidFill>
                  <a:srgbClr val="F7B4A7"/>
                </a:solidFill>
                <a:effectLst/>
                <a:uLnTx/>
                <a:uFillTx/>
                <a:latin typeface="Josefin Sans"/>
                <a:ea typeface="Josefin Sans"/>
                <a:cs typeface="Josefin Sans"/>
                <a:sym typeface="Josefin Sans"/>
              </a:rPr>
              <a:t>4.3.2 JOIN ORDERING</a:t>
            </a:r>
            <a:endParaRPr kumimoji="0" sz="8499" b="1" i="0" u="none" strike="noStrike" kern="0" cap="none" spc="0" normalizeH="0" baseline="0" noProof="0" dirty="0">
              <a:ln>
                <a:noFill/>
              </a:ln>
              <a:solidFill>
                <a:srgbClr val="F7B4A7"/>
              </a:solidFill>
              <a:effectLst/>
              <a:uLnTx/>
              <a:uFillTx/>
              <a:latin typeface="Josefin Sans"/>
              <a:ea typeface="Josefin Sans"/>
              <a:cs typeface="Josefin Sans"/>
              <a:sym typeface="Josefin Sans"/>
            </a:endParaRPr>
          </a:p>
        </p:txBody>
      </p:sp>
    </p:spTree>
    <p:extLst>
      <p:ext uri="{BB962C8B-B14F-4D97-AF65-F5344CB8AC3E}">
        <p14:creationId xmlns:p14="http://schemas.microsoft.com/office/powerpoint/2010/main" val="170180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500"/>
                                        <p:tgtEl>
                                          <p:spTgt spid="195"/>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fade">
                                      <p:cBhvr>
                                        <p:cTn id="10"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252"/>
        <p:cNvGrpSpPr/>
        <p:nvPr/>
      </p:nvGrpSpPr>
      <p:grpSpPr>
        <a:xfrm>
          <a:off x="0" y="0"/>
          <a:ext cx="0" cy="0"/>
          <a:chOff x="0" y="0"/>
          <a:chExt cx="0" cy="0"/>
        </a:xfrm>
      </p:grpSpPr>
      <p:sp>
        <p:nvSpPr>
          <p:cNvPr id="253" name="Google Shape;253;p18"/>
          <p:cNvSpPr txBox="1"/>
          <p:nvPr/>
        </p:nvSpPr>
        <p:spPr>
          <a:xfrm>
            <a:off x="9318573" y="4386178"/>
            <a:ext cx="7090417" cy="34671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69555"/>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254" name="Google Shape;254;p18"/>
          <p:cNvPicPr preferRelativeResize="0"/>
          <p:nvPr/>
        </p:nvPicPr>
        <p:blipFill rotWithShape="1">
          <a:blip r:embed="rId3">
            <a:alphaModFix/>
          </a:blip>
          <a:srcRect/>
          <a:stretch/>
        </p:blipFill>
        <p:spPr>
          <a:xfrm>
            <a:off x="100026" y="997972"/>
            <a:ext cx="3874545" cy="5122596"/>
          </a:xfrm>
          <a:prstGeom prst="rect">
            <a:avLst/>
          </a:prstGeom>
          <a:noFill/>
          <a:ln>
            <a:noFill/>
          </a:ln>
        </p:spPr>
      </p:pic>
      <p:pic>
        <p:nvPicPr>
          <p:cNvPr id="255" name="Google Shape;255;p18"/>
          <p:cNvPicPr preferRelativeResize="0"/>
          <p:nvPr/>
        </p:nvPicPr>
        <p:blipFill rotWithShape="1">
          <a:blip r:embed="rId4">
            <a:alphaModFix/>
          </a:blip>
          <a:srcRect/>
          <a:stretch/>
        </p:blipFill>
        <p:spPr>
          <a:xfrm>
            <a:off x="1171244" y="1788701"/>
            <a:ext cx="3874545" cy="5122596"/>
          </a:xfrm>
          <a:prstGeom prst="rect">
            <a:avLst/>
          </a:prstGeom>
          <a:noFill/>
          <a:ln>
            <a:noFill/>
          </a:ln>
        </p:spPr>
      </p:pic>
      <p:pic>
        <p:nvPicPr>
          <p:cNvPr id="256" name="Google Shape;256;p18"/>
          <p:cNvPicPr preferRelativeResize="0"/>
          <p:nvPr/>
        </p:nvPicPr>
        <p:blipFill rotWithShape="1">
          <a:blip r:embed="rId5">
            <a:alphaModFix/>
          </a:blip>
          <a:srcRect/>
          <a:stretch/>
        </p:blipFill>
        <p:spPr>
          <a:xfrm>
            <a:off x="2286000" y="2527925"/>
            <a:ext cx="3874545" cy="5122596"/>
          </a:xfrm>
          <a:prstGeom prst="rect">
            <a:avLst/>
          </a:prstGeom>
          <a:noFill/>
          <a:ln>
            <a:noFill/>
          </a:ln>
        </p:spPr>
      </p:pic>
      <p:sp>
        <p:nvSpPr>
          <p:cNvPr id="257" name="Google Shape;257;p18"/>
          <p:cNvSpPr txBox="1"/>
          <p:nvPr/>
        </p:nvSpPr>
        <p:spPr>
          <a:xfrm>
            <a:off x="6705600" y="1498092"/>
            <a:ext cx="11582400" cy="64695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82393"/>
              </a:lnSpc>
              <a:spcBef>
                <a:spcPts val="0"/>
              </a:spcBef>
              <a:spcAft>
                <a:spcPts val="0"/>
              </a:spcAft>
              <a:buClr>
                <a:srgbClr val="000000"/>
              </a:buClr>
              <a:buSzTx/>
              <a:buFont typeface="Arial"/>
              <a:buNone/>
              <a:tabLst/>
              <a:defRPr/>
            </a:pPr>
            <a:r>
              <a:rPr kumimoji="0" lang="vi-VN" sz="3300"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Là quá trình sắp xếp thứ tự các phép toán join trong câu truy vấn để tối ưu hóa hiệu suất thực thi của truy vấn đó. Thứ tự join có thể ảnh hưởng đáng kể đến thời gian thực thi của truy vấn, đặc biệt là trong các truy vấn liên quan đến nhiều bảng hoặc trong môi trường phân tán. Join Ordering là một phần quan trọng của quá trình tối ưu hóa truy vấn.</a:t>
            </a:r>
            <a:endParaRPr kumimoji="0" sz="1400" b="0" i="0" u="none" strike="noStrike" kern="0" cap="none" spc="0" normalizeH="0" baseline="0" noProof="0" dirty="0">
              <a:ln>
                <a:noFill/>
              </a:ln>
              <a:solidFill>
                <a:srgbClr val="FFFF00"/>
              </a:solidFill>
              <a:effectLst/>
              <a:uLnTx/>
              <a:uFillTx/>
              <a:latin typeface="Arial"/>
              <a:cs typeface="Arial"/>
              <a:sym typeface="Arial"/>
            </a:endParaRPr>
          </a:p>
        </p:txBody>
      </p:sp>
    </p:spTree>
    <p:extLst>
      <p:ext uri="{BB962C8B-B14F-4D97-AF65-F5344CB8AC3E}">
        <p14:creationId xmlns:p14="http://schemas.microsoft.com/office/powerpoint/2010/main" val="148324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1000"/>
                                        <p:tgtEl>
                                          <p:spTgt spid="254"/>
                                        </p:tgtEl>
                                        <p:attrNameLst>
                                          <p:attrName>ppt_w</p:attrName>
                                        </p:attrNameLst>
                                      </p:cBhvr>
                                      <p:tavLst>
                                        <p:tav tm="0">
                                          <p:val>
                                            <p:strVal val="0"/>
                                          </p:val>
                                        </p:tav>
                                        <p:tav tm="100000">
                                          <p:val>
                                            <p:strVal val="#ppt_w"/>
                                          </p:val>
                                        </p:tav>
                                      </p:tavLst>
                                    </p:anim>
                                    <p:anim calcmode="lin" valueType="num">
                                      <p:cBhvr additive="base">
                                        <p:cTn id="8" dur="1000"/>
                                        <p:tgtEl>
                                          <p:spTgt spid="254"/>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400"/>
                                  </p:stCondLst>
                                  <p:childTnLst>
                                    <p:set>
                                      <p:cBhvr>
                                        <p:cTn id="10" dur="1" fill="hold">
                                          <p:stCondLst>
                                            <p:cond delay="0"/>
                                          </p:stCondLst>
                                        </p:cTn>
                                        <p:tgtEl>
                                          <p:spTgt spid="255"/>
                                        </p:tgtEl>
                                        <p:attrNameLst>
                                          <p:attrName>style.visibility</p:attrName>
                                        </p:attrNameLst>
                                      </p:cBhvr>
                                      <p:to>
                                        <p:strVal val="visible"/>
                                      </p:to>
                                    </p:set>
                                    <p:animEffect transition="in" filter="fade">
                                      <p:cBhvr>
                                        <p:cTn id="11" dur="1000"/>
                                        <p:tgtEl>
                                          <p:spTgt spid="255"/>
                                        </p:tgtEl>
                                      </p:cBhvr>
                                    </p:animEffect>
                                  </p:childTnLst>
                                </p:cTn>
                              </p:par>
                              <p:par>
                                <p:cTn id="12" presetID="10" presetClass="entr" presetSubtype="0" fill="hold" nodeType="withEffect">
                                  <p:stCondLst>
                                    <p:cond delay="200"/>
                                  </p:stCondLst>
                                  <p:childTnLst>
                                    <p:set>
                                      <p:cBhvr>
                                        <p:cTn id="13" dur="1" fill="hold">
                                          <p:stCondLst>
                                            <p:cond delay="0"/>
                                          </p:stCondLst>
                                        </p:cTn>
                                        <p:tgtEl>
                                          <p:spTgt spid="256"/>
                                        </p:tgtEl>
                                        <p:attrNameLst>
                                          <p:attrName>style.visibility</p:attrName>
                                        </p:attrNameLst>
                                      </p:cBhvr>
                                      <p:to>
                                        <p:strVal val="visible"/>
                                      </p:to>
                                    </p:set>
                                    <p:animEffect transition="in" filter="fade">
                                      <p:cBhvr>
                                        <p:cTn id="14" dur="1000"/>
                                        <p:tgtEl>
                                          <p:spTgt spid="256"/>
                                        </p:tgtEl>
                                      </p:cBhvr>
                                    </p:animEffect>
                                  </p:childTnLst>
                                </p:cTn>
                              </p:par>
                              <p:par>
                                <p:cTn id="15" presetID="10" presetClass="entr" presetSubtype="0" fill="hold" nodeType="withEffect">
                                  <p:stCondLst>
                                    <p:cond delay="200"/>
                                  </p:stCondLst>
                                  <p:childTnLst>
                                    <p:set>
                                      <p:cBhvr>
                                        <p:cTn id="16" dur="1" fill="hold">
                                          <p:stCondLst>
                                            <p:cond delay="0"/>
                                          </p:stCondLst>
                                        </p:cTn>
                                        <p:tgtEl>
                                          <p:spTgt spid="257"/>
                                        </p:tgtEl>
                                        <p:attrNameLst>
                                          <p:attrName>style.visibility</p:attrName>
                                        </p:attrNameLst>
                                      </p:cBhvr>
                                      <p:to>
                                        <p:strVal val="visible"/>
                                      </p:to>
                                    </p:set>
                                    <p:animEffect transition="in" filter="fade">
                                      <p:cBhvr>
                                        <p:cTn id="17" dur="2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183"/>
        <p:cNvGrpSpPr/>
        <p:nvPr/>
      </p:nvGrpSpPr>
      <p:grpSpPr>
        <a:xfrm>
          <a:off x="0" y="0"/>
          <a:ext cx="0" cy="0"/>
          <a:chOff x="0" y="0"/>
          <a:chExt cx="0" cy="0"/>
        </a:xfrm>
      </p:grpSpPr>
      <p:sp>
        <p:nvSpPr>
          <p:cNvPr id="184" name="Google Shape;184;p11"/>
          <p:cNvSpPr txBox="1"/>
          <p:nvPr/>
        </p:nvSpPr>
        <p:spPr>
          <a:xfrm>
            <a:off x="8860574" y="1329946"/>
            <a:ext cx="8832355" cy="7389844"/>
          </a:xfrm>
          <a:prstGeom prst="rect">
            <a:avLst/>
          </a:prstGeom>
          <a:noFill/>
          <a:ln>
            <a:noFill/>
          </a:ln>
        </p:spPr>
        <p:txBody>
          <a:bodyPr spcFirstLastPara="1" wrap="square" lIns="0" tIns="0" rIns="0" bIns="0" anchor="t" anchorCtr="0">
            <a:spAutoFit/>
          </a:bodyPr>
          <a:lstStyle/>
          <a:p>
            <a:pPr marL="370297" marR="0" lvl="1" indent="0" algn="l" defTabSz="914400" rtl="0" eaLnBrk="1" fontAlgn="auto" latinLnBrk="0" hangingPunct="1">
              <a:lnSpc>
                <a:spcPct val="140000"/>
              </a:lnSpc>
              <a:spcBef>
                <a:spcPts val="0"/>
              </a:spcBef>
              <a:spcAft>
                <a:spcPts val="0"/>
              </a:spcAft>
              <a:buClr>
                <a:srgbClr val="2B4B82"/>
              </a:buClr>
              <a:buSzPts val="3430"/>
              <a:buFont typeface="Arial"/>
              <a:buNone/>
              <a:tabLst/>
              <a:defRPr/>
            </a:pPr>
            <a:r>
              <a:rPr kumimoji="0" lang="vi-VN" sz="3430" b="1" i="0" u="none" strike="noStrike" kern="0" cap="none" spc="0" normalizeH="0" baseline="0" noProof="0" dirty="0">
                <a:ln>
                  <a:noFill/>
                </a:ln>
                <a:solidFill>
                  <a:srgbClr val="2B4B82"/>
                </a:solidFill>
                <a:effectLst/>
                <a:uLnTx/>
                <a:uFillTx/>
                <a:latin typeface="Josefin Sans"/>
                <a:ea typeface="Josefin Sans"/>
                <a:cs typeface="Josefin Sans"/>
                <a:sym typeface="Josefin Sans"/>
              </a:rPr>
              <a:t>    Truy vấn này có thể được biểu diễn bằng đồ thị join của nó như trong hình 4.11. Lưu ý rằng chúng ta đã đưa ra một số giả định về vị trí của ba mối quan hệ. Truy vấn này có thể được thực thi theo ít nhất năm cách khác nhau. Chúng tôi mô tả các chiến lược này bằng các chương trình sau, trong đó (R → site j) cho biết "mối quan hệ R được chuyển đến trang web j".</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9" name="Google Shape;189;p11"/>
          <p:cNvSpPr txBox="1"/>
          <p:nvPr/>
        </p:nvSpPr>
        <p:spPr>
          <a:xfrm>
            <a:off x="1445523" y="295641"/>
            <a:ext cx="14830104" cy="738664"/>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vi-VN" sz="4000" b="1" i="0" u="none" strike="noStrike" kern="0" cap="none" spc="0" normalizeH="0" baseline="0" noProof="0" dirty="0">
                <a:ln>
                  <a:noFill/>
                </a:ln>
                <a:solidFill>
                  <a:srgbClr val="FF0000"/>
                </a:solidFill>
                <a:effectLst/>
                <a:uLnTx/>
                <a:uFillTx/>
                <a:latin typeface="Josefin Sans"/>
                <a:ea typeface="Josefin Sans"/>
                <a:cs typeface="Josefin Sans"/>
                <a:sym typeface="Josefin Sans"/>
              </a:rPr>
              <a:t>Xem xét truy vấn sau được biểu diễn trong đại số quan hệ:</a:t>
            </a:r>
            <a:endParaRPr kumimoji="0" sz="4000" b="1" i="0" u="none" strike="noStrike" kern="0" cap="none" spc="0" normalizeH="0" baseline="0" noProof="0" dirty="0">
              <a:ln>
                <a:noFill/>
              </a:ln>
              <a:solidFill>
                <a:srgbClr val="FF0000"/>
              </a:solidFill>
              <a:effectLst/>
              <a:uLnTx/>
              <a:uFillTx/>
              <a:latin typeface="Josefin Sans"/>
              <a:ea typeface="Josefin Sans"/>
              <a:cs typeface="Josefin Sans"/>
              <a:sym typeface="Josefin Sans"/>
            </a:endParaRPr>
          </a:p>
        </p:txBody>
      </p:sp>
      <p:pic>
        <p:nvPicPr>
          <p:cNvPr id="5" name="Picture 4"/>
          <p:cNvPicPr>
            <a:picLocks noChangeAspect="1"/>
          </p:cNvPicPr>
          <p:nvPr/>
        </p:nvPicPr>
        <p:blipFill>
          <a:blip r:embed="rId3"/>
          <a:stretch>
            <a:fillRect/>
          </a:stretch>
        </p:blipFill>
        <p:spPr>
          <a:xfrm>
            <a:off x="1204869" y="1329946"/>
            <a:ext cx="7655705" cy="1525594"/>
          </a:xfrm>
          <a:prstGeom prst="rect">
            <a:avLst/>
          </a:prstGeom>
        </p:spPr>
      </p:pic>
      <p:pic>
        <p:nvPicPr>
          <p:cNvPr id="6" name="Picture 5"/>
          <p:cNvPicPr>
            <a:picLocks noChangeAspect="1"/>
          </p:cNvPicPr>
          <p:nvPr/>
        </p:nvPicPr>
        <p:blipFill>
          <a:blip r:embed="rId4"/>
          <a:stretch>
            <a:fillRect/>
          </a:stretch>
        </p:blipFill>
        <p:spPr>
          <a:xfrm>
            <a:off x="1204870" y="3613871"/>
            <a:ext cx="7655705" cy="6098165"/>
          </a:xfrm>
          <a:prstGeom prst="rect">
            <a:avLst/>
          </a:prstGeom>
        </p:spPr>
      </p:pic>
    </p:spTree>
    <p:extLst>
      <p:ext uri="{BB962C8B-B14F-4D97-AF65-F5344CB8AC3E}">
        <p14:creationId xmlns:p14="http://schemas.microsoft.com/office/powerpoint/2010/main" val="399595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 calcmode="lin" valueType="num">
                                      <p:cBhvr additive="base">
                                        <p:cTn id="7" dur="500"/>
                                        <p:tgtEl>
                                          <p:spTgt spid="189">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 calcmode="lin" valueType="num">
                                      <p:cBhvr additive="base">
                                        <p:cTn id="10" dur="500"/>
                                        <p:tgtEl>
                                          <p:spTgt spid="184"/>
                                        </p:tgtEl>
                                        <p:attrNameLst>
                                          <p:attrName>ppt_y</p:attrName>
                                        </p:attrNameLst>
                                      </p:cBhvr>
                                      <p:tavLst>
                                        <p:tav tm="0">
                                          <p:val>
                                            <p:strVal val="#ppt_y+1"/>
                                          </p:val>
                                        </p:tav>
                                        <p:tav tm="100000">
                                          <p:val>
                                            <p:strVal val="#ppt_y"/>
                                          </p:val>
                                        </p:tav>
                                      </p:tavLst>
                                    </p:anim>
                                  </p:childTnLst>
                                </p:cTn>
                              </p:par>
                              <p:par>
                                <p:cTn id="11" presetID="14"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3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fltVal val="0"/>
                                          </p:val>
                                        </p:tav>
                                        <p:tav tm="100000">
                                          <p:val>
                                            <p:strVal val="#ppt_w"/>
                                          </p:val>
                                        </p:tav>
                                      </p:tavLst>
                                    </p:anim>
                                    <p:anim calcmode="lin" valueType="num">
                                      <p:cBhvr>
                                        <p:cTn id="17" dur="1000" fill="hold"/>
                                        <p:tgtEl>
                                          <p:spTgt spid="6"/>
                                        </p:tgtEl>
                                        <p:attrNameLst>
                                          <p:attrName>ppt_h</p:attrName>
                                        </p:attrNameLst>
                                      </p:cBhvr>
                                      <p:tavLst>
                                        <p:tav tm="0">
                                          <p:val>
                                            <p:fltVal val="0"/>
                                          </p:val>
                                        </p:tav>
                                        <p:tav tm="100000">
                                          <p:val>
                                            <p:strVal val="#ppt_h"/>
                                          </p:val>
                                        </p:tav>
                                      </p:tavLst>
                                    </p:anim>
                                    <p:anim calcmode="lin" valueType="num">
                                      <p:cBhvr>
                                        <p:cTn id="18" dur="1000" fill="hold"/>
                                        <p:tgtEl>
                                          <p:spTgt spid="6"/>
                                        </p:tgtEl>
                                        <p:attrNameLst>
                                          <p:attrName>style.rotation</p:attrName>
                                        </p:attrNameLst>
                                      </p:cBhvr>
                                      <p:tavLst>
                                        <p:tav tm="0">
                                          <p:val>
                                            <p:fltVal val="90"/>
                                          </p:val>
                                        </p:tav>
                                        <p:tav tm="100000">
                                          <p:val>
                                            <p:fltVal val="0"/>
                                          </p:val>
                                        </p:tav>
                                      </p:tavLst>
                                    </p:anim>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C4564D1-2D20-9EA1-4F42-83DCB8FED752}"/>
              </a:ext>
            </a:extLst>
          </p:cNvPr>
          <p:cNvPicPr>
            <a:picLocks noChangeAspect="1"/>
          </p:cNvPicPr>
          <p:nvPr/>
        </p:nvPicPr>
        <p:blipFill>
          <a:blip r:embed="rId2">
            <a:duotone>
              <a:prstClr val="black"/>
              <a:schemeClr val="bg1">
                <a:lumMod val="85000"/>
                <a:tint val="45000"/>
                <a:satMod val="400000"/>
              </a:schemeClr>
            </a:duotone>
          </a:blip>
          <a:stretch>
            <a:fillRect/>
          </a:stretch>
        </p:blipFill>
        <p:spPr>
          <a:xfrm>
            <a:off x="1761276" y="2618848"/>
            <a:ext cx="9828895" cy="2171824"/>
          </a:xfrm>
          <a:prstGeom prst="rect">
            <a:avLst/>
          </a:prstGeom>
        </p:spPr>
      </p:pic>
      <p:grpSp>
        <p:nvGrpSpPr>
          <p:cNvPr id="2" name="Group 2"/>
          <p:cNvGrpSpPr/>
          <p:nvPr/>
        </p:nvGrpSpPr>
        <p:grpSpPr>
          <a:xfrm>
            <a:off x="1066800" y="1666803"/>
            <a:ext cx="13869306" cy="3273232"/>
            <a:chOff x="0" y="-19051"/>
            <a:chExt cx="18492408" cy="4364309"/>
          </a:xfrm>
        </p:grpSpPr>
        <p:sp>
          <p:nvSpPr>
            <p:cNvPr id="3" name="TextBox 3"/>
            <p:cNvSpPr txBox="1"/>
            <p:nvPr/>
          </p:nvSpPr>
          <p:spPr>
            <a:xfrm>
              <a:off x="0" y="-19051"/>
              <a:ext cx="18492408" cy="1213152"/>
            </a:xfrm>
            <a:prstGeom prst="rect">
              <a:avLst/>
            </a:prstGeom>
          </p:spPr>
          <p:txBody>
            <a:bodyPr wrap="square" lIns="0" tIns="0" rIns="0" bIns="0" rtlCol="0" anchor="t">
              <a:spAutoFit/>
            </a:bodyPr>
            <a:lstStyle/>
            <a:p>
              <a:pPr>
                <a:lnSpc>
                  <a:spcPts val="7680"/>
                </a:lnSpc>
              </a:pPr>
              <a:r>
                <a:rPr lang="en-US" sz="4400">
                  <a:solidFill>
                    <a:srgbClr val="2B4B82"/>
                  </a:solidFill>
                  <a:latin typeface="Josefin Sans Bold Bold"/>
                </a:rPr>
                <a:t>Ví dụ 1: Giả sử có tập con của lược đồ cơ sở dữ liệu</a:t>
              </a:r>
            </a:p>
          </p:txBody>
        </p:sp>
        <p:sp>
          <p:nvSpPr>
            <p:cNvPr id="4" name="TextBox 4"/>
            <p:cNvSpPr txBox="1"/>
            <p:nvPr/>
          </p:nvSpPr>
          <p:spPr>
            <a:xfrm>
              <a:off x="915607" y="3745094"/>
              <a:ext cx="11059465" cy="600164"/>
            </a:xfrm>
            <a:prstGeom prst="rect">
              <a:avLst/>
            </a:prstGeom>
          </p:spPr>
          <p:txBody>
            <a:bodyPr wrap="square" lIns="0" tIns="0" rIns="0" bIns="0" rtlCol="0" anchor="t">
              <a:spAutoFit/>
            </a:bodyPr>
            <a:lstStyle/>
            <a:p>
              <a:pPr marL="259080" lvl="1">
                <a:lnSpc>
                  <a:spcPts val="3359"/>
                </a:lnSpc>
              </a:pPr>
              <a:endParaRPr lang="en-US" sz="3200">
                <a:solidFill>
                  <a:srgbClr val="2B4B82"/>
                </a:solidFill>
                <a:latin typeface="Josefin Sans Regular"/>
              </a:endParaRPr>
            </a:p>
          </p:txBody>
        </p:sp>
      </p:grpSp>
      <p:grpSp>
        <p:nvGrpSpPr>
          <p:cNvPr id="5" name="Group 5"/>
          <p:cNvGrpSpPr/>
          <p:nvPr/>
        </p:nvGrpSpPr>
        <p:grpSpPr>
          <a:xfrm>
            <a:off x="1185316" y="2646510"/>
            <a:ext cx="15731989" cy="2625063"/>
            <a:chOff x="-12944687" y="-19051"/>
            <a:chExt cx="20975986" cy="3500084"/>
          </a:xfrm>
        </p:grpSpPr>
        <p:sp>
          <p:nvSpPr>
            <p:cNvPr id="7" name="TextBox 7"/>
            <p:cNvSpPr txBox="1"/>
            <p:nvPr/>
          </p:nvSpPr>
          <p:spPr>
            <a:xfrm>
              <a:off x="-12944687" y="2839832"/>
              <a:ext cx="18176366" cy="641201"/>
            </a:xfrm>
            <a:prstGeom prst="rect">
              <a:avLst/>
            </a:prstGeom>
          </p:spPr>
          <p:txBody>
            <a:bodyPr wrap="square" lIns="0" tIns="0" rIns="0" bIns="0" rtlCol="0" anchor="t">
              <a:spAutoFit/>
            </a:bodyPr>
            <a:lstStyle/>
            <a:p>
              <a:pPr marL="518160" lvl="1" indent="-259080">
                <a:lnSpc>
                  <a:spcPts val="3359"/>
                </a:lnSpc>
                <a:buFont typeface="Arial"/>
                <a:buChar char="•"/>
              </a:pPr>
              <a:r>
                <a:rPr lang="en-US" sz="4000">
                  <a:solidFill>
                    <a:srgbClr val="2B4B82"/>
                  </a:solidFill>
                  <a:latin typeface="Josefin Sans Regular"/>
                </a:rPr>
                <a:t>Và truy vấn “Tìm tên nhân viên đang quản lý một dự án”</a:t>
              </a:r>
            </a:p>
          </p:txBody>
        </p:sp>
        <p:sp>
          <p:nvSpPr>
            <p:cNvPr id="6" name="TextBox 6"/>
            <p:cNvSpPr txBox="1"/>
            <p:nvPr/>
          </p:nvSpPr>
          <p:spPr>
            <a:xfrm>
              <a:off x="0" y="-19051"/>
              <a:ext cx="803129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994246" y="-3759204"/>
            <a:ext cx="5357753" cy="5591583"/>
          </a:xfrm>
          <a:prstGeom prst="rect">
            <a:avLst/>
          </a:prstGeom>
        </p:spPr>
      </p:pic>
      <p:sp>
        <p:nvSpPr>
          <p:cNvPr id="13" name="TextBox 4">
            <a:extLst>
              <a:ext uri="{FF2B5EF4-FFF2-40B4-BE49-F238E27FC236}">
                <a16:creationId xmlns:a16="http://schemas.microsoft.com/office/drawing/2014/main" id="{298B43F7-ADF2-7233-24D2-1F42684595B0}"/>
              </a:ext>
            </a:extLst>
          </p:cNvPr>
          <p:cNvSpPr txBox="1"/>
          <p:nvPr/>
        </p:nvSpPr>
        <p:spPr>
          <a:xfrm>
            <a:off x="1524000" y="5143500"/>
            <a:ext cx="9369831" cy="3816429"/>
          </a:xfrm>
          <a:prstGeom prst="rect">
            <a:avLst/>
          </a:prstGeom>
        </p:spPr>
        <p:txBody>
          <a:bodyPr wrap="square" lIns="0" tIns="0" rIns="0" bIns="0" rtlCol="0" anchor="t">
            <a:spAutoFit/>
          </a:bodyPr>
          <a:lstStyle/>
          <a:p>
            <a:pPr marL="259080" lvl="1">
              <a:lnSpc>
                <a:spcPct val="200000"/>
              </a:lnSpc>
            </a:pPr>
            <a:r>
              <a:rPr lang="en-US" sz="3200">
                <a:solidFill>
                  <a:srgbClr val="2B4B82"/>
                </a:solidFill>
                <a:latin typeface="Josefin Sans Regular"/>
              </a:rPr>
              <a:t>Biểu thức truy vấn được viết là:</a:t>
            </a:r>
          </a:p>
          <a:p>
            <a:pPr marL="259080" lvl="1">
              <a:lnSpc>
                <a:spcPct val="200000"/>
              </a:lnSpc>
            </a:pPr>
            <a:r>
              <a:rPr lang="en-US" sz="3200">
                <a:solidFill>
                  <a:srgbClr val="2B4B82"/>
                </a:solidFill>
                <a:latin typeface="Josefin Sans Regular"/>
              </a:rPr>
              <a:t>SELECT		ENAME</a:t>
            </a:r>
          </a:p>
          <a:p>
            <a:pPr marL="259080" lvl="1">
              <a:lnSpc>
                <a:spcPct val="200000"/>
              </a:lnSpc>
            </a:pPr>
            <a:r>
              <a:rPr lang="en-US" sz="3200">
                <a:solidFill>
                  <a:srgbClr val="2B4B82"/>
                </a:solidFill>
                <a:latin typeface="Josefin Sans Regular"/>
              </a:rPr>
              <a:t>FROM 		EMP NATURAL JOIN ASG</a:t>
            </a:r>
          </a:p>
          <a:p>
            <a:pPr marL="259080" lvl="1">
              <a:lnSpc>
                <a:spcPct val="200000"/>
              </a:lnSpc>
            </a:pPr>
            <a:r>
              <a:rPr lang="en-US" sz="3200">
                <a:solidFill>
                  <a:srgbClr val="2B4B82"/>
                </a:solidFill>
                <a:latin typeface="Josefin Sans Regular"/>
              </a:rPr>
              <a:t>WHERE		RESP = “Manager”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252"/>
        <p:cNvGrpSpPr/>
        <p:nvPr/>
      </p:nvGrpSpPr>
      <p:grpSpPr>
        <a:xfrm>
          <a:off x="0" y="0"/>
          <a:ext cx="0" cy="0"/>
          <a:chOff x="0" y="0"/>
          <a:chExt cx="0" cy="0"/>
        </a:xfrm>
      </p:grpSpPr>
      <p:sp>
        <p:nvSpPr>
          <p:cNvPr id="253" name="Google Shape;253;p18"/>
          <p:cNvSpPr txBox="1"/>
          <p:nvPr/>
        </p:nvSpPr>
        <p:spPr>
          <a:xfrm>
            <a:off x="9318573" y="4386178"/>
            <a:ext cx="7090417" cy="34671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69555"/>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7" name="Google Shape;257;p18"/>
          <p:cNvSpPr txBox="1"/>
          <p:nvPr/>
        </p:nvSpPr>
        <p:spPr>
          <a:xfrm>
            <a:off x="8986063" y="0"/>
            <a:ext cx="8969427" cy="10166501"/>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82393"/>
              </a:lnSpc>
              <a:spcBef>
                <a:spcPts val="0"/>
              </a:spcBef>
              <a:spcAft>
                <a:spcPts val="0"/>
              </a:spcAft>
              <a:buClr>
                <a:srgbClr val="000000"/>
              </a:buClr>
              <a:buSzTx/>
              <a:buFont typeface="Arial"/>
              <a:buNone/>
              <a:tabLst/>
              <a:defRPr/>
            </a:pPr>
            <a:r>
              <a:rPr kumimoji="0" lang="vi-VN" sz="3300"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-Để chọn một trong những chương trình này, các kích cỡ sau đây phải được biết hoặc dự đoán: size(EMP), size(ASG), size(PROJ), size(EMP  ASG), và size(ASG  PROJ). Hơn nữa, nếu thời gian phản hồi được xem xét, việc tối ưu hóa phải tính đến việc các truyền dữ liệu có thể được thực hiện song song với chiến lược 5.</a:t>
            </a:r>
          </a:p>
          <a:p>
            <a:pPr marL="0" marR="0" lvl="0" indent="0" algn="l" defTabSz="914400" rtl="0" eaLnBrk="1" fontAlgn="auto" latinLnBrk="0" hangingPunct="1">
              <a:lnSpc>
                <a:spcPct val="182393"/>
              </a:lnSpc>
              <a:spcBef>
                <a:spcPts val="0"/>
              </a:spcBef>
              <a:spcAft>
                <a:spcPts val="0"/>
              </a:spcAft>
              <a:buClr>
                <a:srgbClr val="000000"/>
              </a:buClr>
              <a:buSzTx/>
              <a:buFont typeface="Arial"/>
              <a:buNone/>
              <a:tabLst/>
              <a:defRPr/>
            </a:pPr>
            <a:r>
              <a:rPr kumimoji="0" lang="vi-VN" sz="3300"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-Một phương án thay thế cho việc liệt kê tất cả các giải pháp là sử dụng các heuristic chỉ xem xét duy nhất.</a:t>
            </a:r>
            <a:endParaRPr kumimoji="0" sz="1400" b="0" i="0" u="none" strike="noStrike" kern="0" cap="none" spc="0" normalizeH="0" baseline="0" noProof="0" dirty="0">
              <a:ln>
                <a:noFill/>
              </a:ln>
              <a:solidFill>
                <a:srgbClr val="FFFF00"/>
              </a:solidFill>
              <a:effectLst/>
              <a:uLnTx/>
              <a:uFillTx/>
              <a:latin typeface="Arial"/>
              <a:cs typeface="Arial"/>
              <a:sym typeface="Arial"/>
            </a:endParaRPr>
          </a:p>
        </p:txBody>
      </p:sp>
      <p:pic>
        <p:nvPicPr>
          <p:cNvPr id="7" name="Picture 6"/>
          <p:cNvPicPr>
            <a:picLocks noChangeAspect="1"/>
          </p:cNvPicPr>
          <p:nvPr/>
        </p:nvPicPr>
        <p:blipFill>
          <a:blip r:embed="rId3"/>
          <a:stretch>
            <a:fillRect/>
          </a:stretch>
        </p:blipFill>
        <p:spPr>
          <a:xfrm>
            <a:off x="0" y="0"/>
            <a:ext cx="8853054" cy="10287000"/>
          </a:xfrm>
          <a:prstGeom prst="rect">
            <a:avLst/>
          </a:prstGeom>
        </p:spPr>
      </p:pic>
    </p:spTree>
    <p:extLst>
      <p:ext uri="{BB962C8B-B14F-4D97-AF65-F5344CB8AC3E}">
        <p14:creationId xmlns:p14="http://schemas.microsoft.com/office/powerpoint/2010/main" val="426997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2000"/>
                                        <p:tgtEl>
                                          <p:spTgt spid="257"/>
                                        </p:tgtEl>
                                      </p:cBhvr>
                                    </p:animEffect>
                                  </p:childTnLst>
                                </p:cTn>
                              </p:par>
                              <p:par>
                                <p:cTn id="8" presetID="49" presetClass="entr" presetSubtype="0" decel="10000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360"/>
                                          </p:val>
                                        </p:tav>
                                        <p:tav tm="100000">
                                          <p:val>
                                            <p:fltVal val="0"/>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252"/>
        <p:cNvGrpSpPr/>
        <p:nvPr/>
      </p:nvGrpSpPr>
      <p:grpSpPr>
        <a:xfrm>
          <a:off x="0" y="0"/>
          <a:ext cx="0" cy="0"/>
          <a:chOff x="0" y="0"/>
          <a:chExt cx="0" cy="0"/>
        </a:xfrm>
      </p:grpSpPr>
      <p:sp>
        <p:nvSpPr>
          <p:cNvPr id="253" name="Google Shape;253;p18"/>
          <p:cNvSpPr txBox="1"/>
          <p:nvPr/>
        </p:nvSpPr>
        <p:spPr>
          <a:xfrm>
            <a:off x="9318573" y="4386178"/>
            <a:ext cx="7090417" cy="34671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69555"/>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7" name="Google Shape;257;p18"/>
          <p:cNvSpPr txBox="1"/>
          <p:nvPr/>
        </p:nvSpPr>
        <p:spPr>
          <a:xfrm>
            <a:off x="8986063" y="263237"/>
            <a:ext cx="8969427" cy="924227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82393"/>
              </a:lnSpc>
              <a:spcBef>
                <a:spcPts val="0"/>
              </a:spcBef>
              <a:spcAft>
                <a:spcPts val="0"/>
              </a:spcAft>
              <a:buClr>
                <a:srgbClr val="000000"/>
              </a:buClr>
              <a:buSzTx/>
              <a:buFont typeface="Arial"/>
              <a:buNone/>
              <a:tabLst/>
              <a:defRPr/>
            </a:pPr>
            <a:r>
              <a:rPr kumimoji="0" lang="vi-VN" sz="3300"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-Phương pháp thay thế cho việc liệt kê tất cả các giải pháp là sử dụng các heuristic chỉ xem xét kích thước của các quan hệ toán hạng bằng cách giả định.</a:t>
            </a:r>
          </a:p>
          <a:p>
            <a:pPr marL="0" marR="0" lvl="0" indent="0" algn="l" defTabSz="914400" rtl="0" eaLnBrk="1" fontAlgn="auto" latinLnBrk="0" hangingPunct="1">
              <a:lnSpc>
                <a:spcPct val="182393"/>
              </a:lnSpc>
              <a:spcBef>
                <a:spcPts val="0"/>
              </a:spcBef>
              <a:spcAft>
                <a:spcPts val="0"/>
              </a:spcAft>
              <a:buClr>
                <a:srgbClr val="000000"/>
              </a:buClr>
              <a:buSzTx/>
              <a:buFont typeface="Arial"/>
              <a:buNone/>
              <a:tabLst/>
              <a:defRPr/>
            </a:pPr>
            <a:r>
              <a:rPr kumimoji="0" lang="vi-VN" sz="3300"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Trong trường hợp này, các quan hệ được sắp xếp theo kích thước tăng dần và thứ tự thực hiện được cho bởi thứ tự này và đồ thị kết nối. Ví dụ, thứ tự (EMP, ASG, PROJ) có thể sử dụng chiến lược 1, trong khi thứ tự (PROJ, ASG, EMP) có thể sử dụng chiến lược 4.</a:t>
            </a:r>
            <a:endParaRPr kumimoji="0" sz="1400" b="0" i="0" u="none" strike="noStrike" kern="0" cap="none" spc="0" normalizeH="0" baseline="0" noProof="0" dirty="0">
              <a:ln>
                <a:noFill/>
              </a:ln>
              <a:solidFill>
                <a:srgbClr val="FFFF00"/>
              </a:solidFill>
              <a:effectLst/>
              <a:uLnTx/>
              <a:uFillTx/>
              <a:latin typeface="Arial"/>
              <a:cs typeface="Arial"/>
              <a:sym typeface="Arial"/>
            </a:endParaRPr>
          </a:p>
        </p:txBody>
      </p:sp>
      <p:pic>
        <p:nvPicPr>
          <p:cNvPr id="7" name="Picture 6"/>
          <p:cNvPicPr>
            <a:picLocks noChangeAspect="1"/>
          </p:cNvPicPr>
          <p:nvPr/>
        </p:nvPicPr>
        <p:blipFill>
          <a:blip r:embed="rId3"/>
          <a:stretch>
            <a:fillRect/>
          </a:stretch>
        </p:blipFill>
        <p:spPr>
          <a:xfrm>
            <a:off x="1" y="0"/>
            <a:ext cx="8853054" cy="10287000"/>
          </a:xfrm>
          <a:prstGeom prst="rect">
            <a:avLst/>
          </a:prstGeom>
        </p:spPr>
      </p:pic>
    </p:spTree>
    <p:extLst>
      <p:ext uri="{BB962C8B-B14F-4D97-AF65-F5344CB8AC3E}">
        <p14:creationId xmlns:p14="http://schemas.microsoft.com/office/powerpoint/2010/main" val="18538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2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157"/>
        <p:cNvGrpSpPr/>
        <p:nvPr/>
      </p:nvGrpSpPr>
      <p:grpSpPr>
        <a:xfrm>
          <a:off x="0" y="0"/>
          <a:ext cx="0" cy="0"/>
          <a:chOff x="0" y="0"/>
          <a:chExt cx="0" cy="0"/>
        </a:xfrm>
      </p:grpSpPr>
      <p:pic>
        <p:nvPicPr>
          <p:cNvPr id="158" name="Google Shape;158;p8"/>
          <p:cNvPicPr preferRelativeResize="0"/>
          <p:nvPr/>
        </p:nvPicPr>
        <p:blipFill rotWithShape="1">
          <a:blip r:embed="rId3">
            <a:alphaModFix/>
          </a:blip>
          <a:srcRect/>
          <a:stretch/>
        </p:blipFill>
        <p:spPr>
          <a:xfrm>
            <a:off x="12649200" y="-1104900"/>
            <a:ext cx="5131837" cy="4114800"/>
          </a:xfrm>
          <a:prstGeom prst="rect">
            <a:avLst/>
          </a:prstGeom>
          <a:noFill/>
          <a:ln>
            <a:noFill/>
          </a:ln>
        </p:spPr>
      </p:pic>
      <p:sp>
        <p:nvSpPr>
          <p:cNvPr id="159" name="Google Shape;159;p8"/>
          <p:cNvSpPr txBox="1"/>
          <p:nvPr/>
        </p:nvSpPr>
        <p:spPr>
          <a:xfrm>
            <a:off x="-34119" y="2226319"/>
            <a:ext cx="12880151" cy="2425023"/>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6566" b="1" i="0" u="none" strike="noStrike" kern="0" cap="none" spc="0" normalizeH="0" baseline="0" noProof="0" dirty="0">
                <a:ln>
                  <a:noFill/>
                </a:ln>
                <a:solidFill>
                  <a:srgbClr val="31356E"/>
                </a:solidFill>
                <a:effectLst/>
                <a:uLnTx/>
                <a:uFillTx/>
                <a:latin typeface="Josefin Sans"/>
                <a:ea typeface="Josefin Sans"/>
                <a:cs typeface="Josefin Sans"/>
                <a:sym typeface="Josefin Sans"/>
              </a:rPr>
              <a:t>4.3.3 SEMIJOIN - BASED ALGORITHMS</a:t>
            </a:r>
            <a:endParaRPr kumimoji="0" sz="6566" b="1" i="0" u="none" strike="noStrike" kern="0" cap="none" spc="0" normalizeH="0" baseline="0" noProof="0" dirty="0">
              <a:ln>
                <a:noFill/>
              </a:ln>
              <a:solidFill>
                <a:srgbClr val="31356E"/>
              </a:solidFill>
              <a:effectLst/>
              <a:uLnTx/>
              <a:uFillTx/>
              <a:latin typeface="Josefin Sans"/>
              <a:ea typeface="Josefin Sans"/>
              <a:cs typeface="Josefin Sans"/>
              <a:sym typeface="Josefin Sans"/>
            </a:endParaRPr>
          </a:p>
        </p:txBody>
      </p:sp>
      <p:pic>
        <p:nvPicPr>
          <p:cNvPr id="160" name="Google Shape;160;p8"/>
          <p:cNvPicPr preferRelativeResize="0"/>
          <p:nvPr/>
        </p:nvPicPr>
        <p:blipFill rotWithShape="1">
          <a:blip r:embed="rId4">
            <a:alphaModFix/>
          </a:blip>
          <a:srcRect/>
          <a:stretch/>
        </p:blipFill>
        <p:spPr>
          <a:xfrm flipH="1">
            <a:off x="4661445" y="6522713"/>
            <a:ext cx="4809038" cy="5018920"/>
          </a:xfrm>
          <a:prstGeom prst="rect">
            <a:avLst/>
          </a:prstGeom>
          <a:noFill/>
          <a:ln>
            <a:noFill/>
          </a:ln>
        </p:spPr>
      </p:pic>
      <p:pic>
        <p:nvPicPr>
          <p:cNvPr id="161" name="Google Shape;161;p8"/>
          <p:cNvPicPr preferRelativeResize="0"/>
          <p:nvPr/>
        </p:nvPicPr>
        <p:blipFill rotWithShape="1">
          <a:blip r:embed="rId5">
            <a:alphaModFix/>
          </a:blip>
          <a:srcRect/>
          <a:stretch/>
        </p:blipFill>
        <p:spPr>
          <a:xfrm>
            <a:off x="-1817062" y="5482818"/>
            <a:ext cx="6203078" cy="3778238"/>
          </a:xfrm>
          <a:prstGeom prst="rect">
            <a:avLst/>
          </a:prstGeom>
          <a:noFill/>
          <a:ln>
            <a:noFill/>
          </a:ln>
        </p:spPr>
      </p:pic>
      <p:pic>
        <p:nvPicPr>
          <p:cNvPr id="162" name="Google Shape;162;p8"/>
          <p:cNvPicPr preferRelativeResize="0"/>
          <p:nvPr/>
        </p:nvPicPr>
        <p:blipFill rotWithShape="1">
          <a:blip r:embed="rId6">
            <a:alphaModFix/>
          </a:blip>
          <a:srcRect/>
          <a:stretch/>
        </p:blipFill>
        <p:spPr>
          <a:xfrm>
            <a:off x="15005185" y="3688934"/>
            <a:ext cx="4407027" cy="6866473"/>
          </a:xfrm>
          <a:prstGeom prst="rect">
            <a:avLst/>
          </a:prstGeom>
          <a:noFill/>
          <a:ln>
            <a:noFill/>
          </a:ln>
        </p:spPr>
      </p:pic>
      <p:pic>
        <p:nvPicPr>
          <p:cNvPr id="163" name="Google Shape;163;p8"/>
          <p:cNvPicPr preferRelativeResize="0"/>
          <p:nvPr/>
        </p:nvPicPr>
        <p:blipFill rotWithShape="1">
          <a:blip r:embed="rId7">
            <a:alphaModFix/>
          </a:blip>
          <a:srcRect/>
          <a:stretch/>
        </p:blipFill>
        <p:spPr>
          <a:xfrm rot="2865326">
            <a:off x="10874587" y="5332260"/>
            <a:ext cx="2323628" cy="3579819"/>
          </a:xfrm>
          <a:prstGeom prst="rect">
            <a:avLst/>
          </a:prstGeom>
          <a:noFill/>
          <a:ln>
            <a:noFill/>
          </a:ln>
        </p:spPr>
      </p:pic>
    </p:spTree>
    <p:extLst>
      <p:ext uri="{BB962C8B-B14F-4D97-AF65-F5344CB8AC3E}">
        <p14:creationId xmlns:p14="http://schemas.microsoft.com/office/powerpoint/2010/main" val="165923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par>
                                <p:cTn id="8" presetID="10" presetClass="entr" presetSubtype="0" fill="hold" nodeType="withEffect">
                                  <p:stCondLst>
                                    <p:cond delay="0"/>
                                  </p:stCondLst>
                                  <p:childTnLst>
                                    <p:set>
                                      <p:cBhvr>
                                        <p:cTn id="9" dur="1" fill="hold">
                                          <p:stCondLst>
                                            <p:cond delay="0"/>
                                          </p:stCondLst>
                                        </p:cTn>
                                        <p:tgtEl>
                                          <p:spTgt spid="158"/>
                                        </p:tgtEl>
                                        <p:attrNameLst>
                                          <p:attrName>style.visibility</p:attrName>
                                        </p:attrNameLst>
                                      </p:cBhvr>
                                      <p:to>
                                        <p:strVal val="visible"/>
                                      </p:to>
                                    </p:set>
                                    <p:animEffect transition="in" filter="fade">
                                      <p:cBhvr>
                                        <p:cTn id="10" dur="1500"/>
                                        <p:tgtEl>
                                          <p:spTgt spid="158"/>
                                        </p:tgtEl>
                                      </p:cBhvr>
                                    </p:animEffect>
                                  </p:childTnLst>
                                </p:cTn>
                              </p:par>
                              <p:par>
                                <p:cTn id="11" presetID="10" presetClass="entr" presetSubtype="0" fill="hold" nodeType="withEffect">
                                  <p:stCondLst>
                                    <p:cond delay="80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20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500"/>
                                        <p:tgtEl>
                                          <p:spTgt spid="160"/>
                                        </p:tgtEl>
                                      </p:cBhvr>
                                    </p:animEffect>
                                  </p:childTnLst>
                                </p:cTn>
                              </p:par>
                              <p:par>
                                <p:cTn id="17" presetID="10" presetClass="entr" presetSubtype="0" fill="hold" nodeType="withEffect">
                                  <p:stCondLst>
                                    <p:cond delay="80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60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199"/>
        <p:cNvGrpSpPr/>
        <p:nvPr/>
      </p:nvGrpSpPr>
      <p:grpSpPr>
        <a:xfrm>
          <a:off x="0" y="0"/>
          <a:ext cx="0" cy="0"/>
          <a:chOff x="0" y="0"/>
          <a:chExt cx="0" cy="0"/>
        </a:xfrm>
      </p:grpSpPr>
      <p:sp>
        <p:nvSpPr>
          <p:cNvPr id="200" name="Google Shape;200;p13"/>
          <p:cNvSpPr txBox="1"/>
          <p:nvPr/>
        </p:nvSpPr>
        <p:spPr>
          <a:xfrm>
            <a:off x="2706781" y="5308036"/>
            <a:ext cx="7711838" cy="4315156"/>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9006"/>
              </a:lnSpc>
              <a:spcBef>
                <a:spcPts val="0"/>
              </a:spcBef>
              <a:spcAft>
                <a:spcPts val="0"/>
              </a:spcAft>
              <a:buClr>
                <a:srgbClr val="000000"/>
              </a:buClr>
              <a:buSzTx/>
              <a:buFont typeface="Arial"/>
              <a:buNone/>
              <a:tabLst/>
              <a:defRPr/>
            </a:pPr>
            <a:r>
              <a:rPr kumimoji="0" lang="en-US" sz="3675"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1. KHÁI NIỆM</a:t>
            </a:r>
            <a:endParaRPr kumimoji="0" sz="3675" b="1" i="0" u="none" strike="noStrike" kern="0" cap="none" spc="0" normalizeH="0" baseline="0" noProof="0" dirty="0">
              <a:ln>
                <a:noFill/>
              </a:ln>
              <a:solidFill>
                <a:srgbClr val="FFFF00"/>
              </a:solidFill>
              <a:effectLst/>
              <a:uLnTx/>
              <a:uFillTx/>
              <a:latin typeface="Josefin Sans"/>
              <a:ea typeface="Josefin Sans"/>
              <a:cs typeface="Josefin Sans"/>
              <a:sym typeface="Josefin Sans"/>
            </a:endParaRPr>
          </a:p>
          <a:p>
            <a:pPr marL="396791" marR="0" lvl="1" indent="0" algn="l" defTabSz="914400" rtl="0" eaLnBrk="1" fontAlgn="auto" latinLnBrk="0" hangingPunct="1">
              <a:lnSpc>
                <a:spcPct val="109006"/>
              </a:lnSpc>
              <a:spcBef>
                <a:spcPts val="0"/>
              </a:spcBef>
              <a:spcAft>
                <a:spcPts val="0"/>
              </a:spcAft>
              <a:buClr>
                <a:srgbClr val="94DDDE"/>
              </a:buClr>
              <a:buSzPts val="3675"/>
              <a:buFont typeface="Arial"/>
              <a:buNone/>
              <a:tabLst/>
              <a:defRPr/>
            </a:pPr>
            <a:r>
              <a:rPr kumimoji="0" lang="vi-VN" sz="3675" b="1" i="0" u="none" strike="noStrike" kern="0" cap="none" spc="0" normalizeH="0" baseline="0" noProof="0" dirty="0">
                <a:ln>
                  <a:noFill/>
                </a:ln>
                <a:solidFill>
                  <a:srgbClr val="94DDDE"/>
                </a:solidFill>
                <a:effectLst/>
                <a:uLnTx/>
                <a:uFillTx/>
                <a:latin typeface="Josefin Sans"/>
                <a:ea typeface="Josefin Sans"/>
                <a:cs typeface="Josefin Sans"/>
                <a:sym typeface="Josefin Sans"/>
              </a:rPr>
              <a:t>    Là các thuật toán tối ưu hóa truy vấn join bằng cách sử dụng phép semijoin, tức là lấy các bộ dữ liệu từ một trong các bảng, thay vì lấy toàn bộ các bảng và thực hiện phép join trên chúng. </a:t>
            </a:r>
            <a:endParaRPr kumimoji="0" sz="3675" b="1" i="0" u="none" strike="noStrike" kern="0" cap="none" spc="0" normalizeH="0" baseline="0" noProof="0" dirty="0">
              <a:ln>
                <a:noFill/>
              </a:ln>
              <a:solidFill>
                <a:srgbClr val="94DDDE"/>
              </a:solidFill>
              <a:effectLst/>
              <a:uLnTx/>
              <a:uFillTx/>
              <a:latin typeface="Josefin Sans"/>
              <a:ea typeface="Josefin Sans"/>
              <a:cs typeface="Josefin Sans"/>
              <a:sym typeface="Josefin Sans"/>
            </a:endParaRPr>
          </a:p>
        </p:txBody>
      </p:sp>
      <p:pic>
        <p:nvPicPr>
          <p:cNvPr id="201" name="Google Shape;201;p13"/>
          <p:cNvPicPr preferRelativeResize="0"/>
          <p:nvPr/>
        </p:nvPicPr>
        <p:blipFill rotWithShape="1">
          <a:blip r:embed="rId3">
            <a:alphaModFix/>
          </a:blip>
          <a:srcRect/>
          <a:stretch/>
        </p:blipFill>
        <p:spPr>
          <a:xfrm>
            <a:off x="4673833" y="2951659"/>
            <a:ext cx="2645731" cy="1625922"/>
          </a:xfrm>
          <a:prstGeom prst="rect">
            <a:avLst/>
          </a:prstGeom>
          <a:noFill/>
          <a:ln>
            <a:noFill/>
          </a:ln>
        </p:spPr>
      </p:pic>
      <p:pic>
        <p:nvPicPr>
          <p:cNvPr id="202" name="Google Shape;202;p13"/>
          <p:cNvPicPr preferRelativeResize="0"/>
          <p:nvPr/>
        </p:nvPicPr>
        <p:blipFill rotWithShape="1">
          <a:blip r:embed="rId4">
            <a:alphaModFix/>
          </a:blip>
          <a:srcRect/>
          <a:stretch/>
        </p:blipFill>
        <p:spPr>
          <a:xfrm>
            <a:off x="-2879313" y="5316566"/>
            <a:ext cx="5758626" cy="4114800"/>
          </a:xfrm>
          <a:prstGeom prst="rect">
            <a:avLst/>
          </a:prstGeom>
          <a:noFill/>
          <a:ln>
            <a:noFill/>
          </a:ln>
        </p:spPr>
      </p:pic>
      <p:pic>
        <p:nvPicPr>
          <p:cNvPr id="203" name="Google Shape;203;p13"/>
          <p:cNvPicPr preferRelativeResize="0"/>
          <p:nvPr/>
        </p:nvPicPr>
        <p:blipFill rotWithShape="1">
          <a:blip r:embed="rId5">
            <a:alphaModFix/>
          </a:blip>
          <a:srcRect/>
          <a:stretch/>
        </p:blipFill>
        <p:spPr>
          <a:xfrm>
            <a:off x="6573753" y="-643458"/>
            <a:ext cx="1491622" cy="3229890"/>
          </a:xfrm>
          <a:prstGeom prst="rect">
            <a:avLst/>
          </a:prstGeom>
          <a:noFill/>
          <a:ln>
            <a:noFill/>
          </a:ln>
        </p:spPr>
      </p:pic>
      <p:pic>
        <p:nvPicPr>
          <p:cNvPr id="204" name="Google Shape;204;p13"/>
          <p:cNvPicPr preferRelativeResize="0"/>
          <p:nvPr/>
        </p:nvPicPr>
        <p:blipFill rotWithShape="1">
          <a:blip r:embed="rId6">
            <a:alphaModFix/>
          </a:blip>
          <a:srcRect/>
          <a:stretch/>
        </p:blipFill>
        <p:spPr>
          <a:xfrm>
            <a:off x="8242167" y="-1536821"/>
            <a:ext cx="3748344" cy="3073642"/>
          </a:xfrm>
          <a:prstGeom prst="rect">
            <a:avLst/>
          </a:prstGeom>
          <a:noFill/>
          <a:ln>
            <a:noFill/>
          </a:ln>
        </p:spPr>
      </p:pic>
      <p:pic>
        <p:nvPicPr>
          <p:cNvPr id="205" name="Google Shape;205;p13"/>
          <p:cNvPicPr preferRelativeResize="0"/>
          <p:nvPr/>
        </p:nvPicPr>
        <p:blipFill rotWithShape="1">
          <a:blip r:embed="rId7">
            <a:alphaModFix/>
          </a:blip>
          <a:srcRect/>
          <a:stretch/>
        </p:blipFill>
        <p:spPr>
          <a:xfrm>
            <a:off x="-566643" y="-2441088"/>
            <a:ext cx="4317873" cy="5892879"/>
          </a:xfrm>
          <a:prstGeom prst="rect">
            <a:avLst/>
          </a:prstGeom>
          <a:noFill/>
          <a:ln>
            <a:noFill/>
          </a:ln>
        </p:spPr>
      </p:pic>
      <p:pic>
        <p:nvPicPr>
          <p:cNvPr id="206" name="Google Shape;206;p13"/>
          <p:cNvPicPr preferRelativeResize="0"/>
          <p:nvPr/>
        </p:nvPicPr>
        <p:blipFill rotWithShape="1">
          <a:blip r:embed="rId8">
            <a:alphaModFix/>
          </a:blip>
          <a:srcRect/>
          <a:stretch/>
        </p:blipFill>
        <p:spPr>
          <a:xfrm>
            <a:off x="11207848" y="6871426"/>
            <a:ext cx="6858000" cy="4114800"/>
          </a:xfrm>
          <a:prstGeom prst="rect">
            <a:avLst/>
          </a:prstGeom>
          <a:noFill/>
          <a:ln>
            <a:noFill/>
          </a:ln>
        </p:spPr>
      </p:pic>
      <p:sp>
        <p:nvSpPr>
          <p:cNvPr id="207" name="Google Shape;207;p13"/>
          <p:cNvSpPr txBox="1"/>
          <p:nvPr/>
        </p:nvSpPr>
        <p:spPr>
          <a:xfrm>
            <a:off x="10238509" y="1397668"/>
            <a:ext cx="7896132" cy="543943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89"/>
              </a:lnSpc>
              <a:spcBef>
                <a:spcPts val="0"/>
              </a:spcBef>
              <a:spcAft>
                <a:spcPts val="0"/>
              </a:spcAft>
              <a:buClr>
                <a:srgbClr val="000000"/>
              </a:buClr>
              <a:buSzTx/>
              <a:buFont typeface="Arial"/>
              <a:buNone/>
              <a:tabLst/>
              <a:defRPr/>
            </a:pPr>
            <a:r>
              <a:rPr kumimoji="0" lang="en-US" sz="3682"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2. ĐẶC ĐIỂM</a:t>
            </a:r>
            <a:endParaRPr kumimoji="0" sz="3682" b="1" i="0" u="none" strike="noStrike" kern="0" cap="none" spc="0" normalizeH="0" baseline="0" noProof="0" dirty="0">
              <a:ln>
                <a:noFill/>
              </a:ln>
              <a:solidFill>
                <a:srgbClr val="FFFF00"/>
              </a:solidFill>
              <a:effectLst/>
              <a:uLnTx/>
              <a:uFillTx/>
              <a:latin typeface="Josefin Sans"/>
              <a:ea typeface="Josefin Sans"/>
              <a:cs typeface="Josefin Sans"/>
              <a:sym typeface="Josefin Sans"/>
            </a:endParaRPr>
          </a:p>
          <a:p>
            <a:pPr marL="397502" marR="0" lvl="1" indent="0" algn="l" defTabSz="914400" rtl="0" eaLnBrk="1" fontAlgn="auto" latinLnBrk="0" hangingPunct="1">
              <a:lnSpc>
                <a:spcPct val="119989"/>
              </a:lnSpc>
              <a:spcBef>
                <a:spcPts val="0"/>
              </a:spcBef>
              <a:spcAft>
                <a:spcPts val="0"/>
              </a:spcAft>
              <a:buClr>
                <a:srgbClr val="94DDDE"/>
              </a:buClr>
              <a:buSzPts val="3682"/>
              <a:buFont typeface="Arial"/>
              <a:buNone/>
              <a:tabLst/>
              <a:defRPr/>
            </a:pPr>
            <a:r>
              <a:rPr kumimoji="0" lang="vi-VN" sz="3682" b="1" i="0" u="none" strike="noStrike" kern="0" cap="none" spc="0" normalizeH="0" baseline="0" noProof="0" dirty="0">
                <a:ln>
                  <a:noFill/>
                </a:ln>
                <a:solidFill>
                  <a:srgbClr val="94DDDE"/>
                </a:solidFill>
                <a:effectLst/>
                <a:uLnTx/>
                <a:uFillTx/>
                <a:latin typeface="Josefin Sans"/>
                <a:ea typeface="Josefin Sans"/>
                <a:cs typeface="Josefin Sans"/>
                <a:sym typeface="Josefin Sans"/>
              </a:rPr>
              <a:t>   Thuật toán sử dụng phép semijoin có thể giúp giảm thiểu số lượng dữ liệu cần chuyển qua lại giữa các site trong mạng phân tán, giảm thời gian truyền dữ liệu và tăng hiệu suất truy vấn.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6795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2"/>
                                        </p:tgtEl>
                                        <p:attrNameLst>
                                          <p:attrName>style.visibility</p:attrName>
                                        </p:attrNameLst>
                                      </p:cBhvr>
                                      <p:to>
                                        <p:strVal val="visible"/>
                                      </p:to>
                                    </p:set>
                                    <p:anim calcmode="lin" valueType="num">
                                      <p:cBhvr additive="base">
                                        <p:cTn id="7" dur="250"/>
                                        <p:tgtEl>
                                          <p:spTgt spid="20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100"/>
                                  </p:stCondLst>
                                  <p:childTnLst>
                                    <p:set>
                                      <p:cBhvr>
                                        <p:cTn id="9" dur="1" fill="hold">
                                          <p:stCondLst>
                                            <p:cond delay="0"/>
                                          </p:stCondLst>
                                        </p:cTn>
                                        <p:tgtEl>
                                          <p:spTgt spid="206"/>
                                        </p:tgtEl>
                                        <p:attrNameLst>
                                          <p:attrName>style.visibility</p:attrName>
                                        </p:attrNameLst>
                                      </p:cBhvr>
                                      <p:to>
                                        <p:strVal val="visible"/>
                                      </p:to>
                                    </p:set>
                                    <p:anim calcmode="lin" valueType="num">
                                      <p:cBhvr additive="base">
                                        <p:cTn id="10" dur="250"/>
                                        <p:tgtEl>
                                          <p:spTgt spid="20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200"/>
                                  </p:stCondLst>
                                  <p:childTnLst>
                                    <p:set>
                                      <p:cBhvr>
                                        <p:cTn id="12" dur="1" fill="hold">
                                          <p:stCondLst>
                                            <p:cond delay="0"/>
                                          </p:stCondLst>
                                        </p:cTn>
                                        <p:tgtEl>
                                          <p:spTgt spid="205"/>
                                        </p:tgtEl>
                                        <p:attrNameLst>
                                          <p:attrName>style.visibility</p:attrName>
                                        </p:attrNameLst>
                                      </p:cBhvr>
                                      <p:to>
                                        <p:strVal val="visible"/>
                                      </p:to>
                                    </p:set>
                                    <p:anim calcmode="lin" valueType="num">
                                      <p:cBhvr additive="base">
                                        <p:cTn id="13" dur="250"/>
                                        <p:tgtEl>
                                          <p:spTgt spid="205"/>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300"/>
                                  </p:stCondLst>
                                  <p:childTnLst>
                                    <p:set>
                                      <p:cBhvr>
                                        <p:cTn id="15" dur="1" fill="hold">
                                          <p:stCondLst>
                                            <p:cond delay="0"/>
                                          </p:stCondLst>
                                        </p:cTn>
                                        <p:tgtEl>
                                          <p:spTgt spid="204"/>
                                        </p:tgtEl>
                                        <p:attrNameLst>
                                          <p:attrName>style.visibility</p:attrName>
                                        </p:attrNameLst>
                                      </p:cBhvr>
                                      <p:to>
                                        <p:strVal val="visible"/>
                                      </p:to>
                                    </p:set>
                                    <p:anim calcmode="lin" valueType="num">
                                      <p:cBhvr additive="base">
                                        <p:cTn id="16" dur="250"/>
                                        <p:tgtEl>
                                          <p:spTgt spid="204"/>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250"/>
                                        <p:tgtEl>
                                          <p:spTgt spid="201"/>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500"/>
                                  </p:stCondLst>
                                  <p:childTnLst>
                                    <p:set>
                                      <p:cBhvr>
                                        <p:cTn id="21" dur="1" fill="hold">
                                          <p:stCondLst>
                                            <p:cond delay="0"/>
                                          </p:stCondLst>
                                        </p:cTn>
                                        <p:tgtEl>
                                          <p:spTgt spid="203"/>
                                        </p:tgtEl>
                                        <p:attrNameLst>
                                          <p:attrName>style.visibility</p:attrName>
                                        </p:attrNameLst>
                                      </p:cBhvr>
                                      <p:to>
                                        <p:strVal val="visible"/>
                                      </p:to>
                                    </p:set>
                                    <p:anim calcmode="lin" valueType="num">
                                      <p:cBhvr additive="base">
                                        <p:cTn id="22" dur="250"/>
                                        <p:tgtEl>
                                          <p:spTgt spid="203"/>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500"/>
                                  </p:stCondLst>
                                  <p:childTnLst>
                                    <p:set>
                                      <p:cBhvr>
                                        <p:cTn id="24" dur="1" fill="hold">
                                          <p:stCondLst>
                                            <p:cond delay="0"/>
                                          </p:stCondLst>
                                        </p:cTn>
                                        <p:tgtEl>
                                          <p:spTgt spid="200"/>
                                        </p:tgtEl>
                                        <p:attrNameLst>
                                          <p:attrName>style.visibility</p:attrName>
                                        </p:attrNameLst>
                                      </p:cBhvr>
                                      <p:to>
                                        <p:strVal val="visible"/>
                                      </p:to>
                                    </p:set>
                                    <p:animEffect transition="in" filter="fade">
                                      <p:cBhvr>
                                        <p:cTn id="25" dur="250"/>
                                        <p:tgtEl>
                                          <p:spTgt spid="200"/>
                                        </p:tgtEl>
                                      </p:cBhvr>
                                    </p:animEffect>
                                  </p:childTnLst>
                                </p:cTn>
                              </p:par>
                              <p:par>
                                <p:cTn id="26" presetID="10" presetClass="entr" presetSubtype="0" fill="hold" nodeType="withEffect">
                                  <p:stCondLst>
                                    <p:cond delay="500"/>
                                  </p:stCondLst>
                                  <p:childTnLst>
                                    <p:set>
                                      <p:cBhvr>
                                        <p:cTn id="27" dur="1" fill="hold">
                                          <p:stCondLst>
                                            <p:cond delay="0"/>
                                          </p:stCondLst>
                                        </p:cTn>
                                        <p:tgtEl>
                                          <p:spTgt spid="207"/>
                                        </p:tgtEl>
                                        <p:attrNameLst>
                                          <p:attrName>style.visibility</p:attrName>
                                        </p:attrNameLst>
                                      </p:cBhvr>
                                      <p:to>
                                        <p:strVal val="visible"/>
                                      </p:to>
                                    </p:set>
                                    <p:animEffect transition="in" filter="fade">
                                      <p:cBhvr>
                                        <p:cTn id="28" dur="1822"/>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233"/>
        <p:cNvGrpSpPr/>
        <p:nvPr/>
      </p:nvGrpSpPr>
      <p:grpSpPr>
        <a:xfrm>
          <a:off x="0" y="0"/>
          <a:ext cx="0" cy="0"/>
          <a:chOff x="0" y="0"/>
          <a:chExt cx="0" cy="0"/>
        </a:xfrm>
      </p:grpSpPr>
      <p:pic>
        <p:nvPicPr>
          <p:cNvPr id="234" name="Google Shape;234;p16"/>
          <p:cNvPicPr preferRelativeResize="0"/>
          <p:nvPr/>
        </p:nvPicPr>
        <p:blipFill rotWithShape="1">
          <a:blip r:embed="rId3">
            <a:alphaModFix/>
          </a:blip>
          <a:srcRect/>
          <a:stretch/>
        </p:blipFill>
        <p:spPr>
          <a:xfrm>
            <a:off x="0" y="5067300"/>
            <a:ext cx="6414740" cy="6631780"/>
          </a:xfrm>
          <a:prstGeom prst="rect">
            <a:avLst/>
          </a:prstGeom>
          <a:noFill/>
          <a:ln>
            <a:noFill/>
          </a:ln>
        </p:spPr>
      </p:pic>
      <p:sp>
        <p:nvSpPr>
          <p:cNvPr id="235" name="Google Shape;235;p16"/>
          <p:cNvSpPr/>
          <p:nvPr/>
        </p:nvSpPr>
        <p:spPr>
          <a:xfrm>
            <a:off x="318448" y="145460"/>
            <a:ext cx="13300570" cy="5163746"/>
          </a:xfrm>
          <a:prstGeom prst="rect">
            <a:avLst/>
          </a:prstGeom>
          <a:noFill/>
          <a:ln>
            <a:noFill/>
          </a:ln>
        </p:spPr>
        <p:txBody>
          <a:bodyPr spcFirstLastPara="1" wrap="square" lIns="91425" tIns="45700" rIns="91425" bIns="45700" anchor="t" anchorCtr="0">
            <a:spAutoFit/>
          </a:bodyPr>
          <a:lstStyle/>
          <a:p>
            <a:pPr marL="0" marR="0" lvl="0" indent="18288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vi-VN" sz="4400" b="1" i="0" u="none" strike="noStrike" kern="0" cap="none" spc="0" normalizeH="0" baseline="0" noProof="0" dirty="0">
                <a:ln>
                  <a:noFill/>
                </a:ln>
                <a:solidFill>
                  <a:srgbClr val="000000"/>
                </a:solidFill>
                <a:effectLst/>
                <a:uLnTx/>
                <a:uFillTx/>
                <a:latin typeface="Josefin Sans"/>
                <a:ea typeface="Josefin Sans"/>
                <a:cs typeface="Josefin Sans"/>
                <a:sym typeface="Josefin Sans"/>
              </a:rPr>
              <a:t> Semijoin hoạt động như một trình giảm kích thước cho một quan hệ giống như một toán tử chọn lọc. Nối của hai quan hệ R và S qua thuộc tính A, được lưu trữ tại site 1 và 2, có thể được tính bằng cách thay thế một hoặc cả hai quan hệ toán hạng bằng một semijoin với quan hệ còn lại, sử dụng công thức sau:</a:t>
            </a:r>
            <a:endParaRPr kumimoji="0" sz="4400" b="1" i="0" u="none" strike="noStrike" kern="0" cap="none" spc="0" normalizeH="0" baseline="0" noProof="0" dirty="0">
              <a:ln>
                <a:noFill/>
              </a:ln>
              <a:solidFill>
                <a:srgbClr val="000000"/>
              </a:solidFill>
              <a:effectLst/>
              <a:uLnTx/>
              <a:uFillTx/>
              <a:latin typeface="Josefin Sans"/>
              <a:ea typeface="Josefin Sans"/>
              <a:cs typeface="Josefin Sans"/>
              <a:sym typeface="Josefin Sans"/>
            </a:endParaRPr>
          </a:p>
        </p:txBody>
      </p:sp>
      <p:pic>
        <p:nvPicPr>
          <p:cNvPr id="236" name="Google Shape;236;p16"/>
          <p:cNvPicPr preferRelativeResize="0"/>
          <p:nvPr/>
        </p:nvPicPr>
        <p:blipFill rotWithShape="1">
          <a:blip r:embed="rId4">
            <a:alphaModFix/>
          </a:blip>
          <a:srcRect/>
          <a:stretch/>
        </p:blipFill>
        <p:spPr>
          <a:xfrm>
            <a:off x="13619018" y="-767118"/>
            <a:ext cx="5357753" cy="5591583"/>
          </a:xfrm>
          <a:prstGeom prst="rect">
            <a:avLst/>
          </a:prstGeom>
          <a:noFill/>
          <a:ln>
            <a:noFill/>
          </a:ln>
        </p:spPr>
      </p:pic>
      <p:pic>
        <p:nvPicPr>
          <p:cNvPr id="6" name="Picture 5"/>
          <p:cNvPicPr>
            <a:picLocks noChangeAspect="1"/>
          </p:cNvPicPr>
          <p:nvPr/>
        </p:nvPicPr>
        <p:blipFill>
          <a:blip r:embed="rId5"/>
          <a:stretch>
            <a:fillRect/>
          </a:stretch>
        </p:blipFill>
        <p:spPr>
          <a:xfrm>
            <a:off x="6968733" y="5604164"/>
            <a:ext cx="10948621" cy="3886200"/>
          </a:xfrm>
          <a:prstGeom prst="rect">
            <a:avLst/>
          </a:prstGeom>
        </p:spPr>
      </p:pic>
    </p:spTree>
    <p:extLst>
      <p:ext uri="{BB962C8B-B14F-4D97-AF65-F5344CB8AC3E}">
        <p14:creationId xmlns:p14="http://schemas.microsoft.com/office/powerpoint/2010/main" val="223169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000"/>
                                        <p:tgtEl>
                                          <p:spTgt spid="234"/>
                                        </p:tgtEl>
                                      </p:cBhvr>
                                    </p:animEffect>
                                  </p:childTnLst>
                                </p:cTn>
                              </p:par>
                              <p:par>
                                <p:cTn id="8" presetID="10" presetClass="entr" presetSubtype="0" fill="hold" nodeType="withEffect">
                                  <p:stCondLst>
                                    <p:cond delay="0"/>
                                  </p:stCondLst>
                                  <p:childTnLst>
                                    <p:set>
                                      <p:cBhvr>
                                        <p:cTn id="9" dur="1" fill="hold">
                                          <p:stCondLst>
                                            <p:cond delay="0"/>
                                          </p:stCondLst>
                                        </p:cTn>
                                        <p:tgtEl>
                                          <p:spTgt spid="236"/>
                                        </p:tgtEl>
                                        <p:attrNameLst>
                                          <p:attrName>style.visibility</p:attrName>
                                        </p:attrNameLst>
                                      </p:cBhvr>
                                      <p:to>
                                        <p:strVal val="visible"/>
                                      </p:to>
                                    </p:set>
                                    <p:animEffect transition="in" filter="fade">
                                      <p:cBhvr>
                                        <p:cTn id="10" dur="2000"/>
                                        <p:tgtEl>
                                          <p:spTgt spid="236"/>
                                        </p:tgtEl>
                                      </p:cBhvr>
                                    </p:animEffect>
                                  </p:childTnLst>
                                </p:cTn>
                              </p:par>
                              <p:par>
                                <p:cTn id="11" presetID="10" presetClass="entr" presetSubtype="0" fill="hold" nodeType="withEffect">
                                  <p:stCondLst>
                                    <p:cond delay="0"/>
                                  </p:stCondLst>
                                  <p:childTnLst>
                                    <p:set>
                                      <p:cBhvr>
                                        <p:cTn id="12" dur="1" fill="hold">
                                          <p:stCondLst>
                                            <p:cond delay="0"/>
                                          </p:stCondLst>
                                        </p:cTn>
                                        <p:tgtEl>
                                          <p:spTgt spid="235"/>
                                        </p:tgtEl>
                                        <p:attrNameLst>
                                          <p:attrName>style.visibility</p:attrName>
                                        </p:attrNameLst>
                                      </p:cBhvr>
                                      <p:to>
                                        <p:strVal val="visible"/>
                                      </p:to>
                                    </p:set>
                                    <p:animEffect transition="in" filter="fade">
                                      <p:cBhvr>
                                        <p:cTn id="13" dur="1000"/>
                                        <p:tgtEl>
                                          <p:spTgt spid="235"/>
                                        </p:tgtEl>
                                      </p:cBhvr>
                                    </p:animEffect>
                                  </p:childTnLst>
                                </p:cTn>
                              </p:par>
                              <p:par>
                                <p:cTn id="14" presetID="3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fltVal val="0"/>
                                          </p:val>
                                        </p:tav>
                                        <p:tav tm="100000">
                                          <p:val>
                                            <p:strVal val="#ppt_w"/>
                                          </p:val>
                                        </p:tav>
                                      </p:tavLst>
                                    </p:anim>
                                    <p:anim calcmode="lin" valueType="num">
                                      <p:cBhvr>
                                        <p:cTn id="17" dur="1000" fill="hold"/>
                                        <p:tgtEl>
                                          <p:spTgt spid="6"/>
                                        </p:tgtEl>
                                        <p:attrNameLst>
                                          <p:attrName>ppt_h</p:attrName>
                                        </p:attrNameLst>
                                      </p:cBhvr>
                                      <p:tavLst>
                                        <p:tav tm="0">
                                          <p:val>
                                            <p:fltVal val="0"/>
                                          </p:val>
                                        </p:tav>
                                        <p:tav tm="100000">
                                          <p:val>
                                            <p:strVal val="#ppt_h"/>
                                          </p:val>
                                        </p:tav>
                                      </p:tavLst>
                                    </p:anim>
                                    <p:anim calcmode="lin" valueType="num">
                                      <p:cBhvr>
                                        <p:cTn id="18" dur="1000" fill="hold"/>
                                        <p:tgtEl>
                                          <p:spTgt spid="6"/>
                                        </p:tgtEl>
                                        <p:attrNameLst>
                                          <p:attrName>style.rotation</p:attrName>
                                        </p:attrNameLst>
                                      </p:cBhvr>
                                      <p:tavLst>
                                        <p:tav tm="0">
                                          <p:val>
                                            <p:fltVal val="90"/>
                                          </p:val>
                                        </p:tav>
                                        <p:tav tm="100000">
                                          <p:val>
                                            <p:fltVal val="0"/>
                                          </p:val>
                                        </p:tav>
                                      </p:tavLst>
                                    </p:anim>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252"/>
        <p:cNvGrpSpPr/>
        <p:nvPr/>
      </p:nvGrpSpPr>
      <p:grpSpPr>
        <a:xfrm>
          <a:off x="0" y="0"/>
          <a:ext cx="0" cy="0"/>
          <a:chOff x="0" y="0"/>
          <a:chExt cx="0" cy="0"/>
        </a:xfrm>
      </p:grpSpPr>
      <p:sp>
        <p:nvSpPr>
          <p:cNvPr id="253" name="Google Shape;253;p18"/>
          <p:cNvSpPr txBox="1"/>
          <p:nvPr/>
        </p:nvSpPr>
        <p:spPr>
          <a:xfrm>
            <a:off x="9318573" y="4386178"/>
            <a:ext cx="7090417" cy="34671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69555"/>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254" name="Google Shape;254;p18"/>
          <p:cNvPicPr preferRelativeResize="0"/>
          <p:nvPr/>
        </p:nvPicPr>
        <p:blipFill rotWithShape="1">
          <a:blip r:embed="rId3">
            <a:alphaModFix/>
          </a:blip>
          <a:srcRect/>
          <a:stretch/>
        </p:blipFill>
        <p:spPr>
          <a:xfrm>
            <a:off x="100026" y="997972"/>
            <a:ext cx="3874545" cy="5122596"/>
          </a:xfrm>
          <a:prstGeom prst="rect">
            <a:avLst/>
          </a:prstGeom>
          <a:noFill/>
          <a:ln>
            <a:noFill/>
          </a:ln>
        </p:spPr>
      </p:pic>
      <p:pic>
        <p:nvPicPr>
          <p:cNvPr id="255" name="Google Shape;255;p18"/>
          <p:cNvPicPr preferRelativeResize="0"/>
          <p:nvPr/>
        </p:nvPicPr>
        <p:blipFill rotWithShape="1">
          <a:blip r:embed="rId4">
            <a:alphaModFix/>
          </a:blip>
          <a:srcRect/>
          <a:stretch/>
        </p:blipFill>
        <p:spPr>
          <a:xfrm>
            <a:off x="1171244" y="1788701"/>
            <a:ext cx="3874545" cy="5122596"/>
          </a:xfrm>
          <a:prstGeom prst="rect">
            <a:avLst/>
          </a:prstGeom>
          <a:noFill/>
          <a:ln>
            <a:noFill/>
          </a:ln>
        </p:spPr>
      </p:pic>
      <p:pic>
        <p:nvPicPr>
          <p:cNvPr id="256" name="Google Shape;256;p18"/>
          <p:cNvPicPr preferRelativeResize="0"/>
          <p:nvPr/>
        </p:nvPicPr>
        <p:blipFill rotWithShape="1">
          <a:blip r:embed="rId5">
            <a:alphaModFix/>
          </a:blip>
          <a:srcRect/>
          <a:stretch/>
        </p:blipFill>
        <p:spPr>
          <a:xfrm>
            <a:off x="2286000" y="2527925"/>
            <a:ext cx="3874545" cy="5122596"/>
          </a:xfrm>
          <a:prstGeom prst="rect">
            <a:avLst/>
          </a:prstGeom>
          <a:noFill/>
          <a:ln>
            <a:noFill/>
          </a:ln>
        </p:spPr>
      </p:pic>
      <p:sp>
        <p:nvSpPr>
          <p:cNvPr id="257" name="Google Shape;257;p18"/>
          <p:cNvSpPr txBox="1"/>
          <p:nvPr/>
        </p:nvSpPr>
        <p:spPr>
          <a:xfrm>
            <a:off x="6506909" y="-201846"/>
            <a:ext cx="12333027" cy="1036258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82393"/>
              </a:lnSpc>
              <a:spcBef>
                <a:spcPts val="0"/>
              </a:spcBef>
              <a:spcAft>
                <a:spcPts val="0"/>
              </a:spcAft>
              <a:buClr>
                <a:srgbClr val="000000"/>
              </a:buClr>
              <a:buSzTx/>
              <a:buFont typeface="Arial"/>
              <a:buNone/>
              <a:tabLst/>
              <a:defRPr/>
            </a:pPr>
            <a:r>
              <a:rPr kumimoji="0" lang="vi-VN" sz="4000" b="1" i="0" u="sng" strike="noStrike" kern="0" cap="none" spc="0" normalizeH="0" baseline="0" noProof="0" dirty="0">
                <a:ln>
                  <a:noFill/>
                </a:ln>
                <a:solidFill>
                  <a:srgbClr val="F79646"/>
                </a:solidFill>
                <a:effectLst/>
                <a:uLnTx/>
                <a:uFillTx/>
                <a:latin typeface="Josefin Sans"/>
                <a:ea typeface="Josefin Sans"/>
                <a:cs typeface="Josefin Sans"/>
                <a:sym typeface="Josefin Sans"/>
              </a:rPr>
              <a:t>Như vậy:</a:t>
            </a:r>
          </a:p>
          <a:p>
            <a:pPr marL="0" marR="0" lvl="0" indent="0" algn="l" defTabSz="914400" rtl="0" eaLnBrk="1" fontAlgn="auto" latinLnBrk="0" hangingPunct="1">
              <a:lnSpc>
                <a:spcPct val="182393"/>
              </a:lnSpc>
              <a:spcBef>
                <a:spcPts val="0"/>
              </a:spcBef>
              <a:spcAft>
                <a:spcPts val="0"/>
              </a:spcAft>
              <a:buClr>
                <a:srgbClr val="000000"/>
              </a:buClr>
              <a:buSzTx/>
              <a:buFont typeface="Arial"/>
              <a:buNone/>
              <a:tabLst/>
              <a:defRPr/>
            </a:pPr>
            <a:r>
              <a:rPr kumimoji="0" lang="vi-VN" sz="3300"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Phương pháp semijoin tốt hơn nếu semijoin hoạt động như một bộ giảm kích thước đủ, tức là chỉ một số tuple của R tham gia vào phép nối. Phương pháp nối tốt hơn nếu các tuple của R đều tham gia vào phép nối, vì phương pháp semijoin yêu cầu thêm một bước truyền  projection trên  thuộc tính nối. Chi phí của bước projection  được tối thiểu hóa bằng cách mã hóa kết quả của projection trong các mảng bit, giảm chi phí truyền giá trị thuộc tính được nối.</a:t>
            </a:r>
          </a:p>
          <a:p>
            <a:pPr marL="0" marR="0" lvl="0" indent="0" algn="l" defTabSz="914400" rtl="0" eaLnBrk="1" fontAlgn="auto" latinLnBrk="0" hangingPunct="1">
              <a:lnSpc>
                <a:spcPct val="182393"/>
              </a:lnSpc>
              <a:spcBef>
                <a:spcPts val="0"/>
              </a:spcBef>
              <a:spcAft>
                <a:spcPts val="0"/>
              </a:spcAft>
              <a:buClr>
                <a:srgbClr val="000000"/>
              </a:buClr>
              <a:buSzTx/>
              <a:buFont typeface="Arial"/>
              <a:buNone/>
              <a:tabLst/>
              <a:defRPr/>
            </a:pPr>
            <a:r>
              <a:rPr kumimoji="0" lang="vi-VN" sz="3300"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 Lưu ý rằng không có phương pháp nào là tốt nhất một </a:t>
            </a:r>
          </a:p>
          <a:p>
            <a:pPr marL="0" marR="0" lvl="0" indent="0" algn="l" defTabSz="914400" rtl="0" eaLnBrk="1" fontAlgn="auto" latinLnBrk="0" hangingPunct="1">
              <a:lnSpc>
                <a:spcPct val="182393"/>
              </a:lnSpc>
              <a:spcBef>
                <a:spcPts val="0"/>
              </a:spcBef>
              <a:spcAft>
                <a:spcPts val="0"/>
              </a:spcAft>
              <a:buClr>
                <a:srgbClr val="000000"/>
              </a:buClr>
              <a:buSzTx/>
              <a:buFont typeface="Arial"/>
              <a:buNone/>
              <a:tabLst/>
              <a:defRPr/>
            </a:pPr>
            <a:r>
              <a:rPr kumimoji="0" lang="vi-VN" sz="3300" b="1" i="0" u="none" strike="noStrike" kern="0" cap="none" spc="0" normalizeH="0" baseline="0" noProof="0" dirty="0">
                <a:ln>
                  <a:noFill/>
                </a:ln>
                <a:solidFill>
                  <a:srgbClr val="FFFF00"/>
                </a:solidFill>
                <a:effectLst/>
                <a:uLnTx/>
                <a:uFillTx/>
                <a:latin typeface="Josefin Sans"/>
                <a:ea typeface="Josefin Sans"/>
                <a:cs typeface="Josefin Sans"/>
                <a:sym typeface="Josefin Sans"/>
              </a:rPr>
              <a:t>cách hệ thống, chúng được xem như là bổ sung cho nhau.</a:t>
            </a:r>
            <a:endParaRPr kumimoji="0" sz="1400" b="0" i="0" u="none" strike="noStrike" kern="0" cap="none" spc="0" normalizeH="0" baseline="0" noProof="0" dirty="0">
              <a:ln>
                <a:noFill/>
              </a:ln>
              <a:solidFill>
                <a:srgbClr val="FFFF00"/>
              </a:solidFill>
              <a:effectLst/>
              <a:uLnTx/>
              <a:uFillTx/>
              <a:latin typeface="Arial"/>
              <a:cs typeface="Arial"/>
              <a:sym typeface="Arial"/>
            </a:endParaRPr>
          </a:p>
        </p:txBody>
      </p:sp>
    </p:spTree>
    <p:extLst>
      <p:ext uri="{BB962C8B-B14F-4D97-AF65-F5344CB8AC3E}">
        <p14:creationId xmlns:p14="http://schemas.microsoft.com/office/powerpoint/2010/main" val="280061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4"/>
                                        </p:tgtEl>
                                        <p:attrNameLst>
                                          <p:attrName>style.visibility</p:attrName>
                                        </p:attrNameLst>
                                      </p:cBhvr>
                                      <p:to>
                                        <p:strVal val="visible"/>
                                      </p:to>
                                    </p:set>
                                    <p:anim calcmode="lin" valueType="num">
                                      <p:cBhvr additive="base">
                                        <p:cTn id="7" dur="1000"/>
                                        <p:tgtEl>
                                          <p:spTgt spid="254"/>
                                        </p:tgtEl>
                                        <p:attrNameLst>
                                          <p:attrName>ppt_w</p:attrName>
                                        </p:attrNameLst>
                                      </p:cBhvr>
                                      <p:tavLst>
                                        <p:tav tm="0">
                                          <p:val>
                                            <p:strVal val="0"/>
                                          </p:val>
                                        </p:tav>
                                        <p:tav tm="100000">
                                          <p:val>
                                            <p:strVal val="#ppt_w"/>
                                          </p:val>
                                        </p:tav>
                                      </p:tavLst>
                                    </p:anim>
                                    <p:anim calcmode="lin" valueType="num">
                                      <p:cBhvr additive="base">
                                        <p:cTn id="8" dur="1000"/>
                                        <p:tgtEl>
                                          <p:spTgt spid="254"/>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400"/>
                                  </p:stCondLst>
                                  <p:childTnLst>
                                    <p:set>
                                      <p:cBhvr>
                                        <p:cTn id="10" dur="1" fill="hold">
                                          <p:stCondLst>
                                            <p:cond delay="0"/>
                                          </p:stCondLst>
                                        </p:cTn>
                                        <p:tgtEl>
                                          <p:spTgt spid="255"/>
                                        </p:tgtEl>
                                        <p:attrNameLst>
                                          <p:attrName>style.visibility</p:attrName>
                                        </p:attrNameLst>
                                      </p:cBhvr>
                                      <p:to>
                                        <p:strVal val="visible"/>
                                      </p:to>
                                    </p:set>
                                    <p:animEffect transition="in" filter="fade">
                                      <p:cBhvr>
                                        <p:cTn id="11" dur="1000"/>
                                        <p:tgtEl>
                                          <p:spTgt spid="255"/>
                                        </p:tgtEl>
                                      </p:cBhvr>
                                    </p:animEffect>
                                  </p:childTnLst>
                                </p:cTn>
                              </p:par>
                              <p:par>
                                <p:cTn id="12" presetID="10" presetClass="entr" presetSubtype="0" fill="hold" nodeType="withEffect">
                                  <p:stCondLst>
                                    <p:cond delay="200"/>
                                  </p:stCondLst>
                                  <p:childTnLst>
                                    <p:set>
                                      <p:cBhvr>
                                        <p:cTn id="13" dur="1" fill="hold">
                                          <p:stCondLst>
                                            <p:cond delay="0"/>
                                          </p:stCondLst>
                                        </p:cTn>
                                        <p:tgtEl>
                                          <p:spTgt spid="256"/>
                                        </p:tgtEl>
                                        <p:attrNameLst>
                                          <p:attrName>style.visibility</p:attrName>
                                        </p:attrNameLst>
                                      </p:cBhvr>
                                      <p:to>
                                        <p:strVal val="visible"/>
                                      </p:to>
                                    </p:set>
                                    <p:animEffect transition="in" filter="fade">
                                      <p:cBhvr>
                                        <p:cTn id="14" dur="1000"/>
                                        <p:tgtEl>
                                          <p:spTgt spid="256"/>
                                        </p:tgtEl>
                                      </p:cBhvr>
                                    </p:animEffect>
                                  </p:childTnLst>
                                </p:cTn>
                              </p:par>
                              <p:par>
                                <p:cTn id="15" presetID="10" presetClass="entr" presetSubtype="0" fill="hold" nodeType="withEffect">
                                  <p:stCondLst>
                                    <p:cond delay="200"/>
                                  </p:stCondLst>
                                  <p:childTnLst>
                                    <p:set>
                                      <p:cBhvr>
                                        <p:cTn id="16" dur="1" fill="hold">
                                          <p:stCondLst>
                                            <p:cond delay="0"/>
                                          </p:stCondLst>
                                        </p:cTn>
                                        <p:tgtEl>
                                          <p:spTgt spid="257"/>
                                        </p:tgtEl>
                                        <p:attrNameLst>
                                          <p:attrName>style.visibility</p:attrName>
                                        </p:attrNameLst>
                                      </p:cBhvr>
                                      <p:to>
                                        <p:strVal val="visible"/>
                                      </p:to>
                                    </p:set>
                                    <p:animEffect transition="in" filter="fade">
                                      <p:cBhvr>
                                        <p:cTn id="17" dur="2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C48D8A-F138-A1F6-42FA-102A4AD01ADE}"/>
              </a:ext>
            </a:extLst>
          </p:cNvPr>
          <p:cNvSpPr/>
          <p:nvPr/>
        </p:nvSpPr>
        <p:spPr>
          <a:xfrm rot="18999088">
            <a:off x="5032667" y="6045411"/>
            <a:ext cx="20116800" cy="990600"/>
          </a:xfrm>
          <a:prstGeom prst="rect">
            <a:avLst/>
          </a:prstGeom>
          <a:solidFill>
            <a:srgbClr val="5281A2">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pic>
        <p:nvPicPr>
          <p:cNvPr id="13" name="Picture 12">
            <a:extLst>
              <a:ext uri="{FF2B5EF4-FFF2-40B4-BE49-F238E27FC236}">
                <a16:creationId xmlns:a16="http://schemas.microsoft.com/office/drawing/2014/main" id="{1DBE3EED-45D1-1FA5-E0D7-21E3DF85F7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9771" y="2785877"/>
            <a:ext cx="11982334" cy="7393141"/>
          </a:xfrm>
          <a:prstGeom prst="rect">
            <a:avLst/>
          </a:prstGeom>
          <a:noFill/>
          <a:ln w="28575">
            <a:solidFill>
              <a:srgbClr val="2B4B82"/>
            </a:solidFill>
          </a:ln>
          <a:effectLst>
            <a:outerShdw blurRad="50800" dist="38100" dir="2700000" algn="tl" rotWithShape="0">
              <a:prstClr val="black">
                <a:alpha val="40000"/>
              </a:prstClr>
            </a:outerShdw>
          </a:effectLst>
        </p:spPr>
      </p:pic>
      <p:sp>
        <p:nvSpPr>
          <p:cNvPr id="12" name="Isosceles Triangle 11">
            <a:extLst>
              <a:ext uri="{FF2B5EF4-FFF2-40B4-BE49-F238E27FC236}">
                <a16:creationId xmlns:a16="http://schemas.microsoft.com/office/drawing/2014/main" id="{D070E52F-6907-7E8B-BDDE-A0E39BD4E4D0}"/>
              </a:ext>
            </a:extLst>
          </p:cNvPr>
          <p:cNvSpPr/>
          <p:nvPr/>
        </p:nvSpPr>
        <p:spPr>
          <a:xfrm rot="5400000">
            <a:off x="7414811" y="3434073"/>
            <a:ext cx="231300" cy="18753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7" name="Rectangle 6">
            <a:extLst>
              <a:ext uri="{FF2B5EF4-FFF2-40B4-BE49-F238E27FC236}">
                <a16:creationId xmlns:a16="http://schemas.microsoft.com/office/drawing/2014/main" id="{FE08BC8F-3923-62C3-2EE7-AE9168C671F8}"/>
              </a:ext>
            </a:extLst>
          </p:cNvPr>
          <p:cNvSpPr/>
          <p:nvPr/>
        </p:nvSpPr>
        <p:spPr>
          <a:xfrm rot="1174041">
            <a:off x="794718" y="280134"/>
            <a:ext cx="864334" cy="1131801"/>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pic>
        <p:nvPicPr>
          <p:cNvPr id="6" name="Picture 2">
            <a:extLst>
              <a:ext uri="{FF2B5EF4-FFF2-40B4-BE49-F238E27FC236}">
                <a16:creationId xmlns:a16="http://schemas.microsoft.com/office/drawing/2014/main" id="{A8699BCD-20D2-6C03-FEDA-3DF6E45544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419099" y="342900"/>
            <a:ext cx="1615572" cy="1295396"/>
          </a:xfrm>
          <a:prstGeom prst="rect">
            <a:avLst/>
          </a:prstGeom>
          <a:effectLst>
            <a:outerShdw blurRad="50800" dist="38100" dir="2700000" algn="tl" rotWithShape="0">
              <a:prstClr val="black">
                <a:alpha val="40000"/>
              </a:prstClr>
            </a:outerShdw>
          </a:effectLst>
        </p:spPr>
      </p:pic>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52400"/>
            <a:ext cx="1615572" cy="129539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543F5945-69F0-81D5-B845-FF3A62930C04}"/>
              </a:ext>
            </a:extLst>
          </p:cNvPr>
          <p:cNvSpPr txBox="1"/>
          <p:nvPr/>
        </p:nvSpPr>
        <p:spPr>
          <a:xfrm>
            <a:off x="2034670" y="1523993"/>
            <a:ext cx="13548799"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srgbClr val="1F497D">
                    <a:lumMod val="50000"/>
                  </a:srgbClr>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So sánh với phép nối(join),semijoin tạo ra nhiều toán tử hơn nhưng có thể áp dụng trên các phép toán nhỏ hơn.</a:t>
            </a:r>
            <a:endParaRPr kumimoji="0" lang="en-US" sz="3800" b="0" i="0" u="none" strike="noStrike" kern="1200" cap="none" spc="0" normalizeH="0" baseline="0" noProof="0">
              <a:ln>
                <a:noFill/>
              </a:ln>
              <a:solidFill>
                <a:srgbClr val="1F497D">
                  <a:lumMod val="50000"/>
                </a:srgbClr>
              </a:solidFill>
              <a:effectLst/>
              <a:uLnTx/>
              <a:uFillTx/>
              <a:latin typeface="Josefin Sans Regular" panose="020B0604020202020204" charset="0"/>
              <a:ea typeface="+mn-ea"/>
              <a:cs typeface="Arial"/>
              <a:sym typeface="Arial"/>
            </a:endParaRPr>
          </a:p>
        </p:txBody>
      </p:sp>
      <p:sp>
        <p:nvSpPr>
          <p:cNvPr id="5" name="TextBox 5"/>
          <p:cNvSpPr txBox="1"/>
          <p:nvPr/>
        </p:nvSpPr>
        <p:spPr>
          <a:xfrm>
            <a:off x="2034671" y="729949"/>
            <a:ext cx="10287000" cy="521297"/>
          </a:xfrm>
          <a:prstGeom prst="rect">
            <a:avLst/>
          </a:prstGeom>
        </p:spPr>
        <p:txBody>
          <a:bodyPr wrap="square" lIns="0" tIns="0" rIns="0" bIns="0" rtlCol="0" anchor="t">
            <a:spAutoFit/>
          </a:bodyPr>
          <a:lstStyle/>
          <a:p>
            <a:pPr marL="0" marR="0" lvl="0" indent="0" algn="l" defTabSz="914400" rtl="0" eaLnBrk="1" fontAlgn="auto" latinLnBrk="0" hangingPunct="1">
              <a:lnSpc>
                <a:spcPts val="3480"/>
              </a:lnSpc>
              <a:spcBef>
                <a:spcPts val="0"/>
              </a:spcBef>
              <a:spcAft>
                <a:spcPts val="0"/>
              </a:spcAft>
              <a:buClrTx/>
              <a:buSzTx/>
              <a:buFontTx/>
              <a:buNone/>
              <a:tabLst/>
              <a:defRPr/>
            </a:pPr>
            <a:r>
              <a:rPr kumimoji="0" lang="en-US" sz="4800" b="0" i="0" u="none" strike="noStrike" kern="1200" cap="none" spc="0" normalizeH="0" baseline="0" noProof="0">
                <a:ln>
                  <a:noFill/>
                </a:ln>
                <a:solidFill>
                  <a:srgbClr val="1F497D">
                    <a:lumMod val="50000"/>
                  </a:srgbClr>
                </a:solidFill>
                <a:effectLst/>
                <a:uLnTx/>
                <a:uFillTx/>
                <a:latin typeface="Josefin Sans Regular"/>
                <a:ea typeface="+mn-ea"/>
                <a:cs typeface="Arial"/>
                <a:sym typeface="Arial"/>
              </a:rPr>
              <a:t>4.3.4 So sánh Join và Semijoin</a:t>
            </a:r>
          </a:p>
        </p:txBody>
      </p:sp>
      <p:grpSp>
        <p:nvGrpSpPr>
          <p:cNvPr id="4" name="Group 3">
            <a:extLst>
              <a:ext uri="{FF2B5EF4-FFF2-40B4-BE49-F238E27FC236}">
                <a16:creationId xmlns:a16="http://schemas.microsoft.com/office/drawing/2014/main" id="{9B2351F5-BA8E-390A-906A-72C84343B143}"/>
              </a:ext>
            </a:extLst>
          </p:cNvPr>
          <p:cNvGrpSpPr/>
          <p:nvPr/>
        </p:nvGrpSpPr>
        <p:grpSpPr>
          <a:xfrm>
            <a:off x="6358778" y="289569"/>
            <a:ext cx="400294" cy="246856"/>
            <a:chOff x="4364787" y="4852650"/>
            <a:chExt cx="988507" cy="609600"/>
          </a:xfrm>
          <a:noFill/>
        </p:grpSpPr>
        <p:sp>
          <p:nvSpPr>
            <p:cNvPr id="8" name="Isosceles Triangle 7">
              <a:extLst>
                <a:ext uri="{FF2B5EF4-FFF2-40B4-BE49-F238E27FC236}">
                  <a16:creationId xmlns:a16="http://schemas.microsoft.com/office/drawing/2014/main" id="{F62A851C-FD1F-6FB4-4A07-33D50A0D4D39}"/>
                </a:ext>
              </a:extLst>
            </p:cNvPr>
            <p:cNvSpPr/>
            <p:nvPr/>
          </p:nvSpPr>
          <p:spPr>
            <a:xfrm rot="5400000">
              <a:off x="4307114" y="4910323"/>
              <a:ext cx="609600" cy="494253"/>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9" name="Isosceles Triangle 8">
              <a:extLst>
                <a:ext uri="{FF2B5EF4-FFF2-40B4-BE49-F238E27FC236}">
                  <a16:creationId xmlns:a16="http://schemas.microsoft.com/office/drawing/2014/main" id="{A4A2816F-1053-FB7B-22E3-3733B761EBB8}"/>
                </a:ext>
              </a:extLst>
            </p:cNvPr>
            <p:cNvSpPr/>
            <p:nvPr/>
          </p:nvSpPr>
          <p:spPr>
            <a:xfrm rot="16200000">
              <a:off x="4801368" y="4910323"/>
              <a:ext cx="609600" cy="494253"/>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27" name="Group 26">
            <a:extLst>
              <a:ext uri="{FF2B5EF4-FFF2-40B4-BE49-F238E27FC236}">
                <a16:creationId xmlns:a16="http://schemas.microsoft.com/office/drawing/2014/main" id="{87710267-A6F4-F3A0-7595-10AD93A0870C}"/>
              </a:ext>
            </a:extLst>
          </p:cNvPr>
          <p:cNvGrpSpPr/>
          <p:nvPr/>
        </p:nvGrpSpPr>
        <p:grpSpPr>
          <a:xfrm>
            <a:off x="9677400" y="329894"/>
            <a:ext cx="390380" cy="246857"/>
            <a:chOff x="630136" y="5372100"/>
            <a:chExt cx="7772412" cy="4914900"/>
          </a:xfrm>
        </p:grpSpPr>
        <p:sp>
          <p:nvSpPr>
            <p:cNvPr id="28" name="Isosceles Triangle 27">
              <a:extLst>
                <a:ext uri="{FF2B5EF4-FFF2-40B4-BE49-F238E27FC236}">
                  <a16:creationId xmlns:a16="http://schemas.microsoft.com/office/drawing/2014/main" id="{E8656EBA-59C8-96E0-695F-18265BB595EF}"/>
                </a:ext>
              </a:extLst>
            </p:cNvPr>
            <p:cNvSpPr/>
            <p:nvPr/>
          </p:nvSpPr>
          <p:spPr>
            <a:xfrm rot="5400000">
              <a:off x="194456" y="6117509"/>
              <a:ext cx="4605162" cy="3733801"/>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29" name="Straight Connector 28">
              <a:extLst>
                <a:ext uri="{FF2B5EF4-FFF2-40B4-BE49-F238E27FC236}">
                  <a16:creationId xmlns:a16="http://schemas.microsoft.com/office/drawing/2014/main" id="{54011C71-21B3-9713-A421-C3A02B86B40B}"/>
                </a:ext>
              </a:extLst>
            </p:cNvPr>
            <p:cNvCxnSpPr>
              <a:cxnSpLocks/>
              <a:stCxn id="28" idx="0"/>
            </p:cNvCxnSpPr>
            <p:nvPr/>
          </p:nvCxnSpPr>
          <p:spPr>
            <a:xfrm>
              <a:off x="4363947" y="7984419"/>
              <a:ext cx="4038601" cy="2302581"/>
            </a:xfrm>
            <a:prstGeom prst="line">
              <a:avLst/>
            </a:prstGeom>
            <a:ln w="25400">
              <a:solidFill>
                <a:srgbClr val="2B4B8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A4758A9-1052-F5F8-902F-CDBA40AC18B7}"/>
                </a:ext>
              </a:extLst>
            </p:cNvPr>
            <p:cNvCxnSpPr>
              <a:cxnSpLocks/>
              <a:stCxn id="28" idx="0"/>
            </p:cNvCxnSpPr>
            <p:nvPr/>
          </p:nvCxnSpPr>
          <p:spPr>
            <a:xfrm flipV="1">
              <a:off x="4363947" y="5372100"/>
              <a:ext cx="4038601" cy="2612319"/>
            </a:xfrm>
            <a:prstGeom prst="line">
              <a:avLst/>
            </a:prstGeom>
            <a:ln w="25400">
              <a:solidFill>
                <a:srgbClr val="2B4B82"/>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60B1CFB-CCDB-0A63-1E00-B48D945A04B4}"/>
              </a:ext>
            </a:extLst>
          </p:cNvPr>
          <p:cNvGrpSpPr/>
          <p:nvPr/>
        </p:nvGrpSpPr>
        <p:grpSpPr>
          <a:xfrm>
            <a:off x="13748825" y="5530013"/>
            <a:ext cx="13548799" cy="8252450"/>
            <a:chOff x="12397242" y="4468586"/>
            <a:chExt cx="13548799" cy="8252450"/>
          </a:xfrm>
          <a:effectLst>
            <a:outerShdw blurRad="50800" dist="38100" algn="l" rotWithShape="0">
              <a:prstClr val="black">
                <a:alpha val="40000"/>
              </a:prstClr>
            </a:outerShdw>
          </a:effectLst>
        </p:grpSpPr>
        <p:pic>
          <p:nvPicPr>
            <p:cNvPr id="32" name="Picture 6">
              <a:extLst>
                <a:ext uri="{FF2B5EF4-FFF2-40B4-BE49-F238E27FC236}">
                  <a16:creationId xmlns:a16="http://schemas.microsoft.com/office/drawing/2014/main" id="{5AF0C011-7ACA-614F-F5F2-6678DE98A5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97242" y="4468586"/>
              <a:ext cx="13548799" cy="8252450"/>
            </a:xfrm>
            <a:prstGeom prst="rect">
              <a:avLst/>
            </a:prstGeom>
          </p:spPr>
        </p:pic>
        <p:pic>
          <p:nvPicPr>
            <p:cNvPr id="33" name="Picture 5">
              <a:extLst>
                <a:ext uri="{FF2B5EF4-FFF2-40B4-BE49-F238E27FC236}">
                  <a16:creationId xmlns:a16="http://schemas.microsoft.com/office/drawing/2014/main" id="{A1548ADE-08F0-9C29-0AD3-6EEA320C44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338591" y="5710764"/>
              <a:ext cx="1491622" cy="3229890"/>
            </a:xfrm>
            <a:prstGeom prst="rect">
              <a:avLst/>
            </a:prstGeom>
          </p:spPr>
        </p:pic>
      </p:grpSp>
      <p:pic>
        <p:nvPicPr>
          <p:cNvPr id="11" name="Picture 9">
            <a:extLst>
              <a:ext uri="{FF2B5EF4-FFF2-40B4-BE49-F238E27FC236}">
                <a16:creationId xmlns:a16="http://schemas.microsoft.com/office/drawing/2014/main" id="{00A0E87A-8B1C-F736-8AFD-07E1830FCE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3578691">
            <a:off x="-4151602" y="5553817"/>
            <a:ext cx="7714897" cy="59895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702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0479805-5AA9-5C2E-F3AA-6061544CE5E6}"/>
              </a:ext>
            </a:extLst>
          </p:cNvPr>
          <p:cNvSpPr/>
          <p:nvPr/>
        </p:nvSpPr>
        <p:spPr>
          <a:xfrm rot="18166214">
            <a:off x="6116650" y="6214056"/>
            <a:ext cx="20116800" cy="990600"/>
          </a:xfrm>
          <a:prstGeom prst="rect">
            <a:avLst/>
          </a:prstGeom>
          <a:solidFill>
            <a:srgbClr val="5281A2">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pic>
        <p:nvPicPr>
          <p:cNvPr id="15" name="Picture 9">
            <a:extLst>
              <a:ext uri="{FF2B5EF4-FFF2-40B4-BE49-F238E27FC236}">
                <a16:creationId xmlns:a16="http://schemas.microsoft.com/office/drawing/2014/main" id="{5B92AA1C-4865-3E7D-5C26-D7B2F6D1A2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034614">
            <a:off x="-5118738" y="6410120"/>
            <a:ext cx="7714897" cy="5989567"/>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FE08BC8F-3923-62C3-2EE7-AE9168C671F8}"/>
              </a:ext>
            </a:extLst>
          </p:cNvPr>
          <p:cNvSpPr/>
          <p:nvPr/>
        </p:nvSpPr>
        <p:spPr>
          <a:xfrm rot="1174041">
            <a:off x="794718" y="280134"/>
            <a:ext cx="864334" cy="1131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pic>
        <p:nvPicPr>
          <p:cNvPr id="6" name="Picture 2">
            <a:extLst>
              <a:ext uri="{FF2B5EF4-FFF2-40B4-BE49-F238E27FC236}">
                <a16:creationId xmlns:a16="http://schemas.microsoft.com/office/drawing/2014/main" id="{A8699BCD-20D2-6C03-FEDA-3DF6E45544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419099" y="342900"/>
            <a:ext cx="1615572" cy="1295396"/>
          </a:xfrm>
          <a:prstGeom prst="rect">
            <a:avLst/>
          </a:prstGeom>
        </p:spPr>
      </p:pic>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52400"/>
            <a:ext cx="1615572" cy="1295396"/>
          </a:xfrm>
          <a:prstGeom prst="rect">
            <a:avLst/>
          </a:prstGeom>
        </p:spPr>
      </p:pic>
      <p:sp>
        <p:nvSpPr>
          <p:cNvPr id="10" name="Freeform: Shape 9">
            <a:extLst>
              <a:ext uri="{FF2B5EF4-FFF2-40B4-BE49-F238E27FC236}">
                <a16:creationId xmlns:a16="http://schemas.microsoft.com/office/drawing/2014/main" id="{BADFBD3F-CB6B-5C68-FEC7-4027D98D0083}"/>
              </a:ext>
            </a:extLst>
          </p:cNvPr>
          <p:cNvSpPr/>
          <p:nvPr/>
        </p:nvSpPr>
        <p:spPr>
          <a:xfrm>
            <a:off x="13155014" y="2834650"/>
            <a:ext cx="637399" cy="773062"/>
          </a:xfrm>
          <a:custGeom>
            <a:avLst/>
            <a:gdLst>
              <a:gd name="connsiteX0" fmla="*/ 55508 w 637399"/>
              <a:gd name="connsiteY0" fmla="*/ 11011 h 773062"/>
              <a:gd name="connsiteX1" fmla="*/ 124781 w 637399"/>
              <a:gd name="connsiteY1" fmla="*/ 38720 h 773062"/>
              <a:gd name="connsiteX2" fmla="*/ 235617 w 637399"/>
              <a:gd name="connsiteY2" fmla="*/ 94138 h 773062"/>
              <a:gd name="connsiteX3" fmla="*/ 346453 w 637399"/>
              <a:gd name="connsiteY3" fmla="*/ 149556 h 773062"/>
              <a:gd name="connsiteX4" fmla="*/ 388017 w 637399"/>
              <a:gd name="connsiteY4" fmla="*/ 177266 h 773062"/>
              <a:gd name="connsiteX5" fmla="*/ 498853 w 637399"/>
              <a:gd name="connsiteY5" fmla="*/ 232684 h 773062"/>
              <a:gd name="connsiteX6" fmla="*/ 540417 w 637399"/>
              <a:gd name="connsiteY6" fmla="*/ 274247 h 773062"/>
              <a:gd name="connsiteX7" fmla="*/ 595835 w 637399"/>
              <a:gd name="connsiteY7" fmla="*/ 315811 h 773062"/>
              <a:gd name="connsiteX8" fmla="*/ 637399 w 637399"/>
              <a:gd name="connsiteY8" fmla="*/ 371229 h 773062"/>
              <a:gd name="connsiteX9" fmla="*/ 623544 w 637399"/>
              <a:gd name="connsiteY9" fmla="*/ 676029 h 773062"/>
              <a:gd name="connsiteX10" fmla="*/ 581981 w 637399"/>
              <a:gd name="connsiteY10" fmla="*/ 703738 h 773062"/>
              <a:gd name="connsiteX11" fmla="*/ 554272 w 637399"/>
              <a:gd name="connsiteY11" fmla="*/ 745302 h 773062"/>
              <a:gd name="connsiteX12" fmla="*/ 457290 w 637399"/>
              <a:gd name="connsiteY12" fmla="*/ 759156 h 773062"/>
              <a:gd name="connsiteX13" fmla="*/ 498853 w 637399"/>
              <a:gd name="connsiteY13" fmla="*/ 773011 h 773062"/>
              <a:gd name="connsiteX14" fmla="*/ 318744 w 637399"/>
              <a:gd name="connsiteY14" fmla="*/ 759156 h 773062"/>
              <a:gd name="connsiteX15" fmla="*/ 291035 w 637399"/>
              <a:gd name="connsiteY15" fmla="*/ 717593 h 773062"/>
              <a:gd name="connsiteX16" fmla="*/ 249472 w 637399"/>
              <a:gd name="connsiteY16" fmla="*/ 689884 h 773062"/>
              <a:gd name="connsiteX17" fmla="*/ 166344 w 637399"/>
              <a:gd name="connsiteY17" fmla="*/ 648320 h 773062"/>
              <a:gd name="connsiteX18" fmla="*/ 110926 w 637399"/>
              <a:gd name="connsiteY18" fmla="*/ 606756 h 773062"/>
              <a:gd name="connsiteX19" fmla="*/ 69362 w 637399"/>
              <a:gd name="connsiteY19" fmla="*/ 565193 h 773062"/>
              <a:gd name="connsiteX20" fmla="*/ 13944 w 637399"/>
              <a:gd name="connsiteY20" fmla="*/ 551338 h 773062"/>
              <a:gd name="connsiteX21" fmla="*/ 13944 w 637399"/>
              <a:gd name="connsiteY21" fmla="*/ 454356 h 773062"/>
              <a:gd name="connsiteX22" fmla="*/ 27799 w 637399"/>
              <a:gd name="connsiteY22" fmla="*/ 232684 h 773062"/>
              <a:gd name="connsiteX23" fmla="*/ 55508 w 637399"/>
              <a:gd name="connsiteY23" fmla="*/ 11011 h 7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7399" h="773062">
                <a:moveTo>
                  <a:pt x="55508" y="11011"/>
                </a:moveTo>
                <a:cubicBezTo>
                  <a:pt x="71672" y="-21316"/>
                  <a:pt x="103041" y="26642"/>
                  <a:pt x="124781" y="38720"/>
                </a:cubicBezTo>
                <a:cubicBezTo>
                  <a:pt x="240392" y="102948"/>
                  <a:pt x="120723" y="65416"/>
                  <a:pt x="235617" y="94138"/>
                </a:cubicBezTo>
                <a:cubicBezTo>
                  <a:pt x="331918" y="158338"/>
                  <a:pt x="210873" y="81765"/>
                  <a:pt x="346453" y="149556"/>
                </a:cubicBezTo>
                <a:cubicBezTo>
                  <a:pt x="361346" y="157003"/>
                  <a:pt x="373399" y="169292"/>
                  <a:pt x="388017" y="177266"/>
                </a:cubicBezTo>
                <a:cubicBezTo>
                  <a:pt x="424279" y="197046"/>
                  <a:pt x="469645" y="203477"/>
                  <a:pt x="498853" y="232684"/>
                </a:cubicBezTo>
                <a:cubicBezTo>
                  <a:pt x="512708" y="246538"/>
                  <a:pt x="525541" y="261496"/>
                  <a:pt x="540417" y="274247"/>
                </a:cubicBezTo>
                <a:cubicBezTo>
                  <a:pt x="557949" y="289274"/>
                  <a:pt x="579507" y="299483"/>
                  <a:pt x="595835" y="315811"/>
                </a:cubicBezTo>
                <a:cubicBezTo>
                  <a:pt x="612163" y="332139"/>
                  <a:pt x="623544" y="352756"/>
                  <a:pt x="637399" y="371229"/>
                </a:cubicBezTo>
                <a:cubicBezTo>
                  <a:pt x="632781" y="472829"/>
                  <a:pt x="640264" y="575708"/>
                  <a:pt x="623544" y="676029"/>
                </a:cubicBezTo>
                <a:cubicBezTo>
                  <a:pt x="620807" y="692453"/>
                  <a:pt x="593755" y="691964"/>
                  <a:pt x="581981" y="703738"/>
                </a:cubicBezTo>
                <a:cubicBezTo>
                  <a:pt x="570207" y="715512"/>
                  <a:pt x="569488" y="738539"/>
                  <a:pt x="554272" y="745302"/>
                </a:cubicBezTo>
                <a:cubicBezTo>
                  <a:pt x="524431" y="758565"/>
                  <a:pt x="489617" y="754538"/>
                  <a:pt x="457290" y="759156"/>
                </a:cubicBezTo>
                <a:cubicBezTo>
                  <a:pt x="471144" y="763774"/>
                  <a:pt x="513457" y="773011"/>
                  <a:pt x="498853" y="773011"/>
                </a:cubicBezTo>
                <a:cubicBezTo>
                  <a:pt x="438639" y="773011"/>
                  <a:pt x="376925" y="774671"/>
                  <a:pt x="318744" y="759156"/>
                </a:cubicBezTo>
                <a:cubicBezTo>
                  <a:pt x="302655" y="754866"/>
                  <a:pt x="302809" y="729367"/>
                  <a:pt x="291035" y="717593"/>
                </a:cubicBezTo>
                <a:cubicBezTo>
                  <a:pt x="279261" y="705819"/>
                  <a:pt x="264365" y="697331"/>
                  <a:pt x="249472" y="689884"/>
                </a:cubicBezTo>
                <a:cubicBezTo>
                  <a:pt x="157969" y="644132"/>
                  <a:pt x="258988" y="714494"/>
                  <a:pt x="166344" y="648320"/>
                </a:cubicBezTo>
                <a:cubicBezTo>
                  <a:pt x="147554" y="634899"/>
                  <a:pt x="128458" y="621783"/>
                  <a:pt x="110926" y="606756"/>
                </a:cubicBezTo>
                <a:cubicBezTo>
                  <a:pt x="96050" y="594005"/>
                  <a:pt x="86374" y="574914"/>
                  <a:pt x="69362" y="565193"/>
                </a:cubicBezTo>
                <a:cubicBezTo>
                  <a:pt x="52830" y="555746"/>
                  <a:pt x="32417" y="555956"/>
                  <a:pt x="13944" y="551338"/>
                </a:cubicBezTo>
                <a:cubicBezTo>
                  <a:pt x="-12089" y="473238"/>
                  <a:pt x="4577" y="548029"/>
                  <a:pt x="13944" y="454356"/>
                </a:cubicBezTo>
                <a:cubicBezTo>
                  <a:pt x="21311" y="380689"/>
                  <a:pt x="25486" y="306683"/>
                  <a:pt x="27799" y="232684"/>
                </a:cubicBezTo>
                <a:cubicBezTo>
                  <a:pt x="30107" y="158829"/>
                  <a:pt x="39344" y="43338"/>
                  <a:pt x="55508" y="11011"/>
                </a:cubicBezTo>
                <a:close/>
              </a:path>
            </a:pathLst>
          </a:custGeom>
          <a:solidFill>
            <a:srgbClr val="9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8" name="TextBox 17">
            <a:extLst>
              <a:ext uri="{FF2B5EF4-FFF2-40B4-BE49-F238E27FC236}">
                <a16:creationId xmlns:a16="http://schemas.microsoft.com/office/drawing/2014/main" id="{543F5945-69F0-81D5-B845-FF3A62930C04}"/>
              </a:ext>
            </a:extLst>
          </p:cNvPr>
          <p:cNvSpPr txBox="1"/>
          <p:nvPr/>
        </p:nvSpPr>
        <p:spPr>
          <a:xfrm>
            <a:off x="2034670" y="1523993"/>
            <a:ext cx="13548799"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So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sánh</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với</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phép</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nối</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(join),</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semijoin</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tạo</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ra</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nhiều</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toán</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tử</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hơn</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nhưng</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có</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thể</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áp</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dụng</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trên</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các</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phép</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toán</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nhỏ</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800" b="0" i="0" u="none" strike="noStrike" kern="1200" cap="none" spc="0" normalizeH="0" baseline="0" noProof="0" dirty="0" err="1">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hơn</a:t>
            </a:r>
            <a:r>
              <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a:t>
            </a:r>
            <a:endParaRPr kumimoji="0" lang="en-US" sz="3800" b="0" i="0" u="none" strike="noStrike" kern="1200" cap="none" spc="0" normalizeH="0" baseline="0" noProof="0" dirty="0">
              <a:ln>
                <a:noFill/>
              </a:ln>
              <a:solidFill>
                <a:prstClr val="black"/>
              </a:solidFill>
              <a:effectLst/>
              <a:uLnTx/>
              <a:uFillTx/>
              <a:latin typeface="Josefin Sans Regular" panose="020B0604020202020204" charset="0"/>
              <a:ea typeface="+mn-ea"/>
              <a:cs typeface="Arial"/>
              <a:sym typeface="Arial"/>
            </a:endParaRPr>
          </a:p>
        </p:txBody>
      </p:sp>
      <p:sp>
        <p:nvSpPr>
          <p:cNvPr id="5" name="TextBox 5"/>
          <p:cNvSpPr txBox="1"/>
          <p:nvPr/>
        </p:nvSpPr>
        <p:spPr>
          <a:xfrm>
            <a:off x="2034671" y="729949"/>
            <a:ext cx="10287000" cy="521297"/>
          </a:xfrm>
          <a:prstGeom prst="rect">
            <a:avLst/>
          </a:prstGeom>
        </p:spPr>
        <p:txBody>
          <a:bodyPr wrap="square" lIns="0" tIns="0" rIns="0" bIns="0" rtlCol="0" anchor="t">
            <a:spAutoFit/>
          </a:bodyPr>
          <a:lstStyle/>
          <a:p>
            <a:pPr marL="0" marR="0" lvl="0" indent="0" algn="l" defTabSz="914400" rtl="0" eaLnBrk="1" fontAlgn="auto" latinLnBrk="0" hangingPunct="1">
              <a:lnSpc>
                <a:spcPts val="3480"/>
              </a:lnSpc>
              <a:spcBef>
                <a:spcPts val="0"/>
              </a:spcBef>
              <a:spcAft>
                <a:spcPts val="0"/>
              </a:spcAft>
              <a:buClrTx/>
              <a:buSzTx/>
              <a:buFontTx/>
              <a:buNone/>
              <a:tabLst/>
              <a:defRPr/>
            </a:pPr>
            <a:r>
              <a:rPr kumimoji="0" lang="en-US" sz="4800" b="0" i="0" u="none" strike="noStrike" kern="1200" cap="none" spc="0" normalizeH="0" baseline="0" noProof="0">
                <a:ln>
                  <a:noFill/>
                </a:ln>
                <a:solidFill>
                  <a:srgbClr val="2B4B82"/>
                </a:solidFill>
                <a:effectLst/>
                <a:uLnTx/>
                <a:uFillTx/>
                <a:latin typeface="Josefin Sans Regular"/>
                <a:ea typeface="+mn-ea"/>
                <a:cs typeface="Arial"/>
                <a:sym typeface="Arial"/>
              </a:rPr>
              <a:t>4.3.4 So sánh Join và Semijoin</a:t>
            </a:r>
          </a:p>
        </p:txBody>
      </p:sp>
      <p:grpSp>
        <p:nvGrpSpPr>
          <p:cNvPr id="9" name="Group 8">
            <a:extLst>
              <a:ext uri="{FF2B5EF4-FFF2-40B4-BE49-F238E27FC236}">
                <a16:creationId xmlns:a16="http://schemas.microsoft.com/office/drawing/2014/main" id="{06E949DA-2D86-857A-94D4-E7B5BC101E72}"/>
              </a:ext>
            </a:extLst>
          </p:cNvPr>
          <p:cNvGrpSpPr/>
          <p:nvPr/>
        </p:nvGrpSpPr>
        <p:grpSpPr>
          <a:xfrm>
            <a:off x="6380269" y="325721"/>
            <a:ext cx="400294" cy="246856"/>
            <a:chOff x="4364787" y="4852650"/>
            <a:chExt cx="988507" cy="609600"/>
          </a:xfrm>
          <a:noFill/>
        </p:grpSpPr>
        <p:sp>
          <p:nvSpPr>
            <p:cNvPr id="4" name="Isosceles Triangle 3">
              <a:extLst>
                <a:ext uri="{FF2B5EF4-FFF2-40B4-BE49-F238E27FC236}">
                  <a16:creationId xmlns:a16="http://schemas.microsoft.com/office/drawing/2014/main" id="{5D907CD1-4EFD-9C9A-F5F6-14B3456E4F3E}"/>
                </a:ext>
              </a:extLst>
            </p:cNvPr>
            <p:cNvSpPr/>
            <p:nvPr/>
          </p:nvSpPr>
          <p:spPr>
            <a:xfrm rot="5400000">
              <a:off x="4307114" y="4910323"/>
              <a:ext cx="609600" cy="494253"/>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8" name="Isosceles Triangle 7">
              <a:extLst>
                <a:ext uri="{FF2B5EF4-FFF2-40B4-BE49-F238E27FC236}">
                  <a16:creationId xmlns:a16="http://schemas.microsoft.com/office/drawing/2014/main" id="{C3C05799-3DF6-DBB7-52FF-25513ACF6970}"/>
                </a:ext>
              </a:extLst>
            </p:cNvPr>
            <p:cNvSpPr/>
            <p:nvPr/>
          </p:nvSpPr>
          <p:spPr>
            <a:xfrm rot="16200000">
              <a:off x="4801368" y="4910323"/>
              <a:ext cx="609600" cy="494253"/>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31" name="Group 30">
            <a:extLst>
              <a:ext uri="{FF2B5EF4-FFF2-40B4-BE49-F238E27FC236}">
                <a16:creationId xmlns:a16="http://schemas.microsoft.com/office/drawing/2014/main" id="{D23CBF91-B1FE-F043-289E-28648AD69C72}"/>
              </a:ext>
            </a:extLst>
          </p:cNvPr>
          <p:cNvGrpSpPr/>
          <p:nvPr/>
        </p:nvGrpSpPr>
        <p:grpSpPr>
          <a:xfrm>
            <a:off x="9753600" y="289567"/>
            <a:ext cx="390379" cy="246857"/>
            <a:chOff x="630147" y="5372100"/>
            <a:chExt cx="7772401" cy="4914900"/>
          </a:xfrm>
        </p:grpSpPr>
        <p:sp>
          <p:nvSpPr>
            <p:cNvPr id="13" name="Isosceles Triangle 12">
              <a:extLst>
                <a:ext uri="{FF2B5EF4-FFF2-40B4-BE49-F238E27FC236}">
                  <a16:creationId xmlns:a16="http://schemas.microsoft.com/office/drawing/2014/main" id="{3CF81FA4-17D1-9402-AF93-F6EB48E47035}"/>
                </a:ext>
              </a:extLst>
            </p:cNvPr>
            <p:cNvSpPr/>
            <p:nvPr/>
          </p:nvSpPr>
          <p:spPr>
            <a:xfrm rot="5400000">
              <a:off x="194462" y="6117516"/>
              <a:ext cx="4605169" cy="373379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20" name="Straight Connector 19">
              <a:extLst>
                <a:ext uri="{FF2B5EF4-FFF2-40B4-BE49-F238E27FC236}">
                  <a16:creationId xmlns:a16="http://schemas.microsoft.com/office/drawing/2014/main" id="{F3F669C7-0A69-6DFB-A82B-D408F19E0EE3}"/>
                </a:ext>
              </a:extLst>
            </p:cNvPr>
            <p:cNvCxnSpPr>
              <a:cxnSpLocks/>
              <a:stCxn id="13" idx="0"/>
            </p:cNvCxnSpPr>
            <p:nvPr/>
          </p:nvCxnSpPr>
          <p:spPr>
            <a:xfrm>
              <a:off x="4363946" y="7984416"/>
              <a:ext cx="4038602" cy="2302584"/>
            </a:xfrm>
            <a:prstGeom prst="line">
              <a:avLst/>
            </a:prstGeom>
            <a:ln w="25400">
              <a:solidFill>
                <a:srgbClr val="2B4B8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1BDA28-05ED-21C8-F1EC-684D62A30865}"/>
                </a:ext>
              </a:extLst>
            </p:cNvPr>
            <p:cNvCxnSpPr>
              <a:cxnSpLocks/>
              <a:stCxn id="13" idx="0"/>
            </p:cNvCxnSpPr>
            <p:nvPr/>
          </p:nvCxnSpPr>
          <p:spPr>
            <a:xfrm flipV="1">
              <a:off x="4363946" y="5372100"/>
              <a:ext cx="4038602" cy="2612316"/>
            </a:xfrm>
            <a:prstGeom prst="line">
              <a:avLst/>
            </a:prstGeom>
            <a:ln w="25400">
              <a:solidFill>
                <a:srgbClr val="2B4B82"/>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B30F8BFA-46BA-C86F-F380-75FC28DB6DEC}"/>
              </a:ext>
            </a:extLst>
          </p:cNvPr>
          <p:cNvSpPr txBox="1"/>
          <p:nvPr/>
        </p:nvSpPr>
        <p:spPr>
          <a:xfrm>
            <a:off x="4250318" y="5449981"/>
            <a:ext cx="161557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srgbClr val="1F497D">
                    <a:lumMod val="50000"/>
                  </a:srgbClr>
                </a:solidFill>
                <a:effectLst/>
                <a:uLnTx/>
                <a:uFillTx/>
                <a:latin typeface="Josefin Sans Regular" panose="020B0604020202020204" charset="0"/>
                <a:ea typeface="+mn-ea"/>
                <a:cs typeface="Times New Roman" panose="02020603050405020304" pitchFamily="18" charset="0"/>
                <a:sym typeface="Arial"/>
              </a:rPr>
              <a:t>PROJ</a:t>
            </a:r>
          </a:p>
        </p:txBody>
      </p:sp>
      <p:grpSp>
        <p:nvGrpSpPr>
          <p:cNvPr id="35" name="Group 34">
            <a:extLst>
              <a:ext uri="{FF2B5EF4-FFF2-40B4-BE49-F238E27FC236}">
                <a16:creationId xmlns:a16="http://schemas.microsoft.com/office/drawing/2014/main" id="{EED0CFED-7730-D58E-FDA1-2F04D985BBB4}"/>
              </a:ext>
            </a:extLst>
          </p:cNvPr>
          <p:cNvGrpSpPr/>
          <p:nvPr/>
        </p:nvGrpSpPr>
        <p:grpSpPr>
          <a:xfrm>
            <a:off x="3757818" y="3854134"/>
            <a:ext cx="400294" cy="246856"/>
            <a:chOff x="4364787" y="4852650"/>
            <a:chExt cx="988507" cy="609600"/>
          </a:xfrm>
          <a:noFill/>
        </p:grpSpPr>
        <p:sp>
          <p:nvSpPr>
            <p:cNvPr id="36" name="Isosceles Triangle 35">
              <a:extLst>
                <a:ext uri="{FF2B5EF4-FFF2-40B4-BE49-F238E27FC236}">
                  <a16:creationId xmlns:a16="http://schemas.microsoft.com/office/drawing/2014/main" id="{190A113F-639C-F150-8A69-54AAF72905A6}"/>
                </a:ext>
              </a:extLst>
            </p:cNvPr>
            <p:cNvSpPr/>
            <p:nvPr/>
          </p:nvSpPr>
          <p:spPr>
            <a:xfrm rot="5400000">
              <a:off x="4307114"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lumMod val="50000"/>
                  </a:srgbClr>
                </a:solidFill>
                <a:effectLst/>
                <a:uLnTx/>
                <a:uFillTx/>
                <a:latin typeface="Calibri"/>
                <a:ea typeface="+mn-ea"/>
                <a:cs typeface="+mn-cs"/>
                <a:sym typeface="Arial"/>
              </a:endParaRPr>
            </a:p>
          </p:txBody>
        </p:sp>
        <p:sp>
          <p:nvSpPr>
            <p:cNvPr id="37" name="Isosceles Triangle 36">
              <a:extLst>
                <a:ext uri="{FF2B5EF4-FFF2-40B4-BE49-F238E27FC236}">
                  <a16:creationId xmlns:a16="http://schemas.microsoft.com/office/drawing/2014/main" id="{1D2BF36F-EEDE-753C-B385-38B6BE8ACD36}"/>
                </a:ext>
              </a:extLst>
            </p:cNvPr>
            <p:cNvSpPr/>
            <p:nvPr/>
          </p:nvSpPr>
          <p:spPr>
            <a:xfrm rot="16200000">
              <a:off x="4801368"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lumMod val="50000"/>
                  </a:srgbClr>
                </a:solidFill>
                <a:effectLst/>
                <a:uLnTx/>
                <a:uFillTx/>
                <a:latin typeface="Calibri"/>
                <a:ea typeface="+mn-ea"/>
                <a:cs typeface="+mn-cs"/>
                <a:sym typeface="Arial"/>
              </a:endParaRPr>
            </a:p>
          </p:txBody>
        </p:sp>
      </p:grpSp>
      <p:grpSp>
        <p:nvGrpSpPr>
          <p:cNvPr id="38" name="Group 37">
            <a:extLst>
              <a:ext uri="{FF2B5EF4-FFF2-40B4-BE49-F238E27FC236}">
                <a16:creationId xmlns:a16="http://schemas.microsoft.com/office/drawing/2014/main" id="{72F89C54-25E5-5D63-2246-98C12B5DF974}"/>
              </a:ext>
            </a:extLst>
          </p:cNvPr>
          <p:cNvGrpSpPr/>
          <p:nvPr/>
        </p:nvGrpSpPr>
        <p:grpSpPr>
          <a:xfrm>
            <a:off x="2793466" y="5631396"/>
            <a:ext cx="400294" cy="246856"/>
            <a:chOff x="4364787" y="4852650"/>
            <a:chExt cx="988507" cy="609600"/>
          </a:xfrm>
          <a:noFill/>
        </p:grpSpPr>
        <p:sp>
          <p:nvSpPr>
            <p:cNvPr id="39" name="Isosceles Triangle 38">
              <a:extLst>
                <a:ext uri="{FF2B5EF4-FFF2-40B4-BE49-F238E27FC236}">
                  <a16:creationId xmlns:a16="http://schemas.microsoft.com/office/drawing/2014/main" id="{1F66B40F-00C1-48D4-B0CA-77691E670FD0}"/>
                </a:ext>
              </a:extLst>
            </p:cNvPr>
            <p:cNvSpPr/>
            <p:nvPr/>
          </p:nvSpPr>
          <p:spPr>
            <a:xfrm rot="5400000">
              <a:off x="4307114"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lumMod val="50000"/>
                  </a:srgbClr>
                </a:solidFill>
                <a:effectLst/>
                <a:uLnTx/>
                <a:uFillTx/>
                <a:latin typeface="Calibri"/>
                <a:ea typeface="+mn-ea"/>
                <a:cs typeface="+mn-cs"/>
                <a:sym typeface="Arial"/>
              </a:endParaRPr>
            </a:p>
          </p:txBody>
        </p:sp>
        <p:sp>
          <p:nvSpPr>
            <p:cNvPr id="40" name="Isosceles Triangle 39">
              <a:extLst>
                <a:ext uri="{FF2B5EF4-FFF2-40B4-BE49-F238E27FC236}">
                  <a16:creationId xmlns:a16="http://schemas.microsoft.com/office/drawing/2014/main" id="{97EE897E-F9BB-2A4E-7195-0549C9D364EF}"/>
                </a:ext>
              </a:extLst>
            </p:cNvPr>
            <p:cNvSpPr/>
            <p:nvPr/>
          </p:nvSpPr>
          <p:spPr>
            <a:xfrm rot="16200000">
              <a:off x="4801368"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lumMod val="50000"/>
                  </a:srgbClr>
                </a:solidFill>
                <a:effectLst/>
                <a:uLnTx/>
                <a:uFillTx/>
                <a:latin typeface="Calibri"/>
                <a:ea typeface="+mn-ea"/>
                <a:cs typeface="+mn-cs"/>
                <a:sym typeface="Arial"/>
              </a:endParaRPr>
            </a:p>
          </p:txBody>
        </p:sp>
      </p:grpSp>
      <p:grpSp>
        <p:nvGrpSpPr>
          <p:cNvPr id="54" name="Group 53">
            <a:extLst>
              <a:ext uri="{FF2B5EF4-FFF2-40B4-BE49-F238E27FC236}">
                <a16:creationId xmlns:a16="http://schemas.microsoft.com/office/drawing/2014/main" id="{F24AA06D-F9D5-CBCB-ACCB-7A3C1DAA1E09}"/>
              </a:ext>
            </a:extLst>
          </p:cNvPr>
          <p:cNvGrpSpPr/>
          <p:nvPr/>
        </p:nvGrpSpPr>
        <p:grpSpPr>
          <a:xfrm rot="2081629">
            <a:off x="3438338" y="4108557"/>
            <a:ext cx="140951" cy="1481323"/>
            <a:chOff x="5943600" y="4912003"/>
            <a:chExt cx="304800" cy="3203297"/>
          </a:xfrm>
        </p:grpSpPr>
        <p:sp>
          <p:nvSpPr>
            <p:cNvPr id="55" name="Isosceles Triangle 54">
              <a:extLst>
                <a:ext uri="{FF2B5EF4-FFF2-40B4-BE49-F238E27FC236}">
                  <a16:creationId xmlns:a16="http://schemas.microsoft.com/office/drawing/2014/main" id="{FE0D2CBD-C85D-2781-41F7-442A09637D33}"/>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lumMod val="50000"/>
                  </a:srgbClr>
                </a:solidFill>
                <a:effectLst/>
                <a:uLnTx/>
                <a:uFillTx/>
                <a:latin typeface="Calibri"/>
                <a:ea typeface="+mn-ea"/>
                <a:cs typeface="+mn-cs"/>
                <a:sym typeface="Arial"/>
              </a:endParaRPr>
            </a:p>
          </p:txBody>
        </p:sp>
        <p:cxnSp>
          <p:nvCxnSpPr>
            <p:cNvPr id="56" name="Straight Connector 55">
              <a:extLst>
                <a:ext uri="{FF2B5EF4-FFF2-40B4-BE49-F238E27FC236}">
                  <a16:creationId xmlns:a16="http://schemas.microsoft.com/office/drawing/2014/main" id="{71497BDE-572C-A63C-84C2-A6A01D98085C}"/>
                </a:ext>
              </a:extLst>
            </p:cNvPr>
            <p:cNvCxnSpPr>
              <a:cxnSpLocks/>
              <a:stCxn id="55"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71CA208-C8DF-A4AF-640D-B39CC176F92E}"/>
              </a:ext>
            </a:extLst>
          </p:cNvPr>
          <p:cNvGrpSpPr/>
          <p:nvPr/>
        </p:nvGrpSpPr>
        <p:grpSpPr>
          <a:xfrm rot="19479704">
            <a:off x="4355585" y="4083160"/>
            <a:ext cx="140951" cy="1481323"/>
            <a:chOff x="5943600" y="4912003"/>
            <a:chExt cx="304800" cy="3203297"/>
          </a:xfrm>
        </p:grpSpPr>
        <p:sp>
          <p:nvSpPr>
            <p:cNvPr id="61" name="Isosceles Triangle 60">
              <a:extLst>
                <a:ext uri="{FF2B5EF4-FFF2-40B4-BE49-F238E27FC236}">
                  <a16:creationId xmlns:a16="http://schemas.microsoft.com/office/drawing/2014/main" id="{36C559F2-02FF-EBD8-DD57-73F2D11DAEC4}"/>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lumMod val="50000"/>
                  </a:srgbClr>
                </a:solidFill>
                <a:effectLst/>
                <a:uLnTx/>
                <a:uFillTx/>
                <a:latin typeface="Calibri"/>
                <a:ea typeface="+mn-ea"/>
                <a:cs typeface="+mn-cs"/>
                <a:sym typeface="Arial"/>
              </a:endParaRPr>
            </a:p>
          </p:txBody>
        </p:sp>
        <p:cxnSp>
          <p:nvCxnSpPr>
            <p:cNvPr id="62" name="Straight Connector 61">
              <a:extLst>
                <a:ext uri="{FF2B5EF4-FFF2-40B4-BE49-F238E27FC236}">
                  <a16:creationId xmlns:a16="http://schemas.microsoft.com/office/drawing/2014/main" id="{49EF8A85-27C9-7EB2-8E1B-050527422D36}"/>
                </a:ext>
              </a:extLst>
            </p:cNvPr>
            <p:cNvCxnSpPr>
              <a:cxnSpLocks/>
              <a:stCxn id="61"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9A5C2A6-2E39-817B-1414-A52D519EAC49}"/>
              </a:ext>
            </a:extLst>
          </p:cNvPr>
          <p:cNvGrpSpPr/>
          <p:nvPr/>
        </p:nvGrpSpPr>
        <p:grpSpPr>
          <a:xfrm rot="2081629">
            <a:off x="2446964" y="5915335"/>
            <a:ext cx="140951" cy="1481323"/>
            <a:chOff x="5943600" y="4912003"/>
            <a:chExt cx="304800" cy="3203297"/>
          </a:xfrm>
        </p:grpSpPr>
        <p:sp>
          <p:nvSpPr>
            <p:cNvPr id="64" name="Isosceles Triangle 63">
              <a:extLst>
                <a:ext uri="{FF2B5EF4-FFF2-40B4-BE49-F238E27FC236}">
                  <a16:creationId xmlns:a16="http://schemas.microsoft.com/office/drawing/2014/main" id="{2575917B-7C03-F27B-2DDE-05870FBAF037}"/>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lumMod val="50000"/>
                  </a:srgbClr>
                </a:solidFill>
                <a:effectLst/>
                <a:uLnTx/>
                <a:uFillTx/>
                <a:latin typeface="Calibri"/>
                <a:ea typeface="+mn-ea"/>
                <a:cs typeface="+mn-cs"/>
                <a:sym typeface="Arial"/>
              </a:endParaRPr>
            </a:p>
          </p:txBody>
        </p:sp>
        <p:cxnSp>
          <p:nvCxnSpPr>
            <p:cNvPr id="65" name="Straight Connector 64">
              <a:extLst>
                <a:ext uri="{FF2B5EF4-FFF2-40B4-BE49-F238E27FC236}">
                  <a16:creationId xmlns:a16="http://schemas.microsoft.com/office/drawing/2014/main" id="{442F07F9-E53D-405E-6B18-7035B1659801}"/>
                </a:ext>
              </a:extLst>
            </p:cNvPr>
            <p:cNvCxnSpPr>
              <a:cxnSpLocks/>
              <a:stCxn id="64"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C0664A7-ABD9-7568-BD29-30A4CE52535D}"/>
              </a:ext>
            </a:extLst>
          </p:cNvPr>
          <p:cNvGrpSpPr/>
          <p:nvPr/>
        </p:nvGrpSpPr>
        <p:grpSpPr>
          <a:xfrm rot="19479704">
            <a:off x="3364211" y="5889938"/>
            <a:ext cx="140951" cy="1481323"/>
            <a:chOff x="5943600" y="4912003"/>
            <a:chExt cx="304800" cy="3203297"/>
          </a:xfrm>
        </p:grpSpPr>
        <p:sp>
          <p:nvSpPr>
            <p:cNvPr id="67" name="Isosceles Triangle 66">
              <a:extLst>
                <a:ext uri="{FF2B5EF4-FFF2-40B4-BE49-F238E27FC236}">
                  <a16:creationId xmlns:a16="http://schemas.microsoft.com/office/drawing/2014/main" id="{A52AC893-C224-A100-F5FC-44B73C3EF08A}"/>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lumMod val="50000"/>
                  </a:srgbClr>
                </a:solidFill>
                <a:effectLst/>
                <a:uLnTx/>
                <a:uFillTx/>
                <a:latin typeface="Calibri"/>
                <a:ea typeface="+mn-ea"/>
                <a:cs typeface="+mn-cs"/>
                <a:sym typeface="Arial"/>
              </a:endParaRPr>
            </a:p>
          </p:txBody>
        </p:sp>
        <p:cxnSp>
          <p:nvCxnSpPr>
            <p:cNvPr id="68" name="Straight Connector 67">
              <a:extLst>
                <a:ext uri="{FF2B5EF4-FFF2-40B4-BE49-F238E27FC236}">
                  <a16:creationId xmlns:a16="http://schemas.microsoft.com/office/drawing/2014/main" id="{ECC7355F-C648-84F1-ACD2-5D7F066FD2F9}"/>
                </a:ext>
              </a:extLst>
            </p:cNvPr>
            <p:cNvCxnSpPr>
              <a:cxnSpLocks/>
              <a:stCxn id="67"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A8356178-670A-2BE7-387C-EBCD8E1322A5}"/>
              </a:ext>
            </a:extLst>
          </p:cNvPr>
          <p:cNvSpPr txBox="1"/>
          <p:nvPr/>
        </p:nvSpPr>
        <p:spPr>
          <a:xfrm>
            <a:off x="1457787" y="7285123"/>
            <a:ext cx="161557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srgbClr val="1F497D">
                    <a:lumMod val="50000"/>
                  </a:srgbClr>
                </a:solidFill>
                <a:effectLst/>
                <a:uLnTx/>
                <a:uFillTx/>
                <a:latin typeface="Josefin Sans Regular" panose="020B0604020202020204" charset="0"/>
                <a:ea typeface="+mn-ea"/>
                <a:cs typeface="Times New Roman" panose="02020603050405020304" pitchFamily="18" charset="0"/>
                <a:sym typeface="Arial"/>
              </a:rPr>
              <a:t>EMP</a:t>
            </a:r>
          </a:p>
        </p:txBody>
      </p:sp>
      <p:sp>
        <p:nvSpPr>
          <p:cNvPr id="70" name="TextBox 69">
            <a:extLst>
              <a:ext uri="{FF2B5EF4-FFF2-40B4-BE49-F238E27FC236}">
                <a16:creationId xmlns:a16="http://schemas.microsoft.com/office/drawing/2014/main" id="{29E74A40-EB8E-A14B-AB63-A7B2452658BF}"/>
              </a:ext>
            </a:extLst>
          </p:cNvPr>
          <p:cNvSpPr txBox="1"/>
          <p:nvPr/>
        </p:nvSpPr>
        <p:spPr>
          <a:xfrm>
            <a:off x="3291162" y="7270842"/>
            <a:ext cx="1615572"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srgbClr val="1F497D">
                    <a:lumMod val="50000"/>
                  </a:srgbClr>
                </a:solidFill>
                <a:effectLst/>
                <a:uLnTx/>
                <a:uFillTx/>
                <a:latin typeface="Josefin Sans Regular" panose="020B0604020202020204" charset="0"/>
                <a:ea typeface="+mn-ea"/>
                <a:cs typeface="Times New Roman" panose="02020603050405020304" pitchFamily="18" charset="0"/>
                <a:sym typeface="Arial"/>
              </a:rPr>
              <a:t>ASG</a:t>
            </a:r>
          </a:p>
        </p:txBody>
      </p:sp>
      <p:sp>
        <p:nvSpPr>
          <p:cNvPr id="71" name="TextBox 70">
            <a:extLst>
              <a:ext uri="{FF2B5EF4-FFF2-40B4-BE49-F238E27FC236}">
                <a16:creationId xmlns:a16="http://schemas.microsoft.com/office/drawing/2014/main" id="{AD1A24FA-26FD-D5D1-686B-D68C2C24D505}"/>
              </a:ext>
            </a:extLst>
          </p:cNvPr>
          <p:cNvSpPr txBox="1"/>
          <p:nvPr/>
        </p:nvSpPr>
        <p:spPr>
          <a:xfrm>
            <a:off x="1014764" y="8385216"/>
            <a:ext cx="6376635"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Fig 4.13a) Phương pháp Join </a:t>
            </a:r>
          </a:p>
        </p:txBody>
      </p:sp>
      <p:sp>
        <p:nvSpPr>
          <p:cNvPr id="73" name="TextBox 72">
            <a:extLst>
              <a:ext uri="{FF2B5EF4-FFF2-40B4-BE49-F238E27FC236}">
                <a16:creationId xmlns:a16="http://schemas.microsoft.com/office/drawing/2014/main" id="{1851700A-FB78-4FC9-AEA7-B931D2515AD3}"/>
              </a:ext>
            </a:extLst>
          </p:cNvPr>
          <p:cNvSpPr txBox="1"/>
          <p:nvPr/>
        </p:nvSpPr>
        <p:spPr>
          <a:xfrm>
            <a:off x="7363419" y="3686486"/>
            <a:ext cx="7930968"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 Gửi mối quan hệ (ASG) đến trang chứa mối quan hệ khác (EMP) để hoàn tất việc ghép nối tại trang đó.</a:t>
            </a:r>
          </a:p>
        </p:txBody>
      </p:sp>
      <p:grpSp>
        <p:nvGrpSpPr>
          <p:cNvPr id="3" name="Group 2">
            <a:extLst>
              <a:ext uri="{FF2B5EF4-FFF2-40B4-BE49-F238E27FC236}">
                <a16:creationId xmlns:a16="http://schemas.microsoft.com/office/drawing/2014/main" id="{E354BDC4-FBFB-B52B-FBA4-E560B54B7AC5}"/>
              </a:ext>
            </a:extLst>
          </p:cNvPr>
          <p:cNvGrpSpPr/>
          <p:nvPr/>
        </p:nvGrpSpPr>
        <p:grpSpPr>
          <a:xfrm>
            <a:off x="13262149" y="5691476"/>
            <a:ext cx="13548799" cy="8252450"/>
            <a:chOff x="12397242" y="4468586"/>
            <a:chExt cx="13548799" cy="8252450"/>
          </a:xfrm>
          <a:effectLst>
            <a:outerShdw blurRad="50800" dist="38100" dir="2700000" algn="tl" rotWithShape="0">
              <a:prstClr val="black">
                <a:alpha val="40000"/>
              </a:prstClr>
            </a:outerShdw>
          </a:effectLst>
        </p:grpSpPr>
        <p:pic>
          <p:nvPicPr>
            <p:cNvPr id="11" name="Picture 6">
              <a:extLst>
                <a:ext uri="{FF2B5EF4-FFF2-40B4-BE49-F238E27FC236}">
                  <a16:creationId xmlns:a16="http://schemas.microsoft.com/office/drawing/2014/main" id="{B728D197-18B9-B745-EC74-42B1AE1D31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97242" y="4468586"/>
              <a:ext cx="13548799" cy="8252450"/>
            </a:xfrm>
            <a:prstGeom prst="rect">
              <a:avLst/>
            </a:prstGeom>
          </p:spPr>
        </p:pic>
        <p:pic>
          <p:nvPicPr>
            <p:cNvPr id="12" name="Picture 5">
              <a:extLst>
                <a:ext uri="{FF2B5EF4-FFF2-40B4-BE49-F238E27FC236}">
                  <a16:creationId xmlns:a16="http://schemas.microsoft.com/office/drawing/2014/main" id="{AE7F433E-415D-464F-FED2-04BB79D455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338591" y="5710764"/>
              <a:ext cx="1491622" cy="3229890"/>
            </a:xfrm>
            <a:prstGeom prst="rect">
              <a:avLst/>
            </a:prstGeom>
          </p:spPr>
        </p:pic>
      </p:grpSp>
    </p:spTree>
    <p:extLst>
      <p:ext uri="{BB962C8B-B14F-4D97-AF65-F5344CB8AC3E}">
        <p14:creationId xmlns:p14="http://schemas.microsoft.com/office/powerpoint/2010/main" val="15351647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268A5F-666A-49C9-2236-72105E5032BA}"/>
              </a:ext>
            </a:extLst>
          </p:cNvPr>
          <p:cNvSpPr/>
          <p:nvPr/>
        </p:nvSpPr>
        <p:spPr>
          <a:xfrm rot="18166214">
            <a:off x="6116650" y="6214056"/>
            <a:ext cx="20116800" cy="990600"/>
          </a:xfrm>
          <a:prstGeom prst="rect">
            <a:avLst/>
          </a:prstGeom>
          <a:solidFill>
            <a:srgbClr val="5281A2">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pic>
        <p:nvPicPr>
          <p:cNvPr id="11" name="Picture 9">
            <a:extLst>
              <a:ext uri="{FF2B5EF4-FFF2-40B4-BE49-F238E27FC236}">
                <a16:creationId xmlns:a16="http://schemas.microsoft.com/office/drawing/2014/main" id="{2F921D12-F2F8-6685-ACB9-DCB4C4C9FA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034614">
            <a:off x="-5118738" y="6410120"/>
            <a:ext cx="7714897" cy="5989567"/>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FE08BC8F-3923-62C3-2EE7-AE9168C671F8}"/>
              </a:ext>
            </a:extLst>
          </p:cNvPr>
          <p:cNvSpPr/>
          <p:nvPr/>
        </p:nvSpPr>
        <p:spPr>
          <a:xfrm rot="1174041">
            <a:off x="794718" y="280134"/>
            <a:ext cx="864334" cy="1131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pic>
        <p:nvPicPr>
          <p:cNvPr id="6" name="Picture 2">
            <a:extLst>
              <a:ext uri="{FF2B5EF4-FFF2-40B4-BE49-F238E27FC236}">
                <a16:creationId xmlns:a16="http://schemas.microsoft.com/office/drawing/2014/main" id="{A8699BCD-20D2-6C03-FEDA-3DF6E45544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419099" y="342900"/>
            <a:ext cx="1615572" cy="1295396"/>
          </a:xfrm>
          <a:prstGeom prst="rect">
            <a:avLst/>
          </a:prstGeom>
        </p:spPr>
      </p:pic>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52400"/>
            <a:ext cx="1615572" cy="1295396"/>
          </a:xfrm>
          <a:prstGeom prst="rect">
            <a:avLst/>
          </a:prstGeom>
        </p:spPr>
      </p:pic>
      <p:sp>
        <p:nvSpPr>
          <p:cNvPr id="10" name="Freeform: Shape 9">
            <a:extLst>
              <a:ext uri="{FF2B5EF4-FFF2-40B4-BE49-F238E27FC236}">
                <a16:creationId xmlns:a16="http://schemas.microsoft.com/office/drawing/2014/main" id="{BADFBD3F-CB6B-5C68-FEC7-4027D98D0083}"/>
              </a:ext>
            </a:extLst>
          </p:cNvPr>
          <p:cNvSpPr/>
          <p:nvPr/>
        </p:nvSpPr>
        <p:spPr>
          <a:xfrm>
            <a:off x="13155014" y="2834650"/>
            <a:ext cx="637399" cy="773062"/>
          </a:xfrm>
          <a:custGeom>
            <a:avLst/>
            <a:gdLst>
              <a:gd name="connsiteX0" fmla="*/ 55508 w 637399"/>
              <a:gd name="connsiteY0" fmla="*/ 11011 h 773062"/>
              <a:gd name="connsiteX1" fmla="*/ 124781 w 637399"/>
              <a:gd name="connsiteY1" fmla="*/ 38720 h 773062"/>
              <a:gd name="connsiteX2" fmla="*/ 235617 w 637399"/>
              <a:gd name="connsiteY2" fmla="*/ 94138 h 773062"/>
              <a:gd name="connsiteX3" fmla="*/ 346453 w 637399"/>
              <a:gd name="connsiteY3" fmla="*/ 149556 h 773062"/>
              <a:gd name="connsiteX4" fmla="*/ 388017 w 637399"/>
              <a:gd name="connsiteY4" fmla="*/ 177266 h 773062"/>
              <a:gd name="connsiteX5" fmla="*/ 498853 w 637399"/>
              <a:gd name="connsiteY5" fmla="*/ 232684 h 773062"/>
              <a:gd name="connsiteX6" fmla="*/ 540417 w 637399"/>
              <a:gd name="connsiteY6" fmla="*/ 274247 h 773062"/>
              <a:gd name="connsiteX7" fmla="*/ 595835 w 637399"/>
              <a:gd name="connsiteY7" fmla="*/ 315811 h 773062"/>
              <a:gd name="connsiteX8" fmla="*/ 637399 w 637399"/>
              <a:gd name="connsiteY8" fmla="*/ 371229 h 773062"/>
              <a:gd name="connsiteX9" fmla="*/ 623544 w 637399"/>
              <a:gd name="connsiteY9" fmla="*/ 676029 h 773062"/>
              <a:gd name="connsiteX10" fmla="*/ 581981 w 637399"/>
              <a:gd name="connsiteY10" fmla="*/ 703738 h 773062"/>
              <a:gd name="connsiteX11" fmla="*/ 554272 w 637399"/>
              <a:gd name="connsiteY11" fmla="*/ 745302 h 773062"/>
              <a:gd name="connsiteX12" fmla="*/ 457290 w 637399"/>
              <a:gd name="connsiteY12" fmla="*/ 759156 h 773062"/>
              <a:gd name="connsiteX13" fmla="*/ 498853 w 637399"/>
              <a:gd name="connsiteY13" fmla="*/ 773011 h 773062"/>
              <a:gd name="connsiteX14" fmla="*/ 318744 w 637399"/>
              <a:gd name="connsiteY14" fmla="*/ 759156 h 773062"/>
              <a:gd name="connsiteX15" fmla="*/ 291035 w 637399"/>
              <a:gd name="connsiteY15" fmla="*/ 717593 h 773062"/>
              <a:gd name="connsiteX16" fmla="*/ 249472 w 637399"/>
              <a:gd name="connsiteY16" fmla="*/ 689884 h 773062"/>
              <a:gd name="connsiteX17" fmla="*/ 166344 w 637399"/>
              <a:gd name="connsiteY17" fmla="*/ 648320 h 773062"/>
              <a:gd name="connsiteX18" fmla="*/ 110926 w 637399"/>
              <a:gd name="connsiteY18" fmla="*/ 606756 h 773062"/>
              <a:gd name="connsiteX19" fmla="*/ 69362 w 637399"/>
              <a:gd name="connsiteY19" fmla="*/ 565193 h 773062"/>
              <a:gd name="connsiteX20" fmla="*/ 13944 w 637399"/>
              <a:gd name="connsiteY20" fmla="*/ 551338 h 773062"/>
              <a:gd name="connsiteX21" fmla="*/ 13944 w 637399"/>
              <a:gd name="connsiteY21" fmla="*/ 454356 h 773062"/>
              <a:gd name="connsiteX22" fmla="*/ 27799 w 637399"/>
              <a:gd name="connsiteY22" fmla="*/ 232684 h 773062"/>
              <a:gd name="connsiteX23" fmla="*/ 55508 w 637399"/>
              <a:gd name="connsiteY23" fmla="*/ 11011 h 7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7399" h="773062">
                <a:moveTo>
                  <a:pt x="55508" y="11011"/>
                </a:moveTo>
                <a:cubicBezTo>
                  <a:pt x="71672" y="-21316"/>
                  <a:pt x="103041" y="26642"/>
                  <a:pt x="124781" y="38720"/>
                </a:cubicBezTo>
                <a:cubicBezTo>
                  <a:pt x="240392" y="102948"/>
                  <a:pt x="120723" y="65416"/>
                  <a:pt x="235617" y="94138"/>
                </a:cubicBezTo>
                <a:cubicBezTo>
                  <a:pt x="331918" y="158338"/>
                  <a:pt x="210873" y="81765"/>
                  <a:pt x="346453" y="149556"/>
                </a:cubicBezTo>
                <a:cubicBezTo>
                  <a:pt x="361346" y="157003"/>
                  <a:pt x="373399" y="169292"/>
                  <a:pt x="388017" y="177266"/>
                </a:cubicBezTo>
                <a:cubicBezTo>
                  <a:pt x="424279" y="197046"/>
                  <a:pt x="469645" y="203477"/>
                  <a:pt x="498853" y="232684"/>
                </a:cubicBezTo>
                <a:cubicBezTo>
                  <a:pt x="512708" y="246538"/>
                  <a:pt x="525541" y="261496"/>
                  <a:pt x="540417" y="274247"/>
                </a:cubicBezTo>
                <a:cubicBezTo>
                  <a:pt x="557949" y="289274"/>
                  <a:pt x="579507" y="299483"/>
                  <a:pt x="595835" y="315811"/>
                </a:cubicBezTo>
                <a:cubicBezTo>
                  <a:pt x="612163" y="332139"/>
                  <a:pt x="623544" y="352756"/>
                  <a:pt x="637399" y="371229"/>
                </a:cubicBezTo>
                <a:cubicBezTo>
                  <a:pt x="632781" y="472829"/>
                  <a:pt x="640264" y="575708"/>
                  <a:pt x="623544" y="676029"/>
                </a:cubicBezTo>
                <a:cubicBezTo>
                  <a:pt x="620807" y="692453"/>
                  <a:pt x="593755" y="691964"/>
                  <a:pt x="581981" y="703738"/>
                </a:cubicBezTo>
                <a:cubicBezTo>
                  <a:pt x="570207" y="715512"/>
                  <a:pt x="569488" y="738539"/>
                  <a:pt x="554272" y="745302"/>
                </a:cubicBezTo>
                <a:cubicBezTo>
                  <a:pt x="524431" y="758565"/>
                  <a:pt x="489617" y="754538"/>
                  <a:pt x="457290" y="759156"/>
                </a:cubicBezTo>
                <a:cubicBezTo>
                  <a:pt x="471144" y="763774"/>
                  <a:pt x="513457" y="773011"/>
                  <a:pt x="498853" y="773011"/>
                </a:cubicBezTo>
                <a:cubicBezTo>
                  <a:pt x="438639" y="773011"/>
                  <a:pt x="376925" y="774671"/>
                  <a:pt x="318744" y="759156"/>
                </a:cubicBezTo>
                <a:cubicBezTo>
                  <a:pt x="302655" y="754866"/>
                  <a:pt x="302809" y="729367"/>
                  <a:pt x="291035" y="717593"/>
                </a:cubicBezTo>
                <a:cubicBezTo>
                  <a:pt x="279261" y="705819"/>
                  <a:pt x="264365" y="697331"/>
                  <a:pt x="249472" y="689884"/>
                </a:cubicBezTo>
                <a:cubicBezTo>
                  <a:pt x="157969" y="644132"/>
                  <a:pt x="258988" y="714494"/>
                  <a:pt x="166344" y="648320"/>
                </a:cubicBezTo>
                <a:cubicBezTo>
                  <a:pt x="147554" y="634899"/>
                  <a:pt x="128458" y="621783"/>
                  <a:pt x="110926" y="606756"/>
                </a:cubicBezTo>
                <a:cubicBezTo>
                  <a:pt x="96050" y="594005"/>
                  <a:pt x="86374" y="574914"/>
                  <a:pt x="69362" y="565193"/>
                </a:cubicBezTo>
                <a:cubicBezTo>
                  <a:pt x="52830" y="555746"/>
                  <a:pt x="32417" y="555956"/>
                  <a:pt x="13944" y="551338"/>
                </a:cubicBezTo>
                <a:cubicBezTo>
                  <a:pt x="-12089" y="473238"/>
                  <a:pt x="4577" y="548029"/>
                  <a:pt x="13944" y="454356"/>
                </a:cubicBezTo>
                <a:cubicBezTo>
                  <a:pt x="21311" y="380689"/>
                  <a:pt x="25486" y="306683"/>
                  <a:pt x="27799" y="232684"/>
                </a:cubicBezTo>
                <a:cubicBezTo>
                  <a:pt x="30107" y="158829"/>
                  <a:pt x="39344" y="43338"/>
                  <a:pt x="55508" y="11011"/>
                </a:cubicBezTo>
                <a:close/>
              </a:path>
            </a:pathLst>
          </a:custGeom>
          <a:solidFill>
            <a:srgbClr val="9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8" name="TextBox 17">
            <a:extLst>
              <a:ext uri="{FF2B5EF4-FFF2-40B4-BE49-F238E27FC236}">
                <a16:creationId xmlns:a16="http://schemas.microsoft.com/office/drawing/2014/main" id="{543F5945-69F0-81D5-B845-FF3A62930C04}"/>
              </a:ext>
            </a:extLst>
          </p:cNvPr>
          <p:cNvSpPr txBox="1"/>
          <p:nvPr/>
        </p:nvSpPr>
        <p:spPr>
          <a:xfrm>
            <a:off x="2034670" y="1523993"/>
            <a:ext cx="13548799"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So sánh với phép nối(join),semijoin tạo ra nhiều toán tử hơn nhưng có thể áp dụng trên các phép toán nhỏ hơn.</a:t>
            </a:r>
            <a:endParaRPr kumimoji="0" lang="en-US" sz="38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endParaRPr>
          </a:p>
        </p:txBody>
      </p:sp>
      <p:sp>
        <p:nvSpPr>
          <p:cNvPr id="5" name="TextBox 5"/>
          <p:cNvSpPr txBox="1"/>
          <p:nvPr/>
        </p:nvSpPr>
        <p:spPr>
          <a:xfrm>
            <a:off x="2034671" y="729949"/>
            <a:ext cx="10287000" cy="521297"/>
          </a:xfrm>
          <a:prstGeom prst="rect">
            <a:avLst/>
          </a:prstGeom>
        </p:spPr>
        <p:txBody>
          <a:bodyPr wrap="square" lIns="0" tIns="0" rIns="0" bIns="0" rtlCol="0" anchor="t">
            <a:spAutoFit/>
          </a:bodyPr>
          <a:lstStyle/>
          <a:p>
            <a:pPr marL="0" marR="0" lvl="0" indent="0" algn="l" defTabSz="914400" rtl="0" eaLnBrk="1" fontAlgn="auto" latinLnBrk="0" hangingPunct="1">
              <a:lnSpc>
                <a:spcPts val="3480"/>
              </a:lnSpc>
              <a:spcBef>
                <a:spcPts val="0"/>
              </a:spcBef>
              <a:spcAft>
                <a:spcPts val="0"/>
              </a:spcAft>
              <a:buClrTx/>
              <a:buSzTx/>
              <a:buFontTx/>
              <a:buNone/>
              <a:tabLst/>
              <a:defRPr/>
            </a:pPr>
            <a:r>
              <a:rPr kumimoji="0" lang="en-US" sz="4800" b="0" i="0" u="none" strike="noStrike" kern="1200" cap="none" spc="0" normalizeH="0" baseline="0" noProof="0">
                <a:ln>
                  <a:noFill/>
                </a:ln>
                <a:solidFill>
                  <a:srgbClr val="2B4B82"/>
                </a:solidFill>
                <a:effectLst/>
                <a:uLnTx/>
                <a:uFillTx/>
                <a:latin typeface="Josefin Sans Regular"/>
                <a:ea typeface="+mn-ea"/>
                <a:cs typeface="Arial"/>
                <a:sym typeface="Arial"/>
              </a:rPr>
              <a:t>4.3.4 So sánh Join và Semijoin</a:t>
            </a:r>
          </a:p>
        </p:txBody>
      </p:sp>
      <p:grpSp>
        <p:nvGrpSpPr>
          <p:cNvPr id="9" name="Group 8">
            <a:extLst>
              <a:ext uri="{FF2B5EF4-FFF2-40B4-BE49-F238E27FC236}">
                <a16:creationId xmlns:a16="http://schemas.microsoft.com/office/drawing/2014/main" id="{06E949DA-2D86-857A-94D4-E7B5BC101E72}"/>
              </a:ext>
            </a:extLst>
          </p:cNvPr>
          <p:cNvGrpSpPr/>
          <p:nvPr/>
        </p:nvGrpSpPr>
        <p:grpSpPr>
          <a:xfrm>
            <a:off x="6380269" y="325721"/>
            <a:ext cx="400294" cy="246856"/>
            <a:chOff x="4364787" y="4852650"/>
            <a:chExt cx="988507" cy="609600"/>
          </a:xfrm>
          <a:noFill/>
        </p:grpSpPr>
        <p:sp>
          <p:nvSpPr>
            <p:cNvPr id="4" name="Isosceles Triangle 3">
              <a:extLst>
                <a:ext uri="{FF2B5EF4-FFF2-40B4-BE49-F238E27FC236}">
                  <a16:creationId xmlns:a16="http://schemas.microsoft.com/office/drawing/2014/main" id="{5D907CD1-4EFD-9C9A-F5F6-14B3456E4F3E}"/>
                </a:ext>
              </a:extLst>
            </p:cNvPr>
            <p:cNvSpPr/>
            <p:nvPr/>
          </p:nvSpPr>
          <p:spPr>
            <a:xfrm rot="5400000">
              <a:off x="4307114" y="4910323"/>
              <a:ext cx="609600" cy="494253"/>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8" name="Isosceles Triangle 7">
              <a:extLst>
                <a:ext uri="{FF2B5EF4-FFF2-40B4-BE49-F238E27FC236}">
                  <a16:creationId xmlns:a16="http://schemas.microsoft.com/office/drawing/2014/main" id="{C3C05799-3DF6-DBB7-52FF-25513ACF6970}"/>
                </a:ext>
              </a:extLst>
            </p:cNvPr>
            <p:cNvSpPr/>
            <p:nvPr/>
          </p:nvSpPr>
          <p:spPr>
            <a:xfrm rot="16200000">
              <a:off x="4801368" y="4910323"/>
              <a:ext cx="609600" cy="494253"/>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31" name="Group 30">
            <a:extLst>
              <a:ext uri="{FF2B5EF4-FFF2-40B4-BE49-F238E27FC236}">
                <a16:creationId xmlns:a16="http://schemas.microsoft.com/office/drawing/2014/main" id="{D23CBF91-B1FE-F043-289E-28648AD69C72}"/>
              </a:ext>
            </a:extLst>
          </p:cNvPr>
          <p:cNvGrpSpPr/>
          <p:nvPr/>
        </p:nvGrpSpPr>
        <p:grpSpPr>
          <a:xfrm>
            <a:off x="9753600" y="289567"/>
            <a:ext cx="390379" cy="246857"/>
            <a:chOff x="630147" y="5372100"/>
            <a:chExt cx="7772401" cy="4914900"/>
          </a:xfrm>
        </p:grpSpPr>
        <p:sp>
          <p:nvSpPr>
            <p:cNvPr id="13" name="Isosceles Triangle 12">
              <a:extLst>
                <a:ext uri="{FF2B5EF4-FFF2-40B4-BE49-F238E27FC236}">
                  <a16:creationId xmlns:a16="http://schemas.microsoft.com/office/drawing/2014/main" id="{3CF81FA4-17D1-9402-AF93-F6EB48E47035}"/>
                </a:ext>
              </a:extLst>
            </p:cNvPr>
            <p:cNvSpPr/>
            <p:nvPr/>
          </p:nvSpPr>
          <p:spPr>
            <a:xfrm rot="5400000">
              <a:off x="194462" y="6117516"/>
              <a:ext cx="4605169" cy="373379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20" name="Straight Connector 19">
              <a:extLst>
                <a:ext uri="{FF2B5EF4-FFF2-40B4-BE49-F238E27FC236}">
                  <a16:creationId xmlns:a16="http://schemas.microsoft.com/office/drawing/2014/main" id="{F3F669C7-0A69-6DFB-A82B-D408F19E0EE3}"/>
                </a:ext>
              </a:extLst>
            </p:cNvPr>
            <p:cNvCxnSpPr>
              <a:cxnSpLocks/>
              <a:stCxn id="13" idx="0"/>
            </p:cNvCxnSpPr>
            <p:nvPr/>
          </p:nvCxnSpPr>
          <p:spPr>
            <a:xfrm>
              <a:off x="4363946" y="7984416"/>
              <a:ext cx="4038602" cy="2302584"/>
            </a:xfrm>
            <a:prstGeom prst="line">
              <a:avLst/>
            </a:prstGeom>
            <a:ln w="25400">
              <a:solidFill>
                <a:srgbClr val="2B4B8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1BDA28-05ED-21C8-F1EC-684D62A30865}"/>
                </a:ext>
              </a:extLst>
            </p:cNvPr>
            <p:cNvCxnSpPr>
              <a:cxnSpLocks/>
              <a:stCxn id="13" idx="0"/>
            </p:cNvCxnSpPr>
            <p:nvPr/>
          </p:nvCxnSpPr>
          <p:spPr>
            <a:xfrm flipV="1">
              <a:off x="4363946" y="5372100"/>
              <a:ext cx="4038602" cy="2612316"/>
            </a:xfrm>
            <a:prstGeom prst="line">
              <a:avLst/>
            </a:prstGeom>
            <a:ln w="25400">
              <a:solidFill>
                <a:srgbClr val="2B4B82"/>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B30F8BFA-46BA-C86F-F380-75FC28DB6DEC}"/>
              </a:ext>
            </a:extLst>
          </p:cNvPr>
          <p:cNvSpPr txBox="1"/>
          <p:nvPr/>
        </p:nvSpPr>
        <p:spPr>
          <a:xfrm>
            <a:off x="7419941" y="4265608"/>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PROJ</a:t>
            </a:r>
          </a:p>
        </p:txBody>
      </p:sp>
      <p:grpSp>
        <p:nvGrpSpPr>
          <p:cNvPr id="35" name="Group 34">
            <a:extLst>
              <a:ext uri="{FF2B5EF4-FFF2-40B4-BE49-F238E27FC236}">
                <a16:creationId xmlns:a16="http://schemas.microsoft.com/office/drawing/2014/main" id="{EED0CFED-7730-D58E-FDA1-2F04D985BBB4}"/>
              </a:ext>
            </a:extLst>
          </p:cNvPr>
          <p:cNvGrpSpPr/>
          <p:nvPr/>
        </p:nvGrpSpPr>
        <p:grpSpPr>
          <a:xfrm>
            <a:off x="6438758" y="3260886"/>
            <a:ext cx="400294" cy="246856"/>
            <a:chOff x="4364787" y="4852650"/>
            <a:chExt cx="988507" cy="609600"/>
          </a:xfrm>
          <a:noFill/>
        </p:grpSpPr>
        <p:sp>
          <p:nvSpPr>
            <p:cNvPr id="36" name="Isosceles Triangle 35">
              <a:extLst>
                <a:ext uri="{FF2B5EF4-FFF2-40B4-BE49-F238E27FC236}">
                  <a16:creationId xmlns:a16="http://schemas.microsoft.com/office/drawing/2014/main" id="{190A113F-639C-F150-8A69-54AAF72905A6}"/>
                </a:ext>
              </a:extLst>
            </p:cNvPr>
            <p:cNvSpPr/>
            <p:nvPr/>
          </p:nvSpPr>
          <p:spPr>
            <a:xfrm rot="5400000">
              <a:off x="4307114"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37" name="Isosceles Triangle 36">
              <a:extLst>
                <a:ext uri="{FF2B5EF4-FFF2-40B4-BE49-F238E27FC236}">
                  <a16:creationId xmlns:a16="http://schemas.microsoft.com/office/drawing/2014/main" id="{1D2BF36F-EEDE-753C-B385-38B6BE8ACD36}"/>
                </a:ext>
              </a:extLst>
            </p:cNvPr>
            <p:cNvSpPr/>
            <p:nvPr/>
          </p:nvSpPr>
          <p:spPr>
            <a:xfrm rot="16200000">
              <a:off x="4801368"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60" name="Group 59">
            <a:extLst>
              <a:ext uri="{FF2B5EF4-FFF2-40B4-BE49-F238E27FC236}">
                <a16:creationId xmlns:a16="http://schemas.microsoft.com/office/drawing/2014/main" id="{271CA208-C8DF-A4AF-640D-B39CC176F92E}"/>
              </a:ext>
            </a:extLst>
          </p:cNvPr>
          <p:cNvGrpSpPr/>
          <p:nvPr/>
        </p:nvGrpSpPr>
        <p:grpSpPr>
          <a:xfrm rot="17762246">
            <a:off x="7222337" y="3255932"/>
            <a:ext cx="142158" cy="1316807"/>
            <a:chOff x="5943600" y="4912003"/>
            <a:chExt cx="304800" cy="3203297"/>
          </a:xfrm>
        </p:grpSpPr>
        <p:sp>
          <p:nvSpPr>
            <p:cNvPr id="61" name="Isosceles Triangle 60">
              <a:extLst>
                <a:ext uri="{FF2B5EF4-FFF2-40B4-BE49-F238E27FC236}">
                  <a16:creationId xmlns:a16="http://schemas.microsoft.com/office/drawing/2014/main" id="{36C559F2-02FF-EBD8-DD57-73F2D11DAEC4}"/>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62" name="Straight Connector 61">
              <a:extLst>
                <a:ext uri="{FF2B5EF4-FFF2-40B4-BE49-F238E27FC236}">
                  <a16:creationId xmlns:a16="http://schemas.microsoft.com/office/drawing/2014/main" id="{49EF8A85-27C9-7EB2-8E1B-050527422D36}"/>
                </a:ext>
              </a:extLst>
            </p:cNvPr>
            <p:cNvCxnSpPr>
              <a:cxnSpLocks/>
              <a:stCxn id="61"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9A5C2A6-2E39-817B-1414-A52D519EAC49}"/>
              </a:ext>
            </a:extLst>
          </p:cNvPr>
          <p:cNvGrpSpPr/>
          <p:nvPr/>
        </p:nvGrpSpPr>
        <p:grpSpPr>
          <a:xfrm rot="1507391">
            <a:off x="4565293" y="6845853"/>
            <a:ext cx="188692" cy="2413113"/>
            <a:chOff x="5943600" y="4912003"/>
            <a:chExt cx="304800" cy="3203297"/>
          </a:xfrm>
        </p:grpSpPr>
        <p:sp>
          <p:nvSpPr>
            <p:cNvPr id="64" name="Isosceles Triangle 63">
              <a:extLst>
                <a:ext uri="{FF2B5EF4-FFF2-40B4-BE49-F238E27FC236}">
                  <a16:creationId xmlns:a16="http://schemas.microsoft.com/office/drawing/2014/main" id="{2575917B-7C03-F27B-2DDE-05870FBAF037}"/>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65" name="Straight Connector 64">
              <a:extLst>
                <a:ext uri="{FF2B5EF4-FFF2-40B4-BE49-F238E27FC236}">
                  <a16:creationId xmlns:a16="http://schemas.microsoft.com/office/drawing/2014/main" id="{442F07F9-E53D-405E-6B18-7035B1659801}"/>
                </a:ext>
              </a:extLst>
            </p:cNvPr>
            <p:cNvCxnSpPr>
              <a:cxnSpLocks/>
              <a:stCxn id="64"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C0664A7-ABD9-7568-BD29-30A4CE52535D}"/>
              </a:ext>
            </a:extLst>
          </p:cNvPr>
          <p:cNvGrpSpPr/>
          <p:nvPr/>
        </p:nvGrpSpPr>
        <p:grpSpPr>
          <a:xfrm rot="18747208">
            <a:off x="5639598" y="6865525"/>
            <a:ext cx="128882" cy="854589"/>
            <a:chOff x="5943600" y="4912003"/>
            <a:chExt cx="304800" cy="3203297"/>
          </a:xfrm>
        </p:grpSpPr>
        <p:sp>
          <p:nvSpPr>
            <p:cNvPr id="67" name="Isosceles Triangle 66">
              <a:extLst>
                <a:ext uri="{FF2B5EF4-FFF2-40B4-BE49-F238E27FC236}">
                  <a16:creationId xmlns:a16="http://schemas.microsoft.com/office/drawing/2014/main" id="{A52AC893-C224-A100-F5FC-44B73C3EF08A}"/>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68" name="Straight Connector 67">
              <a:extLst>
                <a:ext uri="{FF2B5EF4-FFF2-40B4-BE49-F238E27FC236}">
                  <a16:creationId xmlns:a16="http://schemas.microsoft.com/office/drawing/2014/main" id="{ECC7355F-C648-84F1-ACD2-5D7F066FD2F9}"/>
                </a:ext>
              </a:extLst>
            </p:cNvPr>
            <p:cNvCxnSpPr>
              <a:cxnSpLocks/>
              <a:stCxn id="67"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A8356178-670A-2BE7-387C-EBCD8E1322A5}"/>
              </a:ext>
            </a:extLst>
          </p:cNvPr>
          <p:cNvSpPr txBox="1"/>
          <p:nvPr/>
        </p:nvSpPr>
        <p:spPr>
          <a:xfrm>
            <a:off x="2153575" y="6655486"/>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EMP</a:t>
            </a:r>
          </a:p>
        </p:txBody>
      </p:sp>
      <p:sp>
        <p:nvSpPr>
          <p:cNvPr id="70" name="TextBox 69">
            <a:extLst>
              <a:ext uri="{FF2B5EF4-FFF2-40B4-BE49-F238E27FC236}">
                <a16:creationId xmlns:a16="http://schemas.microsoft.com/office/drawing/2014/main" id="{29E74A40-EB8E-A14B-AB63-A7B2452658BF}"/>
              </a:ext>
            </a:extLst>
          </p:cNvPr>
          <p:cNvSpPr txBox="1"/>
          <p:nvPr/>
        </p:nvSpPr>
        <p:spPr>
          <a:xfrm>
            <a:off x="3600760" y="9248387"/>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ASG</a:t>
            </a:r>
          </a:p>
        </p:txBody>
      </p:sp>
      <p:sp>
        <p:nvSpPr>
          <p:cNvPr id="71" name="TextBox 70">
            <a:extLst>
              <a:ext uri="{FF2B5EF4-FFF2-40B4-BE49-F238E27FC236}">
                <a16:creationId xmlns:a16="http://schemas.microsoft.com/office/drawing/2014/main" id="{AD1A24FA-26FD-D5D1-686B-D68C2C24D505}"/>
              </a:ext>
            </a:extLst>
          </p:cNvPr>
          <p:cNvSpPr txBox="1"/>
          <p:nvPr/>
        </p:nvSpPr>
        <p:spPr>
          <a:xfrm>
            <a:off x="432158" y="3268506"/>
            <a:ext cx="5028394"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Fig 4.13b)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Phương pháp Semijoin </a:t>
            </a:r>
          </a:p>
        </p:txBody>
      </p:sp>
      <p:sp>
        <p:nvSpPr>
          <p:cNvPr id="73" name="TextBox 72">
            <a:extLst>
              <a:ext uri="{FF2B5EF4-FFF2-40B4-BE49-F238E27FC236}">
                <a16:creationId xmlns:a16="http://schemas.microsoft.com/office/drawing/2014/main" id="{1851700A-FB78-4FC9-AEA7-B931D2515AD3}"/>
              </a:ext>
            </a:extLst>
          </p:cNvPr>
          <p:cNvSpPr txBox="1"/>
          <p:nvPr/>
        </p:nvSpPr>
        <p:spPr>
          <a:xfrm>
            <a:off x="8994044" y="3141022"/>
            <a:ext cx="5257800"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 Chuyển các giá trị thuộc tính của quan hệ EMP đến trang của quan hệ ASG, cùng với đó là việc chuyển các bộ dữ liệu phù hợp của quan hệ ASG đến trang của quan hệ EMP để hoàn thành việc ghép nối.</a:t>
            </a:r>
          </a:p>
        </p:txBody>
      </p:sp>
      <p:grpSp>
        <p:nvGrpSpPr>
          <p:cNvPr id="74" name="Group 73">
            <a:extLst>
              <a:ext uri="{FF2B5EF4-FFF2-40B4-BE49-F238E27FC236}">
                <a16:creationId xmlns:a16="http://schemas.microsoft.com/office/drawing/2014/main" id="{33DCA99A-FF8D-F26D-EAFE-D3B511A4CF22}"/>
              </a:ext>
            </a:extLst>
          </p:cNvPr>
          <p:cNvGrpSpPr/>
          <p:nvPr/>
        </p:nvGrpSpPr>
        <p:grpSpPr>
          <a:xfrm rot="3770317">
            <a:off x="5957187" y="3262805"/>
            <a:ext cx="163197" cy="1324056"/>
            <a:chOff x="5943600" y="4912003"/>
            <a:chExt cx="304800" cy="3203297"/>
          </a:xfrm>
        </p:grpSpPr>
        <p:sp>
          <p:nvSpPr>
            <p:cNvPr id="75" name="Isosceles Triangle 74">
              <a:extLst>
                <a:ext uri="{FF2B5EF4-FFF2-40B4-BE49-F238E27FC236}">
                  <a16:creationId xmlns:a16="http://schemas.microsoft.com/office/drawing/2014/main" id="{BAEA03CF-D937-265E-E000-C6412942F0C5}"/>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76" name="Straight Connector 75">
              <a:extLst>
                <a:ext uri="{FF2B5EF4-FFF2-40B4-BE49-F238E27FC236}">
                  <a16:creationId xmlns:a16="http://schemas.microsoft.com/office/drawing/2014/main" id="{69E7142E-9870-860F-D941-F137E484A880}"/>
                </a:ext>
              </a:extLst>
            </p:cNvPr>
            <p:cNvCxnSpPr>
              <a:cxnSpLocks/>
              <a:stCxn id="75"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C61CC00E-3B14-EE42-13CF-EFC2E5D674BB}"/>
              </a:ext>
            </a:extLst>
          </p:cNvPr>
          <p:cNvGrpSpPr/>
          <p:nvPr/>
        </p:nvGrpSpPr>
        <p:grpSpPr>
          <a:xfrm>
            <a:off x="5102835" y="4406290"/>
            <a:ext cx="390379" cy="246857"/>
            <a:chOff x="630147" y="5372100"/>
            <a:chExt cx="7772401" cy="4914900"/>
          </a:xfrm>
        </p:grpSpPr>
        <p:sp>
          <p:nvSpPr>
            <p:cNvPr id="84" name="Isosceles Triangle 83">
              <a:extLst>
                <a:ext uri="{FF2B5EF4-FFF2-40B4-BE49-F238E27FC236}">
                  <a16:creationId xmlns:a16="http://schemas.microsoft.com/office/drawing/2014/main" id="{BC6E204C-D0BE-B149-94F4-FFFE076ACE11}"/>
                </a:ext>
              </a:extLst>
            </p:cNvPr>
            <p:cNvSpPr/>
            <p:nvPr/>
          </p:nvSpPr>
          <p:spPr>
            <a:xfrm rot="5400000">
              <a:off x="194462" y="6117516"/>
              <a:ext cx="4605169" cy="3733799"/>
            </a:xfrm>
            <a:prstGeom prst="triangle">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85" name="Straight Connector 84">
              <a:extLst>
                <a:ext uri="{FF2B5EF4-FFF2-40B4-BE49-F238E27FC236}">
                  <a16:creationId xmlns:a16="http://schemas.microsoft.com/office/drawing/2014/main" id="{10A9F48B-8D85-9A35-0D65-02D37E0214EA}"/>
                </a:ext>
              </a:extLst>
            </p:cNvPr>
            <p:cNvCxnSpPr>
              <a:cxnSpLocks/>
              <a:stCxn id="84" idx="0"/>
            </p:cNvCxnSpPr>
            <p:nvPr/>
          </p:nvCxnSpPr>
          <p:spPr>
            <a:xfrm>
              <a:off x="4363946" y="7984416"/>
              <a:ext cx="4038602" cy="2302584"/>
            </a:xfrm>
            <a:prstGeom prst="line">
              <a:avLst/>
            </a:prstGeom>
            <a:ln w="47625">
              <a:solidFill>
                <a:srgbClr val="2B4B8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FE0C5F4-E7E9-24C7-E83C-894564FC5BC6}"/>
                </a:ext>
              </a:extLst>
            </p:cNvPr>
            <p:cNvCxnSpPr>
              <a:cxnSpLocks/>
              <a:stCxn id="84" idx="0"/>
            </p:cNvCxnSpPr>
            <p:nvPr/>
          </p:nvCxnSpPr>
          <p:spPr>
            <a:xfrm flipV="1">
              <a:off x="4363946" y="5372100"/>
              <a:ext cx="4038602" cy="2612316"/>
            </a:xfrm>
            <a:prstGeom prst="line">
              <a:avLst/>
            </a:prstGeom>
            <a:ln w="47625">
              <a:solidFill>
                <a:srgbClr val="2B4B82"/>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3A6D197D-ADF4-4089-6CF0-813B40299744}"/>
              </a:ext>
            </a:extLst>
          </p:cNvPr>
          <p:cNvGrpSpPr/>
          <p:nvPr/>
        </p:nvGrpSpPr>
        <p:grpSpPr>
          <a:xfrm>
            <a:off x="3769147" y="5568049"/>
            <a:ext cx="400294" cy="246856"/>
            <a:chOff x="4364787" y="4852650"/>
            <a:chExt cx="988507" cy="609600"/>
          </a:xfrm>
          <a:noFill/>
        </p:grpSpPr>
        <p:sp>
          <p:nvSpPr>
            <p:cNvPr id="88" name="Isosceles Triangle 87">
              <a:extLst>
                <a:ext uri="{FF2B5EF4-FFF2-40B4-BE49-F238E27FC236}">
                  <a16:creationId xmlns:a16="http://schemas.microsoft.com/office/drawing/2014/main" id="{8E354630-F1D9-247E-8D47-337CE6CFBE32}"/>
                </a:ext>
              </a:extLst>
            </p:cNvPr>
            <p:cNvSpPr/>
            <p:nvPr/>
          </p:nvSpPr>
          <p:spPr>
            <a:xfrm rot="5400000">
              <a:off x="4307114"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89" name="Isosceles Triangle 88">
              <a:extLst>
                <a:ext uri="{FF2B5EF4-FFF2-40B4-BE49-F238E27FC236}">
                  <a16:creationId xmlns:a16="http://schemas.microsoft.com/office/drawing/2014/main" id="{6FA30DF4-BCA4-0BAB-98A1-F85438FC47D1}"/>
                </a:ext>
              </a:extLst>
            </p:cNvPr>
            <p:cNvSpPr/>
            <p:nvPr/>
          </p:nvSpPr>
          <p:spPr>
            <a:xfrm rot="16200000">
              <a:off x="4801368"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96" name="Group 95">
            <a:extLst>
              <a:ext uri="{FF2B5EF4-FFF2-40B4-BE49-F238E27FC236}">
                <a16:creationId xmlns:a16="http://schemas.microsoft.com/office/drawing/2014/main" id="{2EDD0E19-D6B7-2118-E4AC-352A78DD39CE}"/>
              </a:ext>
            </a:extLst>
          </p:cNvPr>
          <p:cNvGrpSpPr/>
          <p:nvPr/>
        </p:nvGrpSpPr>
        <p:grpSpPr>
          <a:xfrm>
            <a:off x="5031143" y="6610859"/>
            <a:ext cx="390379" cy="246857"/>
            <a:chOff x="630147" y="5372100"/>
            <a:chExt cx="7772401" cy="4914900"/>
          </a:xfrm>
        </p:grpSpPr>
        <p:sp>
          <p:nvSpPr>
            <p:cNvPr id="97" name="Isosceles Triangle 96">
              <a:extLst>
                <a:ext uri="{FF2B5EF4-FFF2-40B4-BE49-F238E27FC236}">
                  <a16:creationId xmlns:a16="http://schemas.microsoft.com/office/drawing/2014/main" id="{034AC561-F590-4C79-B9CD-376AC0AE333F}"/>
                </a:ext>
              </a:extLst>
            </p:cNvPr>
            <p:cNvSpPr/>
            <p:nvPr/>
          </p:nvSpPr>
          <p:spPr>
            <a:xfrm rot="5400000">
              <a:off x="194462" y="6117516"/>
              <a:ext cx="4605169" cy="3733799"/>
            </a:xfrm>
            <a:prstGeom prst="triangle">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98" name="Straight Connector 97">
              <a:extLst>
                <a:ext uri="{FF2B5EF4-FFF2-40B4-BE49-F238E27FC236}">
                  <a16:creationId xmlns:a16="http://schemas.microsoft.com/office/drawing/2014/main" id="{51C90423-DFF8-93C1-F42E-2CF90554020E}"/>
                </a:ext>
              </a:extLst>
            </p:cNvPr>
            <p:cNvCxnSpPr>
              <a:cxnSpLocks/>
              <a:stCxn id="97" idx="0"/>
            </p:cNvCxnSpPr>
            <p:nvPr/>
          </p:nvCxnSpPr>
          <p:spPr>
            <a:xfrm>
              <a:off x="4363946" y="7984416"/>
              <a:ext cx="4038602" cy="2302584"/>
            </a:xfrm>
            <a:prstGeom prst="line">
              <a:avLst/>
            </a:prstGeom>
            <a:ln w="47625">
              <a:solidFill>
                <a:srgbClr val="2B4B8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79A7CE1-6D0F-1252-ACEF-6D6CB5960930}"/>
                </a:ext>
              </a:extLst>
            </p:cNvPr>
            <p:cNvCxnSpPr>
              <a:cxnSpLocks/>
              <a:stCxn id="97" idx="0"/>
            </p:cNvCxnSpPr>
            <p:nvPr/>
          </p:nvCxnSpPr>
          <p:spPr>
            <a:xfrm flipV="1">
              <a:off x="4363946" y="5372100"/>
              <a:ext cx="4038602" cy="2612316"/>
            </a:xfrm>
            <a:prstGeom prst="line">
              <a:avLst/>
            </a:prstGeom>
            <a:ln w="47625">
              <a:solidFill>
                <a:srgbClr val="2B4B82"/>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10838B8F-7816-F77D-FD57-983A037FBDEB}"/>
              </a:ext>
            </a:extLst>
          </p:cNvPr>
          <p:cNvGrpSpPr/>
          <p:nvPr/>
        </p:nvGrpSpPr>
        <p:grpSpPr>
          <a:xfrm>
            <a:off x="5918086" y="5453251"/>
            <a:ext cx="1641785" cy="666858"/>
            <a:chOff x="7267331" y="6065518"/>
            <a:chExt cx="1909863" cy="775746"/>
          </a:xfrm>
        </p:grpSpPr>
        <p:grpSp>
          <p:nvGrpSpPr>
            <p:cNvPr id="102" name="Group 101">
              <a:extLst>
                <a:ext uri="{FF2B5EF4-FFF2-40B4-BE49-F238E27FC236}">
                  <a16:creationId xmlns:a16="http://schemas.microsoft.com/office/drawing/2014/main" id="{59AD634F-AE30-4BAB-88CB-FA7846C2B264}"/>
                </a:ext>
              </a:extLst>
            </p:cNvPr>
            <p:cNvGrpSpPr/>
            <p:nvPr/>
          </p:nvGrpSpPr>
          <p:grpSpPr>
            <a:xfrm>
              <a:off x="7267331" y="6065518"/>
              <a:ext cx="372781" cy="608719"/>
              <a:chOff x="10880769" y="5993739"/>
              <a:chExt cx="470237" cy="776366"/>
            </a:xfrm>
          </p:grpSpPr>
          <p:sp>
            <p:nvSpPr>
              <p:cNvPr id="100" name="Rectangle 99">
                <a:extLst>
                  <a:ext uri="{FF2B5EF4-FFF2-40B4-BE49-F238E27FC236}">
                    <a16:creationId xmlns:a16="http://schemas.microsoft.com/office/drawing/2014/main" id="{CFC2D709-9F99-C11C-37DC-B00787F26DCE}"/>
                  </a:ext>
                </a:extLst>
              </p:cNvPr>
              <p:cNvSpPr/>
              <p:nvPr/>
            </p:nvSpPr>
            <p:spPr>
              <a:xfrm>
                <a:off x="10960377" y="5993739"/>
                <a:ext cx="297569" cy="500519"/>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01" name="Rectangle 100">
                <a:extLst>
                  <a:ext uri="{FF2B5EF4-FFF2-40B4-BE49-F238E27FC236}">
                    <a16:creationId xmlns:a16="http://schemas.microsoft.com/office/drawing/2014/main" id="{7162C0A3-CC70-7B38-2A2E-877E55A207CF}"/>
                  </a:ext>
                </a:extLst>
              </p:cNvPr>
              <p:cNvSpPr/>
              <p:nvPr/>
            </p:nvSpPr>
            <p:spPr>
              <a:xfrm>
                <a:off x="10880769" y="6442496"/>
                <a:ext cx="470237" cy="327609"/>
              </a:xfrm>
              <a:prstGeom prst="rect">
                <a:avLst/>
              </a:prstGeom>
              <a:solidFill>
                <a:srgbClr val="9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sp>
          <p:nvSpPr>
            <p:cNvPr id="103" name="TextBox 102">
              <a:extLst>
                <a:ext uri="{FF2B5EF4-FFF2-40B4-BE49-F238E27FC236}">
                  <a16:creationId xmlns:a16="http://schemas.microsoft.com/office/drawing/2014/main" id="{00024784-D9C1-8AFD-CD95-DAF2FFCF0174}"/>
                </a:ext>
              </a:extLst>
            </p:cNvPr>
            <p:cNvSpPr txBox="1"/>
            <p:nvPr/>
          </p:nvSpPr>
          <p:spPr>
            <a:xfrm>
              <a:off x="7561622" y="6161004"/>
              <a:ext cx="1615572" cy="680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PNO</a:t>
              </a:r>
            </a:p>
          </p:txBody>
        </p:sp>
      </p:grpSp>
      <p:grpSp>
        <p:nvGrpSpPr>
          <p:cNvPr id="109" name="Group 108">
            <a:extLst>
              <a:ext uri="{FF2B5EF4-FFF2-40B4-BE49-F238E27FC236}">
                <a16:creationId xmlns:a16="http://schemas.microsoft.com/office/drawing/2014/main" id="{DCC5E8C3-DF73-72E8-3236-78EFD784A718}"/>
              </a:ext>
            </a:extLst>
          </p:cNvPr>
          <p:cNvGrpSpPr/>
          <p:nvPr/>
        </p:nvGrpSpPr>
        <p:grpSpPr>
          <a:xfrm>
            <a:off x="5493214" y="7581240"/>
            <a:ext cx="1582937" cy="695828"/>
            <a:chOff x="6580416" y="8646528"/>
            <a:chExt cx="1954019" cy="858948"/>
          </a:xfrm>
        </p:grpSpPr>
        <p:grpSp>
          <p:nvGrpSpPr>
            <p:cNvPr id="104" name="Group 103">
              <a:extLst>
                <a:ext uri="{FF2B5EF4-FFF2-40B4-BE49-F238E27FC236}">
                  <a16:creationId xmlns:a16="http://schemas.microsoft.com/office/drawing/2014/main" id="{87F7D125-E385-3447-9C42-75E4052F01A2}"/>
                </a:ext>
              </a:extLst>
            </p:cNvPr>
            <p:cNvGrpSpPr/>
            <p:nvPr/>
          </p:nvGrpSpPr>
          <p:grpSpPr>
            <a:xfrm>
              <a:off x="6580416" y="8646528"/>
              <a:ext cx="372781" cy="608719"/>
              <a:chOff x="10880769" y="5993739"/>
              <a:chExt cx="470237" cy="776366"/>
            </a:xfrm>
          </p:grpSpPr>
          <p:sp>
            <p:nvSpPr>
              <p:cNvPr id="105" name="Rectangle 104">
                <a:extLst>
                  <a:ext uri="{FF2B5EF4-FFF2-40B4-BE49-F238E27FC236}">
                    <a16:creationId xmlns:a16="http://schemas.microsoft.com/office/drawing/2014/main" id="{34995BEC-6294-6FA3-2F2F-764A1BBBBA12}"/>
                  </a:ext>
                </a:extLst>
              </p:cNvPr>
              <p:cNvSpPr/>
              <p:nvPr/>
            </p:nvSpPr>
            <p:spPr>
              <a:xfrm>
                <a:off x="10960377" y="5993739"/>
                <a:ext cx="297569" cy="500519"/>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06" name="Rectangle 105">
                <a:extLst>
                  <a:ext uri="{FF2B5EF4-FFF2-40B4-BE49-F238E27FC236}">
                    <a16:creationId xmlns:a16="http://schemas.microsoft.com/office/drawing/2014/main" id="{41F942C0-7CFB-3F40-81C2-9CA6439037FB}"/>
                  </a:ext>
                </a:extLst>
              </p:cNvPr>
              <p:cNvSpPr/>
              <p:nvPr/>
            </p:nvSpPr>
            <p:spPr>
              <a:xfrm>
                <a:off x="10880769" y="6442496"/>
                <a:ext cx="470237" cy="327609"/>
              </a:xfrm>
              <a:prstGeom prst="rect">
                <a:avLst/>
              </a:prstGeom>
              <a:solidFill>
                <a:srgbClr val="9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sp>
          <p:nvSpPr>
            <p:cNvPr id="107" name="TextBox 106">
              <a:extLst>
                <a:ext uri="{FF2B5EF4-FFF2-40B4-BE49-F238E27FC236}">
                  <a16:creationId xmlns:a16="http://schemas.microsoft.com/office/drawing/2014/main" id="{0BE13DEF-6B12-A805-0554-4C6021247B17}"/>
                </a:ext>
              </a:extLst>
            </p:cNvPr>
            <p:cNvSpPr txBox="1"/>
            <p:nvPr/>
          </p:nvSpPr>
          <p:spPr>
            <a:xfrm>
              <a:off x="6942532" y="8783615"/>
              <a:ext cx="1591903" cy="7218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ENO</a:t>
              </a:r>
            </a:p>
          </p:txBody>
        </p:sp>
      </p:grpSp>
      <p:grpSp>
        <p:nvGrpSpPr>
          <p:cNvPr id="110" name="Group 109">
            <a:extLst>
              <a:ext uri="{FF2B5EF4-FFF2-40B4-BE49-F238E27FC236}">
                <a16:creationId xmlns:a16="http://schemas.microsoft.com/office/drawing/2014/main" id="{F1E6E93B-A1BA-46C9-541F-4A4C2F20CA2E}"/>
              </a:ext>
            </a:extLst>
          </p:cNvPr>
          <p:cNvGrpSpPr/>
          <p:nvPr/>
        </p:nvGrpSpPr>
        <p:grpSpPr>
          <a:xfrm rot="17762246">
            <a:off x="5834529" y="4431482"/>
            <a:ext cx="142158" cy="1316807"/>
            <a:chOff x="5943600" y="4912003"/>
            <a:chExt cx="304800" cy="3203297"/>
          </a:xfrm>
        </p:grpSpPr>
        <p:sp>
          <p:nvSpPr>
            <p:cNvPr id="111" name="Isosceles Triangle 110">
              <a:extLst>
                <a:ext uri="{FF2B5EF4-FFF2-40B4-BE49-F238E27FC236}">
                  <a16:creationId xmlns:a16="http://schemas.microsoft.com/office/drawing/2014/main" id="{D1C143CC-546E-7802-E022-8D2D5D49F764}"/>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12" name="Straight Connector 111">
              <a:extLst>
                <a:ext uri="{FF2B5EF4-FFF2-40B4-BE49-F238E27FC236}">
                  <a16:creationId xmlns:a16="http://schemas.microsoft.com/office/drawing/2014/main" id="{549C3C0A-324C-6EF1-F545-97B01AA54F92}"/>
                </a:ext>
              </a:extLst>
            </p:cNvPr>
            <p:cNvCxnSpPr>
              <a:cxnSpLocks/>
              <a:stCxn id="111"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3CFF273B-05EC-1DA2-3A47-44EDCBEA9BAE}"/>
              </a:ext>
            </a:extLst>
          </p:cNvPr>
          <p:cNvGrpSpPr/>
          <p:nvPr/>
        </p:nvGrpSpPr>
        <p:grpSpPr>
          <a:xfrm rot="3770317">
            <a:off x="4569379" y="4438355"/>
            <a:ext cx="163197" cy="1324056"/>
            <a:chOff x="5943600" y="4912003"/>
            <a:chExt cx="304800" cy="3203297"/>
          </a:xfrm>
        </p:grpSpPr>
        <p:sp>
          <p:nvSpPr>
            <p:cNvPr id="114" name="Isosceles Triangle 113">
              <a:extLst>
                <a:ext uri="{FF2B5EF4-FFF2-40B4-BE49-F238E27FC236}">
                  <a16:creationId xmlns:a16="http://schemas.microsoft.com/office/drawing/2014/main" id="{6D3CFEA3-4911-DB39-96AB-A83E1FDADEFF}"/>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15" name="Straight Connector 114">
              <a:extLst>
                <a:ext uri="{FF2B5EF4-FFF2-40B4-BE49-F238E27FC236}">
                  <a16:creationId xmlns:a16="http://schemas.microsoft.com/office/drawing/2014/main" id="{4207991D-4AAB-5F51-4506-74F174B4520E}"/>
                </a:ext>
              </a:extLst>
            </p:cNvPr>
            <p:cNvCxnSpPr>
              <a:cxnSpLocks/>
              <a:stCxn id="114"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BABF5E1-5A1C-518B-72C9-169900116B29}"/>
              </a:ext>
            </a:extLst>
          </p:cNvPr>
          <p:cNvGrpSpPr/>
          <p:nvPr/>
        </p:nvGrpSpPr>
        <p:grpSpPr>
          <a:xfrm rot="17762246">
            <a:off x="4543897" y="5585992"/>
            <a:ext cx="142158" cy="1316807"/>
            <a:chOff x="5943600" y="4912003"/>
            <a:chExt cx="304800" cy="3203297"/>
          </a:xfrm>
        </p:grpSpPr>
        <p:sp>
          <p:nvSpPr>
            <p:cNvPr id="117" name="Isosceles Triangle 116">
              <a:extLst>
                <a:ext uri="{FF2B5EF4-FFF2-40B4-BE49-F238E27FC236}">
                  <a16:creationId xmlns:a16="http://schemas.microsoft.com/office/drawing/2014/main" id="{0615BDE9-F292-C9DC-0490-F0E7F50F5B4B}"/>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18" name="Straight Connector 117">
              <a:extLst>
                <a:ext uri="{FF2B5EF4-FFF2-40B4-BE49-F238E27FC236}">
                  <a16:creationId xmlns:a16="http://schemas.microsoft.com/office/drawing/2014/main" id="{E032DF85-C160-4BBB-715E-E83888281CB2}"/>
                </a:ext>
              </a:extLst>
            </p:cNvPr>
            <p:cNvCxnSpPr>
              <a:cxnSpLocks/>
              <a:stCxn id="117"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D704F3AD-5AEA-C7FE-B547-1A117C78F44C}"/>
              </a:ext>
            </a:extLst>
          </p:cNvPr>
          <p:cNvGrpSpPr/>
          <p:nvPr/>
        </p:nvGrpSpPr>
        <p:grpSpPr>
          <a:xfrm rot="3770317">
            <a:off x="3278747" y="5592865"/>
            <a:ext cx="163197" cy="1324056"/>
            <a:chOff x="5943600" y="4912003"/>
            <a:chExt cx="304800" cy="3203297"/>
          </a:xfrm>
        </p:grpSpPr>
        <p:sp>
          <p:nvSpPr>
            <p:cNvPr id="120" name="Isosceles Triangle 119">
              <a:extLst>
                <a:ext uri="{FF2B5EF4-FFF2-40B4-BE49-F238E27FC236}">
                  <a16:creationId xmlns:a16="http://schemas.microsoft.com/office/drawing/2014/main" id="{45235E8E-FB0E-8CCB-6DCE-A8782D2101EE}"/>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21" name="Straight Connector 120">
              <a:extLst>
                <a:ext uri="{FF2B5EF4-FFF2-40B4-BE49-F238E27FC236}">
                  <a16:creationId xmlns:a16="http://schemas.microsoft.com/office/drawing/2014/main" id="{FBFFC970-1B33-E99B-E078-2EF785310C1D}"/>
                </a:ext>
              </a:extLst>
            </p:cNvPr>
            <p:cNvCxnSpPr>
              <a:cxnSpLocks/>
              <a:stCxn id="120"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55F07638-915F-DE40-929C-331B18499FE9}"/>
              </a:ext>
            </a:extLst>
          </p:cNvPr>
          <p:cNvGrpSpPr/>
          <p:nvPr/>
        </p:nvGrpSpPr>
        <p:grpSpPr>
          <a:xfrm>
            <a:off x="5993860" y="8233997"/>
            <a:ext cx="131623" cy="1062891"/>
            <a:chOff x="5943600" y="4912003"/>
            <a:chExt cx="304800" cy="3203297"/>
          </a:xfrm>
        </p:grpSpPr>
        <p:sp>
          <p:nvSpPr>
            <p:cNvPr id="123" name="Isosceles Triangle 122">
              <a:extLst>
                <a:ext uri="{FF2B5EF4-FFF2-40B4-BE49-F238E27FC236}">
                  <a16:creationId xmlns:a16="http://schemas.microsoft.com/office/drawing/2014/main" id="{5CEDE1E5-907E-E420-C762-3290F9AD6E12}"/>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24" name="Straight Connector 123">
              <a:extLst>
                <a:ext uri="{FF2B5EF4-FFF2-40B4-BE49-F238E27FC236}">
                  <a16:creationId xmlns:a16="http://schemas.microsoft.com/office/drawing/2014/main" id="{8CDBFF1A-FDCD-06C3-7FEC-2D81BCEBCF87}"/>
                </a:ext>
              </a:extLst>
            </p:cNvPr>
            <p:cNvCxnSpPr>
              <a:cxnSpLocks/>
              <a:stCxn id="123"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C3FBC533-97AC-52F3-0E47-82D83B240413}"/>
              </a:ext>
            </a:extLst>
          </p:cNvPr>
          <p:cNvSpPr txBox="1"/>
          <p:nvPr/>
        </p:nvSpPr>
        <p:spPr>
          <a:xfrm>
            <a:off x="5555198" y="9290318"/>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EMP</a:t>
            </a:r>
          </a:p>
        </p:txBody>
      </p:sp>
      <p:grpSp>
        <p:nvGrpSpPr>
          <p:cNvPr id="126" name="Group 125">
            <a:extLst>
              <a:ext uri="{FF2B5EF4-FFF2-40B4-BE49-F238E27FC236}">
                <a16:creationId xmlns:a16="http://schemas.microsoft.com/office/drawing/2014/main" id="{C16156E6-8E9E-32F2-BC34-2B2517DD2A40}"/>
              </a:ext>
            </a:extLst>
          </p:cNvPr>
          <p:cNvGrpSpPr/>
          <p:nvPr/>
        </p:nvGrpSpPr>
        <p:grpSpPr>
          <a:xfrm rot="17762246">
            <a:off x="7413090" y="5689738"/>
            <a:ext cx="142158" cy="1316807"/>
            <a:chOff x="5943600" y="4912003"/>
            <a:chExt cx="304800" cy="3203297"/>
          </a:xfrm>
        </p:grpSpPr>
        <p:sp>
          <p:nvSpPr>
            <p:cNvPr id="127" name="Isosceles Triangle 126">
              <a:extLst>
                <a:ext uri="{FF2B5EF4-FFF2-40B4-BE49-F238E27FC236}">
                  <a16:creationId xmlns:a16="http://schemas.microsoft.com/office/drawing/2014/main" id="{42667730-E622-CD2C-ED9D-532A4927F921}"/>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28" name="Straight Connector 127">
              <a:extLst>
                <a:ext uri="{FF2B5EF4-FFF2-40B4-BE49-F238E27FC236}">
                  <a16:creationId xmlns:a16="http://schemas.microsoft.com/office/drawing/2014/main" id="{1279B639-6931-A09C-B6D7-78FFA834BD6F}"/>
                </a:ext>
              </a:extLst>
            </p:cNvPr>
            <p:cNvCxnSpPr>
              <a:cxnSpLocks/>
              <a:stCxn id="127"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sp>
        <p:nvSpPr>
          <p:cNvPr id="129" name="TextBox 128">
            <a:extLst>
              <a:ext uri="{FF2B5EF4-FFF2-40B4-BE49-F238E27FC236}">
                <a16:creationId xmlns:a16="http://schemas.microsoft.com/office/drawing/2014/main" id="{F8E0F670-7B23-A828-E34B-63E0AAC8BC7E}"/>
              </a:ext>
            </a:extLst>
          </p:cNvPr>
          <p:cNvSpPr txBox="1"/>
          <p:nvPr/>
        </p:nvSpPr>
        <p:spPr>
          <a:xfrm>
            <a:off x="7616118" y="6645580"/>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PROJ</a:t>
            </a:r>
          </a:p>
        </p:txBody>
      </p:sp>
      <p:grpSp>
        <p:nvGrpSpPr>
          <p:cNvPr id="130" name="Group 129">
            <a:extLst>
              <a:ext uri="{FF2B5EF4-FFF2-40B4-BE49-F238E27FC236}">
                <a16:creationId xmlns:a16="http://schemas.microsoft.com/office/drawing/2014/main" id="{5C6ABE81-B7F8-184F-7FC1-D48706AAD746}"/>
              </a:ext>
            </a:extLst>
          </p:cNvPr>
          <p:cNvGrpSpPr/>
          <p:nvPr/>
        </p:nvGrpSpPr>
        <p:grpSpPr>
          <a:xfrm>
            <a:off x="13262149" y="5691476"/>
            <a:ext cx="13548799" cy="8252450"/>
            <a:chOff x="12397242" y="4468586"/>
            <a:chExt cx="13548799" cy="8252450"/>
          </a:xfrm>
          <a:effectLst>
            <a:outerShdw blurRad="50800" dist="38100" dir="2700000" algn="tl" rotWithShape="0">
              <a:prstClr val="black">
                <a:alpha val="40000"/>
              </a:prstClr>
            </a:outerShdw>
          </a:effectLst>
        </p:grpSpPr>
        <p:pic>
          <p:nvPicPr>
            <p:cNvPr id="131" name="Picture 6">
              <a:extLst>
                <a:ext uri="{FF2B5EF4-FFF2-40B4-BE49-F238E27FC236}">
                  <a16:creationId xmlns:a16="http://schemas.microsoft.com/office/drawing/2014/main" id="{577373C6-3DB7-0F61-38D0-178F39A614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97242" y="4468586"/>
              <a:ext cx="13548799" cy="8252450"/>
            </a:xfrm>
            <a:prstGeom prst="rect">
              <a:avLst/>
            </a:prstGeom>
          </p:spPr>
        </p:pic>
        <p:pic>
          <p:nvPicPr>
            <p:cNvPr id="132" name="Picture 5">
              <a:extLst>
                <a:ext uri="{FF2B5EF4-FFF2-40B4-BE49-F238E27FC236}">
                  <a16:creationId xmlns:a16="http://schemas.microsoft.com/office/drawing/2014/main" id="{DAF8FCA9-46C9-CED4-3AAC-554804546D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338591" y="5710764"/>
              <a:ext cx="1491622" cy="3229890"/>
            </a:xfrm>
            <a:prstGeom prst="rect">
              <a:avLst/>
            </a:prstGeom>
          </p:spPr>
        </p:pic>
      </p:grpSp>
    </p:spTree>
    <p:extLst>
      <p:ext uri="{BB962C8B-B14F-4D97-AF65-F5344CB8AC3E}">
        <p14:creationId xmlns:p14="http://schemas.microsoft.com/office/powerpoint/2010/main" val="2953803533"/>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11B8F-0B96-63D4-0E09-F5C39AB36318}"/>
              </a:ext>
            </a:extLst>
          </p:cNvPr>
          <p:cNvSpPr/>
          <p:nvPr/>
        </p:nvSpPr>
        <p:spPr>
          <a:xfrm rot="18166214">
            <a:off x="6116650" y="6214056"/>
            <a:ext cx="20116800" cy="990600"/>
          </a:xfrm>
          <a:prstGeom prst="rect">
            <a:avLst/>
          </a:prstGeom>
          <a:solidFill>
            <a:srgbClr val="5281A2">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pic>
        <p:nvPicPr>
          <p:cNvPr id="12" name="Picture 9">
            <a:extLst>
              <a:ext uri="{FF2B5EF4-FFF2-40B4-BE49-F238E27FC236}">
                <a16:creationId xmlns:a16="http://schemas.microsoft.com/office/drawing/2014/main" id="{F2CA8E5B-BB57-224B-E6D5-3CD44F28B1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034614">
            <a:off x="-5118738" y="6410120"/>
            <a:ext cx="7714897" cy="5989567"/>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FE08BC8F-3923-62C3-2EE7-AE9168C671F8}"/>
              </a:ext>
            </a:extLst>
          </p:cNvPr>
          <p:cNvSpPr/>
          <p:nvPr/>
        </p:nvSpPr>
        <p:spPr>
          <a:xfrm rot="1174041">
            <a:off x="794718" y="280134"/>
            <a:ext cx="864334" cy="1131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pic>
        <p:nvPicPr>
          <p:cNvPr id="6" name="Picture 2">
            <a:extLst>
              <a:ext uri="{FF2B5EF4-FFF2-40B4-BE49-F238E27FC236}">
                <a16:creationId xmlns:a16="http://schemas.microsoft.com/office/drawing/2014/main" id="{A8699BCD-20D2-6C03-FEDA-3DF6E45544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419099" y="342900"/>
            <a:ext cx="1615572" cy="1295396"/>
          </a:xfrm>
          <a:prstGeom prst="rect">
            <a:avLst/>
          </a:prstGeom>
        </p:spPr>
      </p:pic>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52400"/>
            <a:ext cx="1615572" cy="1295396"/>
          </a:xfrm>
          <a:prstGeom prst="rect">
            <a:avLst/>
          </a:prstGeom>
        </p:spPr>
      </p:pic>
      <p:sp>
        <p:nvSpPr>
          <p:cNvPr id="10" name="Freeform: Shape 9">
            <a:extLst>
              <a:ext uri="{FF2B5EF4-FFF2-40B4-BE49-F238E27FC236}">
                <a16:creationId xmlns:a16="http://schemas.microsoft.com/office/drawing/2014/main" id="{BADFBD3F-CB6B-5C68-FEC7-4027D98D0083}"/>
              </a:ext>
            </a:extLst>
          </p:cNvPr>
          <p:cNvSpPr/>
          <p:nvPr/>
        </p:nvSpPr>
        <p:spPr>
          <a:xfrm>
            <a:off x="13155014" y="2834650"/>
            <a:ext cx="637399" cy="773062"/>
          </a:xfrm>
          <a:custGeom>
            <a:avLst/>
            <a:gdLst>
              <a:gd name="connsiteX0" fmla="*/ 55508 w 637399"/>
              <a:gd name="connsiteY0" fmla="*/ 11011 h 773062"/>
              <a:gd name="connsiteX1" fmla="*/ 124781 w 637399"/>
              <a:gd name="connsiteY1" fmla="*/ 38720 h 773062"/>
              <a:gd name="connsiteX2" fmla="*/ 235617 w 637399"/>
              <a:gd name="connsiteY2" fmla="*/ 94138 h 773062"/>
              <a:gd name="connsiteX3" fmla="*/ 346453 w 637399"/>
              <a:gd name="connsiteY3" fmla="*/ 149556 h 773062"/>
              <a:gd name="connsiteX4" fmla="*/ 388017 w 637399"/>
              <a:gd name="connsiteY4" fmla="*/ 177266 h 773062"/>
              <a:gd name="connsiteX5" fmla="*/ 498853 w 637399"/>
              <a:gd name="connsiteY5" fmla="*/ 232684 h 773062"/>
              <a:gd name="connsiteX6" fmla="*/ 540417 w 637399"/>
              <a:gd name="connsiteY6" fmla="*/ 274247 h 773062"/>
              <a:gd name="connsiteX7" fmla="*/ 595835 w 637399"/>
              <a:gd name="connsiteY7" fmla="*/ 315811 h 773062"/>
              <a:gd name="connsiteX8" fmla="*/ 637399 w 637399"/>
              <a:gd name="connsiteY8" fmla="*/ 371229 h 773062"/>
              <a:gd name="connsiteX9" fmla="*/ 623544 w 637399"/>
              <a:gd name="connsiteY9" fmla="*/ 676029 h 773062"/>
              <a:gd name="connsiteX10" fmla="*/ 581981 w 637399"/>
              <a:gd name="connsiteY10" fmla="*/ 703738 h 773062"/>
              <a:gd name="connsiteX11" fmla="*/ 554272 w 637399"/>
              <a:gd name="connsiteY11" fmla="*/ 745302 h 773062"/>
              <a:gd name="connsiteX12" fmla="*/ 457290 w 637399"/>
              <a:gd name="connsiteY12" fmla="*/ 759156 h 773062"/>
              <a:gd name="connsiteX13" fmla="*/ 498853 w 637399"/>
              <a:gd name="connsiteY13" fmla="*/ 773011 h 773062"/>
              <a:gd name="connsiteX14" fmla="*/ 318744 w 637399"/>
              <a:gd name="connsiteY14" fmla="*/ 759156 h 773062"/>
              <a:gd name="connsiteX15" fmla="*/ 291035 w 637399"/>
              <a:gd name="connsiteY15" fmla="*/ 717593 h 773062"/>
              <a:gd name="connsiteX16" fmla="*/ 249472 w 637399"/>
              <a:gd name="connsiteY16" fmla="*/ 689884 h 773062"/>
              <a:gd name="connsiteX17" fmla="*/ 166344 w 637399"/>
              <a:gd name="connsiteY17" fmla="*/ 648320 h 773062"/>
              <a:gd name="connsiteX18" fmla="*/ 110926 w 637399"/>
              <a:gd name="connsiteY18" fmla="*/ 606756 h 773062"/>
              <a:gd name="connsiteX19" fmla="*/ 69362 w 637399"/>
              <a:gd name="connsiteY19" fmla="*/ 565193 h 773062"/>
              <a:gd name="connsiteX20" fmla="*/ 13944 w 637399"/>
              <a:gd name="connsiteY20" fmla="*/ 551338 h 773062"/>
              <a:gd name="connsiteX21" fmla="*/ 13944 w 637399"/>
              <a:gd name="connsiteY21" fmla="*/ 454356 h 773062"/>
              <a:gd name="connsiteX22" fmla="*/ 27799 w 637399"/>
              <a:gd name="connsiteY22" fmla="*/ 232684 h 773062"/>
              <a:gd name="connsiteX23" fmla="*/ 55508 w 637399"/>
              <a:gd name="connsiteY23" fmla="*/ 11011 h 7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7399" h="773062">
                <a:moveTo>
                  <a:pt x="55508" y="11011"/>
                </a:moveTo>
                <a:cubicBezTo>
                  <a:pt x="71672" y="-21316"/>
                  <a:pt x="103041" y="26642"/>
                  <a:pt x="124781" y="38720"/>
                </a:cubicBezTo>
                <a:cubicBezTo>
                  <a:pt x="240392" y="102948"/>
                  <a:pt x="120723" y="65416"/>
                  <a:pt x="235617" y="94138"/>
                </a:cubicBezTo>
                <a:cubicBezTo>
                  <a:pt x="331918" y="158338"/>
                  <a:pt x="210873" y="81765"/>
                  <a:pt x="346453" y="149556"/>
                </a:cubicBezTo>
                <a:cubicBezTo>
                  <a:pt x="361346" y="157003"/>
                  <a:pt x="373399" y="169292"/>
                  <a:pt x="388017" y="177266"/>
                </a:cubicBezTo>
                <a:cubicBezTo>
                  <a:pt x="424279" y="197046"/>
                  <a:pt x="469645" y="203477"/>
                  <a:pt x="498853" y="232684"/>
                </a:cubicBezTo>
                <a:cubicBezTo>
                  <a:pt x="512708" y="246538"/>
                  <a:pt x="525541" y="261496"/>
                  <a:pt x="540417" y="274247"/>
                </a:cubicBezTo>
                <a:cubicBezTo>
                  <a:pt x="557949" y="289274"/>
                  <a:pt x="579507" y="299483"/>
                  <a:pt x="595835" y="315811"/>
                </a:cubicBezTo>
                <a:cubicBezTo>
                  <a:pt x="612163" y="332139"/>
                  <a:pt x="623544" y="352756"/>
                  <a:pt x="637399" y="371229"/>
                </a:cubicBezTo>
                <a:cubicBezTo>
                  <a:pt x="632781" y="472829"/>
                  <a:pt x="640264" y="575708"/>
                  <a:pt x="623544" y="676029"/>
                </a:cubicBezTo>
                <a:cubicBezTo>
                  <a:pt x="620807" y="692453"/>
                  <a:pt x="593755" y="691964"/>
                  <a:pt x="581981" y="703738"/>
                </a:cubicBezTo>
                <a:cubicBezTo>
                  <a:pt x="570207" y="715512"/>
                  <a:pt x="569488" y="738539"/>
                  <a:pt x="554272" y="745302"/>
                </a:cubicBezTo>
                <a:cubicBezTo>
                  <a:pt x="524431" y="758565"/>
                  <a:pt x="489617" y="754538"/>
                  <a:pt x="457290" y="759156"/>
                </a:cubicBezTo>
                <a:cubicBezTo>
                  <a:pt x="471144" y="763774"/>
                  <a:pt x="513457" y="773011"/>
                  <a:pt x="498853" y="773011"/>
                </a:cubicBezTo>
                <a:cubicBezTo>
                  <a:pt x="438639" y="773011"/>
                  <a:pt x="376925" y="774671"/>
                  <a:pt x="318744" y="759156"/>
                </a:cubicBezTo>
                <a:cubicBezTo>
                  <a:pt x="302655" y="754866"/>
                  <a:pt x="302809" y="729367"/>
                  <a:pt x="291035" y="717593"/>
                </a:cubicBezTo>
                <a:cubicBezTo>
                  <a:pt x="279261" y="705819"/>
                  <a:pt x="264365" y="697331"/>
                  <a:pt x="249472" y="689884"/>
                </a:cubicBezTo>
                <a:cubicBezTo>
                  <a:pt x="157969" y="644132"/>
                  <a:pt x="258988" y="714494"/>
                  <a:pt x="166344" y="648320"/>
                </a:cubicBezTo>
                <a:cubicBezTo>
                  <a:pt x="147554" y="634899"/>
                  <a:pt x="128458" y="621783"/>
                  <a:pt x="110926" y="606756"/>
                </a:cubicBezTo>
                <a:cubicBezTo>
                  <a:pt x="96050" y="594005"/>
                  <a:pt x="86374" y="574914"/>
                  <a:pt x="69362" y="565193"/>
                </a:cubicBezTo>
                <a:cubicBezTo>
                  <a:pt x="52830" y="555746"/>
                  <a:pt x="32417" y="555956"/>
                  <a:pt x="13944" y="551338"/>
                </a:cubicBezTo>
                <a:cubicBezTo>
                  <a:pt x="-12089" y="473238"/>
                  <a:pt x="4577" y="548029"/>
                  <a:pt x="13944" y="454356"/>
                </a:cubicBezTo>
                <a:cubicBezTo>
                  <a:pt x="21311" y="380689"/>
                  <a:pt x="25486" y="306683"/>
                  <a:pt x="27799" y="232684"/>
                </a:cubicBezTo>
                <a:cubicBezTo>
                  <a:pt x="30107" y="158829"/>
                  <a:pt x="39344" y="43338"/>
                  <a:pt x="55508" y="11011"/>
                </a:cubicBezTo>
                <a:close/>
              </a:path>
            </a:pathLst>
          </a:custGeom>
          <a:solidFill>
            <a:srgbClr val="9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8" name="TextBox 17">
            <a:extLst>
              <a:ext uri="{FF2B5EF4-FFF2-40B4-BE49-F238E27FC236}">
                <a16:creationId xmlns:a16="http://schemas.microsoft.com/office/drawing/2014/main" id="{543F5945-69F0-81D5-B845-FF3A62930C04}"/>
              </a:ext>
            </a:extLst>
          </p:cNvPr>
          <p:cNvSpPr txBox="1"/>
          <p:nvPr/>
        </p:nvSpPr>
        <p:spPr>
          <a:xfrm>
            <a:off x="2034670" y="1523993"/>
            <a:ext cx="13548799"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So sánh với phép nối(join),semijoin tạo ra nhiều toán tử hơn nhưng có thể áp dụng trên các phép toán nhỏ hơn.</a:t>
            </a:r>
            <a:endParaRPr kumimoji="0" lang="en-US" sz="38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endParaRPr>
          </a:p>
        </p:txBody>
      </p:sp>
      <p:sp>
        <p:nvSpPr>
          <p:cNvPr id="5" name="TextBox 5"/>
          <p:cNvSpPr txBox="1"/>
          <p:nvPr/>
        </p:nvSpPr>
        <p:spPr>
          <a:xfrm>
            <a:off x="2034671" y="729949"/>
            <a:ext cx="10287000" cy="521297"/>
          </a:xfrm>
          <a:prstGeom prst="rect">
            <a:avLst/>
          </a:prstGeom>
        </p:spPr>
        <p:txBody>
          <a:bodyPr wrap="square" lIns="0" tIns="0" rIns="0" bIns="0" rtlCol="0" anchor="t">
            <a:spAutoFit/>
          </a:bodyPr>
          <a:lstStyle/>
          <a:p>
            <a:pPr marL="0" marR="0" lvl="0" indent="0" algn="l" defTabSz="914400" rtl="0" eaLnBrk="1" fontAlgn="auto" latinLnBrk="0" hangingPunct="1">
              <a:lnSpc>
                <a:spcPts val="3480"/>
              </a:lnSpc>
              <a:spcBef>
                <a:spcPts val="0"/>
              </a:spcBef>
              <a:spcAft>
                <a:spcPts val="0"/>
              </a:spcAft>
              <a:buClrTx/>
              <a:buSzTx/>
              <a:buFontTx/>
              <a:buNone/>
              <a:tabLst/>
              <a:defRPr/>
            </a:pPr>
            <a:r>
              <a:rPr kumimoji="0" lang="en-US" sz="4800" b="0" i="0" u="none" strike="noStrike" kern="1200" cap="none" spc="0" normalizeH="0" baseline="0" noProof="0">
                <a:ln>
                  <a:noFill/>
                </a:ln>
                <a:solidFill>
                  <a:srgbClr val="2B4B82"/>
                </a:solidFill>
                <a:effectLst/>
                <a:uLnTx/>
                <a:uFillTx/>
                <a:latin typeface="Josefin Sans Regular"/>
                <a:ea typeface="+mn-ea"/>
                <a:cs typeface="Arial"/>
                <a:sym typeface="Arial"/>
              </a:rPr>
              <a:t>4.3.4 So sánh Join và Semijoin</a:t>
            </a:r>
          </a:p>
        </p:txBody>
      </p:sp>
      <p:grpSp>
        <p:nvGrpSpPr>
          <p:cNvPr id="9" name="Group 8">
            <a:extLst>
              <a:ext uri="{FF2B5EF4-FFF2-40B4-BE49-F238E27FC236}">
                <a16:creationId xmlns:a16="http://schemas.microsoft.com/office/drawing/2014/main" id="{06E949DA-2D86-857A-94D4-E7B5BC101E72}"/>
              </a:ext>
            </a:extLst>
          </p:cNvPr>
          <p:cNvGrpSpPr/>
          <p:nvPr/>
        </p:nvGrpSpPr>
        <p:grpSpPr>
          <a:xfrm>
            <a:off x="6380269" y="325721"/>
            <a:ext cx="400294" cy="246856"/>
            <a:chOff x="4364787" y="4852650"/>
            <a:chExt cx="988507" cy="609600"/>
          </a:xfrm>
          <a:noFill/>
        </p:grpSpPr>
        <p:sp>
          <p:nvSpPr>
            <p:cNvPr id="4" name="Isosceles Triangle 3">
              <a:extLst>
                <a:ext uri="{FF2B5EF4-FFF2-40B4-BE49-F238E27FC236}">
                  <a16:creationId xmlns:a16="http://schemas.microsoft.com/office/drawing/2014/main" id="{5D907CD1-4EFD-9C9A-F5F6-14B3456E4F3E}"/>
                </a:ext>
              </a:extLst>
            </p:cNvPr>
            <p:cNvSpPr/>
            <p:nvPr/>
          </p:nvSpPr>
          <p:spPr>
            <a:xfrm rot="5400000">
              <a:off x="4307114" y="4910323"/>
              <a:ext cx="609600" cy="494253"/>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8" name="Isosceles Triangle 7">
              <a:extLst>
                <a:ext uri="{FF2B5EF4-FFF2-40B4-BE49-F238E27FC236}">
                  <a16:creationId xmlns:a16="http://schemas.microsoft.com/office/drawing/2014/main" id="{C3C05799-3DF6-DBB7-52FF-25513ACF6970}"/>
                </a:ext>
              </a:extLst>
            </p:cNvPr>
            <p:cNvSpPr/>
            <p:nvPr/>
          </p:nvSpPr>
          <p:spPr>
            <a:xfrm rot="16200000">
              <a:off x="4801368" y="4910323"/>
              <a:ext cx="609600" cy="494253"/>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31" name="Group 30">
            <a:extLst>
              <a:ext uri="{FF2B5EF4-FFF2-40B4-BE49-F238E27FC236}">
                <a16:creationId xmlns:a16="http://schemas.microsoft.com/office/drawing/2014/main" id="{D23CBF91-B1FE-F043-289E-28648AD69C72}"/>
              </a:ext>
            </a:extLst>
          </p:cNvPr>
          <p:cNvGrpSpPr/>
          <p:nvPr/>
        </p:nvGrpSpPr>
        <p:grpSpPr>
          <a:xfrm>
            <a:off x="9753600" y="289567"/>
            <a:ext cx="390379" cy="246857"/>
            <a:chOff x="630147" y="5372100"/>
            <a:chExt cx="7772401" cy="4914900"/>
          </a:xfrm>
        </p:grpSpPr>
        <p:sp>
          <p:nvSpPr>
            <p:cNvPr id="13" name="Isosceles Triangle 12">
              <a:extLst>
                <a:ext uri="{FF2B5EF4-FFF2-40B4-BE49-F238E27FC236}">
                  <a16:creationId xmlns:a16="http://schemas.microsoft.com/office/drawing/2014/main" id="{3CF81FA4-17D1-9402-AF93-F6EB48E47035}"/>
                </a:ext>
              </a:extLst>
            </p:cNvPr>
            <p:cNvSpPr/>
            <p:nvPr/>
          </p:nvSpPr>
          <p:spPr>
            <a:xfrm rot="5400000">
              <a:off x="194462" y="6117516"/>
              <a:ext cx="4605169" cy="373379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20" name="Straight Connector 19">
              <a:extLst>
                <a:ext uri="{FF2B5EF4-FFF2-40B4-BE49-F238E27FC236}">
                  <a16:creationId xmlns:a16="http://schemas.microsoft.com/office/drawing/2014/main" id="{F3F669C7-0A69-6DFB-A82B-D408F19E0EE3}"/>
                </a:ext>
              </a:extLst>
            </p:cNvPr>
            <p:cNvCxnSpPr>
              <a:cxnSpLocks/>
              <a:stCxn id="13" idx="0"/>
            </p:cNvCxnSpPr>
            <p:nvPr/>
          </p:nvCxnSpPr>
          <p:spPr>
            <a:xfrm>
              <a:off x="4363946" y="7984416"/>
              <a:ext cx="4038602" cy="2302584"/>
            </a:xfrm>
            <a:prstGeom prst="line">
              <a:avLst/>
            </a:prstGeom>
            <a:ln w="25400">
              <a:solidFill>
                <a:srgbClr val="2B4B8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1BDA28-05ED-21C8-F1EC-684D62A30865}"/>
                </a:ext>
              </a:extLst>
            </p:cNvPr>
            <p:cNvCxnSpPr>
              <a:cxnSpLocks/>
              <a:stCxn id="13" idx="0"/>
            </p:cNvCxnSpPr>
            <p:nvPr/>
          </p:nvCxnSpPr>
          <p:spPr>
            <a:xfrm flipV="1">
              <a:off x="4363946" y="5372100"/>
              <a:ext cx="4038602" cy="2612316"/>
            </a:xfrm>
            <a:prstGeom prst="line">
              <a:avLst/>
            </a:prstGeom>
            <a:ln w="25400">
              <a:solidFill>
                <a:srgbClr val="2B4B82"/>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B30F8BFA-46BA-C86F-F380-75FC28DB6DEC}"/>
              </a:ext>
            </a:extLst>
          </p:cNvPr>
          <p:cNvSpPr txBox="1"/>
          <p:nvPr/>
        </p:nvSpPr>
        <p:spPr>
          <a:xfrm>
            <a:off x="7419941" y="4265608"/>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PROJ</a:t>
            </a:r>
          </a:p>
        </p:txBody>
      </p:sp>
      <p:grpSp>
        <p:nvGrpSpPr>
          <p:cNvPr id="35" name="Group 34">
            <a:extLst>
              <a:ext uri="{FF2B5EF4-FFF2-40B4-BE49-F238E27FC236}">
                <a16:creationId xmlns:a16="http://schemas.microsoft.com/office/drawing/2014/main" id="{EED0CFED-7730-D58E-FDA1-2F04D985BBB4}"/>
              </a:ext>
            </a:extLst>
          </p:cNvPr>
          <p:cNvGrpSpPr/>
          <p:nvPr/>
        </p:nvGrpSpPr>
        <p:grpSpPr>
          <a:xfrm>
            <a:off x="6438758" y="3260886"/>
            <a:ext cx="400294" cy="246856"/>
            <a:chOff x="4364787" y="4852650"/>
            <a:chExt cx="988507" cy="609600"/>
          </a:xfrm>
          <a:noFill/>
        </p:grpSpPr>
        <p:sp>
          <p:nvSpPr>
            <p:cNvPr id="36" name="Isosceles Triangle 35">
              <a:extLst>
                <a:ext uri="{FF2B5EF4-FFF2-40B4-BE49-F238E27FC236}">
                  <a16:creationId xmlns:a16="http://schemas.microsoft.com/office/drawing/2014/main" id="{190A113F-639C-F150-8A69-54AAF72905A6}"/>
                </a:ext>
              </a:extLst>
            </p:cNvPr>
            <p:cNvSpPr/>
            <p:nvPr/>
          </p:nvSpPr>
          <p:spPr>
            <a:xfrm rot="5400000">
              <a:off x="4307114"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37" name="Isosceles Triangle 36">
              <a:extLst>
                <a:ext uri="{FF2B5EF4-FFF2-40B4-BE49-F238E27FC236}">
                  <a16:creationId xmlns:a16="http://schemas.microsoft.com/office/drawing/2014/main" id="{1D2BF36F-EEDE-753C-B385-38B6BE8ACD36}"/>
                </a:ext>
              </a:extLst>
            </p:cNvPr>
            <p:cNvSpPr/>
            <p:nvPr/>
          </p:nvSpPr>
          <p:spPr>
            <a:xfrm rot="16200000">
              <a:off x="4801368"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60" name="Group 59">
            <a:extLst>
              <a:ext uri="{FF2B5EF4-FFF2-40B4-BE49-F238E27FC236}">
                <a16:creationId xmlns:a16="http://schemas.microsoft.com/office/drawing/2014/main" id="{271CA208-C8DF-A4AF-640D-B39CC176F92E}"/>
              </a:ext>
            </a:extLst>
          </p:cNvPr>
          <p:cNvGrpSpPr/>
          <p:nvPr/>
        </p:nvGrpSpPr>
        <p:grpSpPr>
          <a:xfrm rot="17762246">
            <a:off x="7222337" y="3255932"/>
            <a:ext cx="142158" cy="1316807"/>
            <a:chOff x="5943600" y="4912003"/>
            <a:chExt cx="304800" cy="3203297"/>
          </a:xfrm>
        </p:grpSpPr>
        <p:sp>
          <p:nvSpPr>
            <p:cNvPr id="61" name="Isosceles Triangle 60">
              <a:extLst>
                <a:ext uri="{FF2B5EF4-FFF2-40B4-BE49-F238E27FC236}">
                  <a16:creationId xmlns:a16="http://schemas.microsoft.com/office/drawing/2014/main" id="{36C559F2-02FF-EBD8-DD57-73F2D11DAEC4}"/>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62" name="Straight Connector 61">
              <a:extLst>
                <a:ext uri="{FF2B5EF4-FFF2-40B4-BE49-F238E27FC236}">
                  <a16:creationId xmlns:a16="http://schemas.microsoft.com/office/drawing/2014/main" id="{49EF8A85-27C9-7EB2-8E1B-050527422D36}"/>
                </a:ext>
              </a:extLst>
            </p:cNvPr>
            <p:cNvCxnSpPr>
              <a:cxnSpLocks/>
              <a:stCxn id="61"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9A5C2A6-2E39-817B-1414-A52D519EAC49}"/>
              </a:ext>
            </a:extLst>
          </p:cNvPr>
          <p:cNvGrpSpPr/>
          <p:nvPr/>
        </p:nvGrpSpPr>
        <p:grpSpPr>
          <a:xfrm rot="1507391">
            <a:off x="4565293" y="6845853"/>
            <a:ext cx="188692" cy="2413113"/>
            <a:chOff x="5943600" y="4912003"/>
            <a:chExt cx="304800" cy="3203297"/>
          </a:xfrm>
        </p:grpSpPr>
        <p:sp>
          <p:nvSpPr>
            <p:cNvPr id="64" name="Isosceles Triangle 63">
              <a:extLst>
                <a:ext uri="{FF2B5EF4-FFF2-40B4-BE49-F238E27FC236}">
                  <a16:creationId xmlns:a16="http://schemas.microsoft.com/office/drawing/2014/main" id="{2575917B-7C03-F27B-2DDE-05870FBAF037}"/>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65" name="Straight Connector 64">
              <a:extLst>
                <a:ext uri="{FF2B5EF4-FFF2-40B4-BE49-F238E27FC236}">
                  <a16:creationId xmlns:a16="http://schemas.microsoft.com/office/drawing/2014/main" id="{442F07F9-E53D-405E-6B18-7035B1659801}"/>
                </a:ext>
              </a:extLst>
            </p:cNvPr>
            <p:cNvCxnSpPr>
              <a:cxnSpLocks/>
              <a:stCxn id="64"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C0664A7-ABD9-7568-BD29-30A4CE52535D}"/>
              </a:ext>
            </a:extLst>
          </p:cNvPr>
          <p:cNvGrpSpPr/>
          <p:nvPr/>
        </p:nvGrpSpPr>
        <p:grpSpPr>
          <a:xfrm rot="18747208">
            <a:off x="5639598" y="6865525"/>
            <a:ext cx="128882" cy="854589"/>
            <a:chOff x="5943600" y="4912003"/>
            <a:chExt cx="304800" cy="3203297"/>
          </a:xfrm>
        </p:grpSpPr>
        <p:sp>
          <p:nvSpPr>
            <p:cNvPr id="67" name="Isosceles Triangle 66">
              <a:extLst>
                <a:ext uri="{FF2B5EF4-FFF2-40B4-BE49-F238E27FC236}">
                  <a16:creationId xmlns:a16="http://schemas.microsoft.com/office/drawing/2014/main" id="{A52AC893-C224-A100-F5FC-44B73C3EF08A}"/>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68" name="Straight Connector 67">
              <a:extLst>
                <a:ext uri="{FF2B5EF4-FFF2-40B4-BE49-F238E27FC236}">
                  <a16:creationId xmlns:a16="http://schemas.microsoft.com/office/drawing/2014/main" id="{ECC7355F-C648-84F1-ACD2-5D7F066FD2F9}"/>
                </a:ext>
              </a:extLst>
            </p:cNvPr>
            <p:cNvCxnSpPr>
              <a:cxnSpLocks/>
              <a:stCxn id="67"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A8356178-670A-2BE7-387C-EBCD8E1322A5}"/>
              </a:ext>
            </a:extLst>
          </p:cNvPr>
          <p:cNvSpPr txBox="1"/>
          <p:nvPr/>
        </p:nvSpPr>
        <p:spPr>
          <a:xfrm>
            <a:off x="2153575" y="6655486"/>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EMP</a:t>
            </a:r>
          </a:p>
        </p:txBody>
      </p:sp>
      <p:sp>
        <p:nvSpPr>
          <p:cNvPr id="70" name="TextBox 69">
            <a:extLst>
              <a:ext uri="{FF2B5EF4-FFF2-40B4-BE49-F238E27FC236}">
                <a16:creationId xmlns:a16="http://schemas.microsoft.com/office/drawing/2014/main" id="{29E74A40-EB8E-A14B-AB63-A7B2452658BF}"/>
              </a:ext>
            </a:extLst>
          </p:cNvPr>
          <p:cNvSpPr txBox="1"/>
          <p:nvPr/>
        </p:nvSpPr>
        <p:spPr>
          <a:xfrm>
            <a:off x="3600760" y="9248387"/>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ASG</a:t>
            </a:r>
          </a:p>
        </p:txBody>
      </p:sp>
      <p:sp>
        <p:nvSpPr>
          <p:cNvPr id="71" name="TextBox 70">
            <a:extLst>
              <a:ext uri="{FF2B5EF4-FFF2-40B4-BE49-F238E27FC236}">
                <a16:creationId xmlns:a16="http://schemas.microsoft.com/office/drawing/2014/main" id="{AD1A24FA-26FD-D5D1-686B-D68C2C24D505}"/>
              </a:ext>
            </a:extLst>
          </p:cNvPr>
          <p:cNvSpPr txBox="1"/>
          <p:nvPr/>
        </p:nvSpPr>
        <p:spPr>
          <a:xfrm>
            <a:off x="432158" y="3268506"/>
            <a:ext cx="5028394"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Fig 4.13b)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Phương pháp Semijoin </a:t>
            </a:r>
          </a:p>
        </p:txBody>
      </p:sp>
      <p:grpSp>
        <p:nvGrpSpPr>
          <p:cNvPr id="3" name="Group 2">
            <a:extLst>
              <a:ext uri="{FF2B5EF4-FFF2-40B4-BE49-F238E27FC236}">
                <a16:creationId xmlns:a16="http://schemas.microsoft.com/office/drawing/2014/main" id="{3B4E7B13-2CAE-25EC-6AF4-329076239217}"/>
              </a:ext>
            </a:extLst>
          </p:cNvPr>
          <p:cNvGrpSpPr/>
          <p:nvPr/>
        </p:nvGrpSpPr>
        <p:grpSpPr>
          <a:xfrm>
            <a:off x="13262149" y="5691476"/>
            <a:ext cx="13548799" cy="8252450"/>
            <a:chOff x="12397242" y="4468586"/>
            <a:chExt cx="13548799" cy="8252450"/>
          </a:xfrm>
          <a:effectLst>
            <a:outerShdw blurRad="50800" dist="38100" dir="2700000" algn="tl" rotWithShape="0">
              <a:prstClr val="black">
                <a:alpha val="40000"/>
              </a:prstClr>
            </a:outerShdw>
          </a:effectLst>
        </p:grpSpPr>
        <p:pic>
          <p:nvPicPr>
            <p:cNvPr id="17" name="Picture 6">
              <a:extLst>
                <a:ext uri="{FF2B5EF4-FFF2-40B4-BE49-F238E27FC236}">
                  <a16:creationId xmlns:a16="http://schemas.microsoft.com/office/drawing/2014/main" id="{2903B6C0-242B-955A-6EF4-37FFEDFF57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97242" y="4468586"/>
              <a:ext cx="13548799" cy="8252450"/>
            </a:xfrm>
            <a:prstGeom prst="rect">
              <a:avLst/>
            </a:prstGeom>
          </p:spPr>
        </p:pic>
        <p:pic>
          <p:nvPicPr>
            <p:cNvPr id="72" name="Picture 5">
              <a:extLst>
                <a:ext uri="{FF2B5EF4-FFF2-40B4-BE49-F238E27FC236}">
                  <a16:creationId xmlns:a16="http://schemas.microsoft.com/office/drawing/2014/main" id="{2028AE94-A17A-DA8E-EA96-E53EF1A7E3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338591" y="5710764"/>
              <a:ext cx="1491622" cy="3229890"/>
            </a:xfrm>
            <a:prstGeom prst="rect">
              <a:avLst/>
            </a:prstGeom>
          </p:spPr>
        </p:pic>
      </p:grpSp>
      <p:sp>
        <p:nvSpPr>
          <p:cNvPr id="73" name="TextBox 72">
            <a:extLst>
              <a:ext uri="{FF2B5EF4-FFF2-40B4-BE49-F238E27FC236}">
                <a16:creationId xmlns:a16="http://schemas.microsoft.com/office/drawing/2014/main" id="{1851700A-FB78-4FC9-AEA7-B931D2515AD3}"/>
              </a:ext>
            </a:extLst>
          </p:cNvPr>
          <p:cNvSpPr txBox="1"/>
          <p:nvPr/>
        </p:nvSpPr>
        <p:spPr>
          <a:xfrm>
            <a:off x="9575254" y="3561459"/>
            <a:ext cx="8181280"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 Giảm đáng kể thời gian vận chuyển.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 Giảm thời gian xử lí cục bộ.</a:t>
            </a:r>
            <a:b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br>
            <a:endPar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 Hưởng lợi từ tốc độ mạng nếu sử dụng đúng cách.</a:t>
            </a:r>
          </a:p>
        </p:txBody>
      </p:sp>
      <p:grpSp>
        <p:nvGrpSpPr>
          <p:cNvPr id="74" name="Group 73">
            <a:extLst>
              <a:ext uri="{FF2B5EF4-FFF2-40B4-BE49-F238E27FC236}">
                <a16:creationId xmlns:a16="http://schemas.microsoft.com/office/drawing/2014/main" id="{33DCA99A-FF8D-F26D-EAFE-D3B511A4CF22}"/>
              </a:ext>
            </a:extLst>
          </p:cNvPr>
          <p:cNvGrpSpPr/>
          <p:nvPr/>
        </p:nvGrpSpPr>
        <p:grpSpPr>
          <a:xfrm rot="3770317">
            <a:off x="5957187" y="3262805"/>
            <a:ext cx="163197" cy="1324056"/>
            <a:chOff x="5943600" y="4912003"/>
            <a:chExt cx="304800" cy="3203297"/>
          </a:xfrm>
        </p:grpSpPr>
        <p:sp>
          <p:nvSpPr>
            <p:cNvPr id="75" name="Isosceles Triangle 74">
              <a:extLst>
                <a:ext uri="{FF2B5EF4-FFF2-40B4-BE49-F238E27FC236}">
                  <a16:creationId xmlns:a16="http://schemas.microsoft.com/office/drawing/2014/main" id="{BAEA03CF-D937-265E-E000-C6412942F0C5}"/>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76" name="Straight Connector 75">
              <a:extLst>
                <a:ext uri="{FF2B5EF4-FFF2-40B4-BE49-F238E27FC236}">
                  <a16:creationId xmlns:a16="http://schemas.microsoft.com/office/drawing/2014/main" id="{69E7142E-9870-860F-D941-F137E484A880}"/>
                </a:ext>
              </a:extLst>
            </p:cNvPr>
            <p:cNvCxnSpPr>
              <a:cxnSpLocks/>
              <a:stCxn id="75"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C61CC00E-3B14-EE42-13CF-EFC2E5D674BB}"/>
              </a:ext>
            </a:extLst>
          </p:cNvPr>
          <p:cNvGrpSpPr/>
          <p:nvPr/>
        </p:nvGrpSpPr>
        <p:grpSpPr>
          <a:xfrm>
            <a:off x="5102835" y="4406290"/>
            <a:ext cx="390379" cy="246857"/>
            <a:chOff x="630147" y="5372100"/>
            <a:chExt cx="7772401" cy="4914900"/>
          </a:xfrm>
        </p:grpSpPr>
        <p:sp>
          <p:nvSpPr>
            <p:cNvPr id="84" name="Isosceles Triangle 83">
              <a:extLst>
                <a:ext uri="{FF2B5EF4-FFF2-40B4-BE49-F238E27FC236}">
                  <a16:creationId xmlns:a16="http://schemas.microsoft.com/office/drawing/2014/main" id="{BC6E204C-D0BE-B149-94F4-FFFE076ACE11}"/>
                </a:ext>
              </a:extLst>
            </p:cNvPr>
            <p:cNvSpPr/>
            <p:nvPr/>
          </p:nvSpPr>
          <p:spPr>
            <a:xfrm rot="5400000">
              <a:off x="194462" y="6117516"/>
              <a:ext cx="4605169" cy="3733799"/>
            </a:xfrm>
            <a:prstGeom prst="triangle">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85" name="Straight Connector 84">
              <a:extLst>
                <a:ext uri="{FF2B5EF4-FFF2-40B4-BE49-F238E27FC236}">
                  <a16:creationId xmlns:a16="http://schemas.microsoft.com/office/drawing/2014/main" id="{10A9F48B-8D85-9A35-0D65-02D37E0214EA}"/>
                </a:ext>
              </a:extLst>
            </p:cNvPr>
            <p:cNvCxnSpPr>
              <a:cxnSpLocks/>
              <a:stCxn id="84" idx="0"/>
            </p:cNvCxnSpPr>
            <p:nvPr/>
          </p:nvCxnSpPr>
          <p:spPr>
            <a:xfrm>
              <a:off x="4363946" y="7984416"/>
              <a:ext cx="4038602" cy="2302584"/>
            </a:xfrm>
            <a:prstGeom prst="line">
              <a:avLst/>
            </a:prstGeom>
            <a:ln w="47625">
              <a:solidFill>
                <a:srgbClr val="2B4B8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FE0C5F4-E7E9-24C7-E83C-894564FC5BC6}"/>
                </a:ext>
              </a:extLst>
            </p:cNvPr>
            <p:cNvCxnSpPr>
              <a:cxnSpLocks/>
              <a:stCxn id="84" idx="0"/>
            </p:cNvCxnSpPr>
            <p:nvPr/>
          </p:nvCxnSpPr>
          <p:spPr>
            <a:xfrm flipV="1">
              <a:off x="4363946" y="5372100"/>
              <a:ext cx="4038602" cy="2612316"/>
            </a:xfrm>
            <a:prstGeom prst="line">
              <a:avLst/>
            </a:prstGeom>
            <a:ln w="47625">
              <a:solidFill>
                <a:srgbClr val="2B4B82"/>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3A6D197D-ADF4-4089-6CF0-813B40299744}"/>
              </a:ext>
            </a:extLst>
          </p:cNvPr>
          <p:cNvGrpSpPr/>
          <p:nvPr/>
        </p:nvGrpSpPr>
        <p:grpSpPr>
          <a:xfrm>
            <a:off x="3769147" y="5568049"/>
            <a:ext cx="400294" cy="246856"/>
            <a:chOff x="4364787" y="4852650"/>
            <a:chExt cx="988507" cy="609600"/>
          </a:xfrm>
          <a:noFill/>
        </p:grpSpPr>
        <p:sp>
          <p:nvSpPr>
            <p:cNvPr id="88" name="Isosceles Triangle 87">
              <a:extLst>
                <a:ext uri="{FF2B5EF4-FFF2-40B4-BE49-F238E27FC236}">
                  <a16:creationId xmlns:a16="http://schemas.microsoft.com/office/drawing/2014/main" id="{8E354630-F1D9-247E-8D47-337CE6CFBE32}"/>
                </a:ext>
              </a:extLst>
            </p:cNvPr>
            <p:cNvSpPr/>
            <p:nvPr/>
          </p:nvSpPr>
          <p:spPr>
            <a:xfrm rot="5400000">
              <a:off x="4307114"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89" name="Isosceles Triangle 88">
              <a:extLst>
                <a:ext uri="{FF2B5EF4-FFF2-40B4-BE49-F238E27FC236}">
                  <a16:creationId xmlns:a16="http://schemas.microsoft.com/office/drawing/2014/main" id="{6FA30DF4-BCA4-0BAB-98A1-F85438FC47D1}"/>
                </a:ext>
              </a:extLst>
            </p:cNvPr>
            <p:cNvSpPr/>
            <p:nvPr/>
          </p:nvSpPr>
          <p:spPr>
            <a:xfrm rot="16200000">
              <a:off x="4801368" y="4910323"/>
              <a:ext cx="609600" cy="494253"/>
            </a:xfrm>
            <a:prstGeom prst="triangle">
              <a:avLst/>
            </a:prstGeom>
            <a:gr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nvGrpSpPr>
          <p:cNvPr id="96" name="Group 95">
            <a:extLst>
              <a:ext uri="{FF2B5EF4-FFF2-40B4-BE49-F238E27FC236}">
                <a16:creationId xmlns:a16="http://schemas.microsoft.com/office/drawing/2014/main" id="{2EDD0E19-D6B7-2118-E4AC-352A78DD39CE}"/>
              </a:ext>
            </a:extLst>
          </p:cNvPr>
          <p:cNvGrpSpPr/>
          <p:nvPr/>
        </p:nvGrpSpPr>
        <p:grpSpPr>
          <a:xfrm>
            <a:off x="5031143" y="6610859"/>
            <a:ext cx="390379" cy="246857"/>
            <a:chOff x="630147" y="5372100"/>
            <a:chExt cx="7772401" cy="4914900"/>
          </a:xfrm>
        </p:grpSpPr>
        <p:sp>
          <p:nvSpPr>
            <p:cNvPr id="97" name="Isosceles Triangle 96">
              <a:extLst>
                <a:ext uri="{FF2B5EF4-FFF2-40B4-BE49-F238E27FC236}">
                  <a16:creationId xmlns:a16="http://schemas.microsoft.com/office/drawing/2014/main" id="{034AC561-F590-4C79-B9CD-376AC0AE333F}"/>
                </a:ext>
              </a:extLst>
            </p:cNvPr>
            <p:cNvSpPr/>
            <p:nvPr/>
          </p:nvSpPr>
          <p:spPr>
            <a:xfrm rot="5400000">
              <a:off x="194462" y="6117516"/>
              <a:ext cx="4605169" cy="3733799"/>
            </a:xfrm>
            <a:prstGeom prst="triangle">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98" name="Straight Connector 97">
              <a:extLst>
                <a:ext uri="{FF2B5EF4-FFF2-40B4-BE49-F238E27FC236}">
                  <a16:creationId xmlns:a16="http://schemas.microsoft.com/office/drawing/2014/main" id="{51C90423-DFF8-93C1-F42E-2CF90554020E}"/>
                </a:ext>
              </a:extLst>
            </p:cNvPr>
            <p:cNvCxnSpPr>
              <a:cxnSpLocks/>
              <a:stCxn id="97" idx="0"/>
            </p:cNvCxnSpPr>
            <p:nvPr/>
          </p:nvCxnSpPr>
          <p:spPr>
            <a:xfrm>
              <a:off x="4363946" y="7984416"/>
              <a:ext cx="4038602" cy="2302584"/>
            </a:xfrm>
            <a:prstGeom prst="line">
              <a:avLst/>
            </a:prstGeom>
            <a:ln w="47625">
              <a:solidFill>
                <a:srgbClr val="2B4B8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79A7CE1-6D0F-1252-ACEF-6D6CB5960930}"/>
                </a:ext>
              </a:extLst>
            </p:cNvPr>
            <p:cNvCxnSpPr>
              <a:cxnSpLocks/>
              <a:stCxn id="97" idx="0"/>
            </p:cNvCxnSpPr>
            <p:nvPr/>
          </p:nvCxnSpPr>
          <p:spPr>
            <a:xfrm flipV="1">
              <a:off x="4363946" y="5372100"/>
              <a:ext cx="4038602" cy="2612316"/>
            </a:xfrm>
            <a:prstGeom prst="line">
              <a:avLst/>
            </a:prstGeom>
            <a:ln w="47625">
              <a:solidFill>
                <a:srgbClr val="2B4B82"/>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10838B8F-7816-F77D-FD57-983A037FBDEB}"/>
              </a:ext>
            </a:extLst>
          </p:cNvPr>
          <p:cNvGrpSpPr/>
          <p:nvPr/>
        </p:nvGrpSpPr>
        <p:grpSpPr>
          <a:xfrm>
            <a:off x="5918086" y="5453251"/>
            <a:ext cx="1641785" cy="666858"/>
            <a:chOff x="7267331" y="6065518"/>
            <a:chExt cx="1909863" cy="775746"/>
          </a:xfrm>
        </p:grpSpPr>
        <p:grpSp>
          <p:nvGrpSpPr>
            <p:cNvPr id="102" name="Group 101">
              <a:extLst>
                <a:ext uri="{FF2B5EF4-FFF2-40B4-BE49-F238E27FC236}">
                  <a16:creationId xmlns:a16="http://schemas.microsoft.com/office/drawing/2014/main" id="{59AD634F-AE30-4BAB-88CB-FA7846C2B264}"/>
                </a:ext>
              </a:extLst>
            </p:cNvPr>
            <p:cNvGrpSpPr/>
            <p:nvPr/>
          </p:nvGrpSpPr>
          <p:grpSpPr>
            <a:xfrm>
              <a:off x="7267331" y="6065518"/>
              <a:ext cx="372781" cy="608719"/>
              <a:chOff x="10880769" y="5993739"/>
              <a:chExt cx="470237" cy="776366"/>
            </a:xfrm>
          </p:grpSpPr>
          <p:sp>
            <p:nvSpPr>
              <p:cNvPr id="100" name="Rectangle 99">
                <a:extLst>
                  <a:ext uri="{FF2B5EF4-FFF2-40B4-BE49-F238E27FC236}">
                    <a16:creationId xmlns:a16="http://schemas.microsoft.com/office/drawing/2014/main" id="{CFC2D709-9F99-C11C-37DC-B00787F26DCE}"/>
                  </a:ext>
                </a:extLst>
              </p:cNvPr>
              <p:cNvSpPr/>
              <p:nvPr/>
            </p:nvSpPr>
            <p:spPr>
              <a:xfrm>
                <a:off x="10960377" y="5993739"/>
                <a:ext cx="297569" cy="500519"/>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01" name="Rectangle 100">
                <a:extLst>
                  <a:ext uri="{FF2B5EF4-FFF2-40B4-BE49-F238E27FC236}">
                    <a16:creationId xmlns:a16="http://schemas.microsoft.com/office/drawing/2014/main" id="{7162C0A3-CC70-7B38-2A2E-877E55A207CF}"/>
                  </a:ext>
                </a:extLst>
              </p:cNvPr>
              <p:cNvSpPr/>
              <p:nvPr/>
            </p:nvSpPr>
            <p:spPr>
              <a:xfrm>
                <a:off x="10880769" y="6442496"/>
                <a:ext cx="470237" cy="327609"/>
              </a:xfrm>
              <a:prstGeom prst="rect">
                <a:avLst/>
              </a:prstGeom>
              <a:solidFill>
                <a:srgbClr val="9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sp>
          <p:nvSpPr>
            <p:cNvPr id="103" name="TextBox 102">
              <a:extLst>
                <a:ext uri="{FF2B5EF4-FFF2-40B4-BE49-F238E27FC236}">
                  <a16:creationId xmlns:a16="http://schemas.microsoft.com/office/drawing/2014/main" id="{00024784-D9C1-8AFD-CD95-DAF2FFCF0174}"/>
                </a:ext>
              </a:extLst>
            </p:cNvPr>
            <p:cNvSpPr txBox="1"/>
            <p:nvPr/>
          </p:nvSpPr>
          <p:spPr>
            <a:xfrm>
              <a:off x="7561622" y="6161004"/>
              <a:ext cx="1615572" cy="6802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PNO</a:t>
              </a:r>
            </a:p>
          </p:txBody>
        </p:sp>
      </p:grpSp>
      <p:grpSp>
        <p:nvGrpSpPr>
          <p:cNvPr id="109" name="Group 108">
            <a:extLst>
              <a:ext uri="{FF2B5EF4-FFF2-40B4-BE49-F238E27FC236}">
                <a16:creationId xmlns:a16="http://schemas.microsoft.com/office/drawing/2014/main" id="{DCC5E8C3-DF73-72E8-3236-78EFD784A718}"/>
              </a:ext>
            </a:extLst>
          </p:cNvPr>
          <p:cNvGrpSpPr/>
          <p:nvPr/>
        </p:nvGrpSpPr>
        <p:grpSpPr>
          <a:xfrm>
            <a:off x="5493214" y="7581240"/>
            <a:ext cx="1582937" cy="695828"/>
            <a:chOff x="6580416" y="8646528"/>
            <a:chExt cx="1954019" cy="858948"/>
          </a:xfrm>
        </p:grpSpPr>
        <p:grpSp>
          <p:nvGrpSpPr>
            <p:cNvPr id="104" name="Group 103">
              <a:extLst>
                <a:ext uri="{FF2B5EF4-FFF2-40B4-BE49-F238E27FC236}">
                  <a16:creationId xmlns:a16="http://schemas.microsoft.com/office/drawing/2014/main" id="{87F7D125-E385-3447-9C42-75E4052F01A2}"/>
                </a:ext>
              </a:extLst>
            </p:cNvPr>
            <p:cNvGrpSpPr/>
            <p:nvPr/>
          </p:nvGrpSpPr>
          <p:grpSpPr>
            <a:xfrm>
              <a:off x="6580416" y="8646528"/>
              <a:ext cx="372781" cy="608719"/>
              <a:chOff x="10880769" y="5993739"/>
              <a:chExt cx="470237" cy="776366"/>
            </a:xfrm>
          </p:grpSpPr>
          <p:sp>
            <p:nvSpPr>
              <p:cNvPr id="105" name="Rectangle 104">
                <a:extLst>
                  <a:ext uri="{FF2B5EF4-FFF2-40B4-BE49-F238E27FC236}">
                    <a16:creationId xmlns:a16="http://schemas.microsoft.com/office/drawing/2014/main" id="{34995BEC-6294-6FA3-2F2F-764A1BBBBA12}"/>
                  </a:ext>
                </a:extLst>
              </p:cNvPr>
              <p:cNvSpPr/>
              <p:nvPr/>
            </p:nvSpPr>
            <p:spPr>
              <a:xfrm>
                <a:off x="10960377" y="5993739"/>
                <a:ext cx="297569" cy="500519"/>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06" name="Rectangle 105">
                <a:extLst>
                  <a:ext uri="{FF2B5EF4-FFF2-40B4-BE49-F238E27FC236}">
                    <a16:creationId xmlns:a16="http://schemas.microsoft.com/office/drawing/2014/main" id="{41F942C0-7CFB-3F40-81C2-9CA6439037FB}"/>
                  </a:ext>
                </a:extLst>
              </p:cNvPr>
              <p:cNvSpPr/>
              <p:nvPr/>
            </p:nvSpPr>
            <p:spPr>
              <a:xfrm>
                <a:off x="10880769" y="6442496"/>
                <a:ext cx="470237" cy="327609"/>
              </a:xfrm>
              <a:prstGeom prst="rect">
                <a:avLst/>
              </a:prstGeom>
              <a:solidFill>
                <a:srgbClr val="94D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sp>
          <p:nvSpPr>
            <p:cNvPr id="107" name="TextBox 106">
              <a:extLst>
                <a:ext uri="{FF2B5EF4-FFF2-40B4-BE49-F238E27FC236}">
                  <a16:creationId xmlns:a16="http://schemas.microsoft.com/office/drawing/2014/main" id="{0BE13DEF-6B12-A805-0554-4C6021247B17}"/>
                </a:ext>
              </a:extLst>
            </p:cNvPr>
            <p:cNvSpPr txBox="1"/>
            <p:nvPr/>
          </p:nvSpPr>
          <p:spPr>
            <a:xfrm>
              <a:off x="6942532" y="8783615"/>
              <a:ext cx="1591903" cy="7218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ENO</a:t>
              </a:r>
            </a:p>
          </p:txBody>
        </p:sp>
      </p:grpSp>
      <p:grpSp>
        <p:nvGrpSpPr>
          <p:cNvPr id="110" name="Group 109">
            <a:extLst>
              <a:ext uri="{FF2B5EF4-FFF2-40B4-BE49-F238E27FC236}">
                <a16:creationId xmlns:a16="http://schemas.microsoft.com/office/drawing/2014/main" id="{F1E6E93B-A1BA-46C9-541F-4A4C2F20CA2E}"/>
              </a:ext>
            </a:extLst>
          </p:cNvPr>
          <p:cNvGrpSpPr/>
          <p:nvPr/>
        </p:nvGrpSpPr>
        <p:grpSpPr>
          <a:xfrm rot="17762246">
            <a:off x="5834529" y="4431482"/>
            <a:ext cx="142158" cy="1316807"/>
            <a:chOff x="5943600" y="4912003"/>
            <a:chExt cx="304800" cy="3203297"/>
          </a:xfrm>
        </p:grpSpPr>
        <p:sp>
          <p:nvSpPr>
            <p:cNvPr id="111" name="Isosceles Triangle 110">
              <a:extLst>
                <a:ext uri="{FF2B5EF4-FFF2-40B4-BE49-F238E27FC236}">
                  <a16:creationId xmlns:a16="http://schemas.microsoft.com/office/drawing/2014/main" id="{D1C143CC-546E-7802-E022-8D2D5D49F764}"/>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12" name="Straight Connector 111">
              <a:extLst>
                <a:ext uri="{FF2B5EF4-FFF2-40B4-BE49-F238E27FC236}">
                  <a16:creationId xmlns:a16="http://schemas.microsoft.com/office/drawing/2014/main" id="{549C3C0A-324C-6EF1-F545-97B01AA54F92}"/>
                </a:ext>
              </a:extLst>
            </p:cNvPr>
            <p:cNvCxnSpPr>
              <a:cxnSpLocks/>
              <a:stCxn id="111"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3CFF273B-05EC-1DA2-3A47-44EDCBEA9BAE}"/>
              </a:ext>
            </a:extLst>
          </p:cNvPr>
          <p:cNvGrpSpPr/>
          <p:nvPr/>
        </p:nvGrpSpPr>
        <p:grpSpPr>
          <a:xfrm rot="3770317">
            <a:off x="4569379" y="4438355"/>
            <a:ext cx="163197" cy="1324056"/>
            <a:chOff x="5943600" y="4912003"/>
            <a:chExt cx="304800" cy="3203297"/>
          </a:xfrm>
        </p:grpSpPr>
        <p:sp>
          <p:nvSpPr>
            <p:cNvPr id="114" name="Isosceles Triangle 113">
              <a:extLst>
                <a:ext uri="{FF2B5EF4-FFF2-40B4-BE49-F238E27FC236}">
                  <a16:creationId xmlns:a16="http://schemas.microsoft.com/office/drawing/2014/main" id="{6D3CFEA3-4911-DB39-96AB-A83E1FDADEFF}"/>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15" name="Straight Connector 114">
              <a:extLst>
                <a:ext uri="{FF2B5EF4-FFF2-40B4-BE49-F238E27FC236}">
                  <a16:creationId xmlns:a16="http://schemas.microsoft.com/office/drawing/2014/main" id="{4207991D-4AAB-5F51-4506-74F174B4520E}"/>
                </a:ext>
              </a:extLst>
            </p:cNvPr>
            <p:cNvCxnSpPr>
              <a:cxnSpLocks/>
              <a:stCxn id="114"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BABF5E1-5A1C-518B-72C9-169900116B29}"/>
              </a:ext>
            </a:extLst>
          </p:cNvPr>
          <p:cNvGrpSpPr/>
          <p:nvPr/>
        </p:nvGrpSpPr>
        <p:grpSpPr>
          <a:xfrm rot="17762246">
            <a:off x="4543897" y="5585992"/>
            <a:ext cx="142158" cy="1316807"/>
            <a:chOff x="5943600" y="4912003"/>
            <a:chExt cx="304800" cy="3203297"/>
          </a:xfrm>
        </p:grpSpPr>
        <p:sp>
          <p:nvSpPr>
            <p:cNvPr id="117" name="Isosceles Triangle 116">
              <a:extLst>
                <a:ext uri="{FF2B5EF4-FFF2-40B4-BE49-F238E27FC236}">
                  <a16:creationId xmlns:a16="http://schemas.microsoft.com/office/drawing/2014/main" id="{0615BDE9-F292-C9DC-0490-F0E7F50F5B4B}"/>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18" name="Straight Connector 117">
              <a:extLst>
                <a:ext uri="{FF2B5EF4-FFF2-40B4-BE49-F238E27FC236}">
                  <a16:creationId xmlns:a16="http://schemas.microsoft.com/office/drawing/2014/main" id="{E032DF85-C160-4BBB-715E-E83888281CB2}"/>
                </a:ext>
              </a:extLst>
            </p:cNvPr>
            <p:cNvCxnSpPr>
              <a:cxnSpLocks/>
              <a:stCxn id="117"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D704F3AD-5AEA-C7FE-B547-1A117C78F44C}"/>
              </a:ext>
            </a:extLst>
          </p:cNvPr>
          <p:cNvGrpSpPr/>
          <p:nvPr/>
        </p:nvGrpSpPr>
        <p:grpSpPr>
          <a:xfrm rot="3770317">
            <a:off x="3278747" y="5592865"/>
            <a:ext cx="163197" cy="1324056"/>
            <a:chOff x="5943600" y="4912003"/>
            <a:chExt cx="304800" cy="3203297"/>
          </a:xfrm>
        </p:grpSpPr>
        <p:sp>
          <p:nvSpPr>
            <p:cNvPr id="120" name="Isosceles Triangle 119">
              <a:extLst>
                <a:ext uri="{FF2B5EF4-FFF2-40B4-BE49-F238E27FC236}">
                  <a16:creationId xmlns:a16="http://schemas.microsoft.com/office/drawing/2014/main" id="{45235E8E-FB0E-8CCB-6DCE-A8782D2101EE}"/>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21" name="Straight Connector 120">
              <a:extLst>
                <a:ext uri="{FF2B5EF4-FFF2-40B4-BE49-F238E27FC236}">
                  <a16:creationId xmlns:a16="http://schemas.microsoft.com/office/drawing/2014/main" id="{FBFFC970-1B33-E99B-E078-2EF785310C1D}"/>
                </a:ext>
              </a:extLst>
            </p:cNvPr>
            <p:cNvCxnSpPr>
              <a:cxnSpLocks/>
              <a:stCxn id="120"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55F07638-915F-DE40-929C-331B18499FE9}"/>
              </a:ext>
            </a:extLst>
          </p:cNvPr>
          <p:cNvGrpSpPr/>
          <p:nvPr/>
        </p:nvGrpSpPr>
        <p:grpSpPr>
          <a:xfrm>
            <a:off x="5993860" y="8233997"/>
            <a:ext cx="131623" cy="1062891"/>
            <a:chOff x="5943600" y="4912003"/>
            <a:chExt cx="304800" cy="3203297"/>
          </a:xfrm>
        </p:grpSpPr>
        <p:sp>
          <p:nvSpPr>
            <p:cNvPr id="123" name="Isosceles Triangle 122">
              <a:extLst>
                <a:ext uri="{FF2B5EF4-FFF2-40B4-BE49-F238E27FC236}">
                  <a16:creationId xmlns:a16="http://schemas.microsoft.com/office/drawing/2014/main" id="{5CEDE1E5-907E-E420-C762-3290F9AD6E12}"/>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24" name="Straight Connector 123">
              <a:extLst>
                <a:ext uri="{FF2B5EF4-FFF2-40B4-BE49-F238E27FC236}">
                  <a16:creationId xmlns:a16="http://schemas.microsoft.com/office/drawing/2014/main" id="{8CDBFF1A-FDCD-06C3-7FEC-2D81BCEBCF87}"/>
                </a:ext>
              </a:extLst>
            </p:cNvPr>
            <p:cNvCxnSpPr>
              <a:cxnSpLocks/>
              <a:stCxn id="123"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C3FBC533-97AC-52F3-0E47-82D83B240413}"/>
              </a:ext>
            </a:extLst>
          </p:cNvPr>
          <p:cNvSpPr txBox="1"/>
          <p:nvPr/>
        </p:nvSpPr>
        <p:spPr>
          <a:xfrm>
            <a:off x="5555198" y="9290318"/>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EMP</a:t>
            </a:r>
          </a:p>
        </p:txBody>
      </p:sp>
      <p:grpSp>
        <p:nvGrpSpPr>
          <p:cNvPr id="126" name="Group 125">
            <a:extLst>
              <a:ext uri="{FF2B5EF4-FFF2-40B4-BE49-F238E27FC236}">
                <a16:creationId xmlns:a16="http://schemas.microsoft.com/office/drawing/2014/main" id="{C16156E6-8E9E-32F2-BC34-2B2517DD2A40}"/>
              </a:ext>
            </a:extLst>
          </p:cNvPr>
          <p:cNvGrpSpPr/>
          <p:nvPr/>
        </p:nvGrpSpPr>
        <p:grpSpPr>
          <a:xfrm rot="17762246">
            <a:off x="7413090" y="5689738"/>
            <a:ext cx="142158" cy="1316807"/>
            <a:chOff x="5943600" y="4912003"/>
            <a:chExt cx="304800" cy="3203297"/>
          </a:xfrm>
        </p:grpSpPr>
        <p:sp>
          <p:nvSpPr>
            <p:cNvPr id="127" name="Isosceles Triangle 126">
              <a:extLst>
                <a:ext uri="{FF2B5EF4-FFF2-40B4-BE49-F238E27FC236}">
                  <a16:creationId xmlns:a16="http://schemas.microsoft.com/office/drawing/2014/main" id="{42667730-E622-CD2C-ED9D-532A4927F921}"/>
                </a:ext>
              </a:extLst>
            </p:cNvPr>
            <p:cNvSpPr/>
            <p:nvPr/>
          </p:nvSpPr>
          <p:spPr>
            <a:xfrm>
              <a:off x="5943600" y="4912003"/>
              <a:ext cx="304800" cy="45140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28" name="Straight Connector 127">
              <a:extLst>
                <a:ext uri="{FF2B5EF4-FFF2-40B4-BE49-F238E27FC236}">
                  <a16:creationId xmlns:a16="http://schemas.microsoft.com/office/drawing/2014/main" id="{1279B639-6931-A09C-B6D7-78FFA834BD6F}"/>
                </a:ext>
              </a:extLst>
            </p:cNvPr>
            <p:cNvCxnSpPr>
              <a:cxnSpLocks/>
              <a:stCxn id="127" idx="3"/>
            </p:cNvCxnSpPr>
            <p:nvPr/>
          </p:nvCxnSpPr>
          <p:spPr>
            <a:xfrm>
              <a:off x="6096000" y="5363408"/>
              <a:ext cx="47747" cy="2751892"/>
            </a:xfrm>
            <a:prstGeom prst="line">
              <a:avLst/>
            </a:prstGeom>
            <a:ln w="41275"/>
          </p:spPr>
          <p:style>
            <a:lnRef idx="1">
              <a:schemeClr val="accent1"/>
            </a:lnRef>
            <a:fillRef idx="0">
              <a:schemeClr val="accent1"/>
            </a:fillRef>
            <a:effectRef idx="0">
              <a:schemeClr val="accent1"/>
            </a:effectRef>
            <a:fontRef idx="minor">
              <a:schemeClr val="tx1"/>
            </a:fontRef>
          </p:style>
        </p:cxnSp>
      </p:grpSp>
      <p:sp>
        <p:nvSpPr>
          <p:cNvPr id="129" name="TextBox 128">
            <a:extLst>
              <a:ext uri="{FF2B5EF4-FFF2-40B4-BE49-F238E27FC236}">
                <a16:creationId xmlns:a16="http://schemas.microsoft.com/office/drawing/2014/main" id="{F8E0F670-7B23-A828-E34B-63E0AAC8BC7E}"/>
              </a:ext>
            </a:extLst>
          </p:cNvPr>
          <p:cNvSpPr txBox="1"/>
          <p:nvPr/>
        </p:nvSpPr>
        <p:spPr>
          <a:xfrm>
            <a:off x="7616118" y="6645580"/>
            <a:ext cx="1615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B4B82"/>
                </a:solidFill>
                <a:effectLst/>
                <a:uLnTx/>
                <a:uFillTx/>
                <a:latin typeface="Josefin Sans Regular" panose="020B0604020202020204" charset="0"/>
                <a:ea typeface="+mn-ea"/>
                <a:cs typeface="Times New Roman" panose="02020603050405020304" pitchFamily="18" charset="0"/>
                <a:sym typeface="Arial"/>
              </a:rPr>
              <a:t>PROJ</a:t>
            </a:r>
          </a:p>
        </p:txBody>
      </p:sp>
    </p:spTree>
    <p:extLst>
      <p:ext uri="{BB962C8B-B14F-4D97-AF65-F5344CB8AC3E}">
        <p14:creationId xmlns:p14="http://schemas.microsoft.com/office/powerpoint/2010/main" val="3929265000"/>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6B9BDF-4B9E-7379-1EE9-89BCF952FFA0}"/>
              </a:ext>
            </a:extLst>
          </p:cNvPr>
          <p:cNvPicPr>
            <a:picLocks noChangeAspect="1"/>
          </p:cNvPicPr>
          <p:nvPr/>
        </p:nvPicPr>
        <p:blipFill>
          <a:blip r:embed="rId2">
            <a:duotone>
              <a:prstClr val="black"/>
              <a:schemeClr val="bg1">
                <a:lumMod val="85000"/>
                <a:tint val="45000"/>
                <a:satMod val="400000"/>
              </a:schemeClr>
            </a:duotone>
          </a:blip>
          <a:stretch>
            <a:fillRect/>
          </a:stretch>
        </p:blipFill>
        <p:spPr>
          <a:xfrm>
            <a:off x="661583" y="4775508"/>
            <a:ext cx="10907806" cy="1651181"/>
          </a:xfrm>
          <a:prstGeom prst="rect">
            <a:avLst/>
          </a:prstGeom>
        </p:spPr>
      </p:pic>
      <p:pic>
        <p:nvPicPr>
          <p:cNvPr id="12" name="Picture 11">
            <a:extLst>
              <a:ext uri="{FF2B5EF4-FFF2-40B4-BE49-F238E27FC236}">
                <a16:creationId xmlns:a16="http://schemas.microsoft.com/office/drawing/2014/main" id="{50D49A48-A85F-ADCB-684A-D45AD2212D67}"/>
              </a:ext>
            </a:extLst>
          </p:cNvPr>
          <p:cNvPicPr>
            <a:picLocks noChangeAspect="1"/>
          </p:cNvPicPr>
          <p:nvPr/>
        </p:nvPicPr>
        <p:blipFill>
          <a:blip r:embed="rId3">
            <a:duotone>
              <a:prstClr val="black"/>
              <a:schemeClr val="bg1">
                <a:lumMod val="85000"/>
                <a:tint val="45000"/>
                <a:satMod val="400000"/>
              </a:schemeClr>
            </a:duotone>
          </a:blip>
          <a:stretch>
            <a:fillRect/>
          </a:stretch>
        </p:blipFill>
        <p:spPr>
          <a:xfrm>
            <a:off x="1503739" y="3599507"/>
            <a:ext cx="12724430" cy="1568211"/>
          </a:xfrm>
          <a:prstGeom prst="rect">
            <a:avLst/>
          </a:prstGeom>
        </p:spPr>
      </p:pic>
      <p:grpSp>
        <p:nvGrpSpPr>
          <p:cNvPr id="5" name="Group 5"/>
          <p:cNvGrpSpPr/>
          <p:nvPr/>
        </p:nvGrpSpPr>
        <p:grpSpPr>
          <a:xfrm>
            <a:off x="1752600" y="2400300"/>
            <a:ext cx="12953999" cy="5795887"/>
            <a:chOff x="-13278894" y="-1381887"/>
            <a:chExt cx="17272001" cy="7727847"/>
          </a:xfrm>
        </p:grpSpPr>
        <p:sp>
          <p:nvSpPr>
            <p:cNvPr id="6" name="TextBox 6"/>
            <p:cNvSpPr txBox="1"/>
            <p:nvPr/>
          </p:nvSpPr>
          <p:spPr>
            <a:xfrm>
              <a:off x="-13278894" y="-1381887"/>
              <a:ext cx="13615609" cy="1172116"/>
            </a:xfrm>
            <a:prstGeom prst="rect">
              <a:avLst/>
            </a:prstGeom>
          </p:spPr>
          <p:txBody>
            <a:bodyPr wrap="square" lIns="0" tIns="0" rIns="0" bIns="0" rtlCol="0" anchor="t">
              <a:spAutoFit/>
            </a:bodyPr>
            <a:lstStyle/>
            <a:p>
              <a:pPr>
                <a:lnSpc>
                  <a:spcPts val="7680"/>
                </a:lnSpc>
              </a:pPr>
              <a:r>
                <a:rPr lang="en-US" sz="3600" dirty="0">
                  <a:solidFill>
                    <a:srgbClr val="2B4B82"/>
                  </a:solidFill>
                  <a:latin typeface="Josefin Sans Bold Bold"/>
                </a:rPr>
                <a:t>Hai </a:t>
              </a:r>
              <a:r>
                <a:rPr lang="en-US" sz="3600" dirty="0" err="1">
                  <a:solidFill>
                    <a:srgbClr val="2B4B82"/>
                  </a:solidFill>
                  <a:latin typeface="Josefin Sans Bold Bold"/>
                </a:rPr>
                <a:t>truy</a:t>
              </a:r>
              <a:r>
                <a:rPr lang="en-US" sz="3600" dirty="0">
                  <a:solidFill>
                    <a:srgbClr val="2B4B82"/>
                  </a:solidFill>
                  <a:latin typeface="Josefin Sans Bold Bold"/>
                </a:rPr>
                <a:t> </a:t>
              </a:r>
              <a:r>
                <a:rPr lang="en-US" sz="3600" dirty="0" err="1">
                  <a:solidFill>
                    <a:srgbClr val="2B4B82"/>
                  </a:solidFill>
                  <a:latin typeface="Josefin Sans Bold Bold"/>
                </a:rPr>
                <a:t>vấn</a:t>
              </a:r>
              <a:r>
                <a:rPr lang="en-US" sz="3600" dirty="0">
                  <a:solidFill>
                    <a:srgbClr val="2B4B82"/>
                  </a:solidFill>
                  <a:latin typeface="Josefin Sans Bold Bold"/>
                </a:rPr>
                <a:t> </a:t>
              </a:r>
              <a:r>
                <a:rPr lang="en-US" sz="3600" dirty="0" err="1">
                  <a:solidFill>
                    <a:srgbClr val="2B4B82"/>
                  </a:solidFill>
                  <a:latin typeface="Josefin Sans Bold Bold"/>
                </a:rPr>
                <a:t>đại</a:t>
              </a:r>
              <a:r>
                <a:rPr lang="en-US" sz="3600" dirty="0">
                  <a:solidFill>
                    <a:srgbClr val="2B4B82"/>
                  </a:solidFill>
                  <a:latin typeface="Josefin Sans Bold Bold"/>
                </a:rPr>
                <a:t> </a:t>
              </a:r>
              <a:r>
                <a:rPr lang="en-US" sz="3600" dirty="0" err="1">
                  <a:solidFill>
                    <a:srgbClr val="2B4B82"/>
                  </a:solidFill>
                  <a:latin typeface="Josefin Sans Bold Bold"/>
                </a:rPr>
                <a:t>số</a:t>
              </a:r>
              <a:r>
                <a:rPr lang="en-US" sz="3600" dirty="0">
                  <a:solidFill>
                    <a:srgbClr val="2B4B82"/>
                  </a:solidFill>
                  <a:latin typeface="Josefin Sans Bold Bold"/>
                </a:rPr>
                <a:t> </a:t>
              </a:r>
              <a:r>
                <a:rPr lang="en-US" sz="3600" dirty="0" err="1">
                  <a:solidFill>
                    <a:srgbClr val="2B4B82"/>
                  </a:solidFill>
                  <a:latin typeface="Josefin Sans Bold Bold"/>
                </a:rPr>
                <a:t>quan</a:t>
              </a:r>
              <a:r>
                <a:rPr lang="en-US" sz="3600" dirty="0">
                  <a:solidFill>
                    <a:srgbClr val="2B4B82"/>
                  </a:solidFill>
                  <a:latin typeface="Josefin Sans Bold Bold"/>
                </a:rPr>
                <a:t> </a:t>
              </a:r>
              <a:r>
                <a:rPr lang="en-US" sz="3600" dirty="0" err="1">
                  <a:solidFill>
                    <a:srgbClr val="2B4B82"/>
                  </a:solidFill>
                  <a:latin typeface="Josefin Sans Bold Bold"/>
                </a:rPr>
                <a:t>hệ</a:t>
              </a:r>
              <a:r>
                <a:rPr lang="en-US" sz="3600" dirty="0">
                  <a:solidFill>
                    <a:srgbClr val="2B4B82"/>
                  </a:solidFill>
                  <a:latin typeface="Josefin Sans Bold Bold"/>
                </a:rPr>
                <a:t> </a:t>
              </a:r>
              <a:r>
                <a:rPr lang="en-US" sz="3600" dirty="0" err="1">
                  <a:solidFill>
                    <a:srgbClr val="2B4B82"/>
                  </a:solidFill>
                  <a:latin typeface="Josefin Sans Bold Bold"/>
                </a:rPr>
                <a:t>tương</a:t>
              </a:r>
              <a:r>
                <a:rPr lang="en-US" sz="3600" dirty="0">
                  <a:solidFill>
                    <a:srgbClr val="2B4B82"/>
                  </a:solidFill>
                  <a:latin typeface="Josefin Sans Bold Bold"/>
                </a:rPr>
                <a:t> </a:t>
              </a:r>
              <a:r>
                <a:rPr lang="en-US" sz="3600" dirty="0" err="1">
                  <a:solidFill>
                    <a:srgbClr val="2B4B82"/>
                  </a:solidFill>
                  <a:latin typeface="Josefin Sans Bold Bold"/>
                </a:rPr>
                <a:t>đương</a:t>
              </a:r>
              <a:endParaRPr lang="en-US" sz="3600" dirty="0">
                <a:solidFill>
                  <a:srgbClr val="2B4B82"/>
                </a:solidFill>
                <a:latin typeface="Josefin Sans Bold Bold"/>
              </a:endParaRPr>
            </a:p>
          </p:txBody>
        </p:sp>
        <p:sp>
          <p:nvSpPr>
            <p:cNvPr id="7" name="TextBox 7"/>
            <p:cNvSpPr txBox="1"/>
            <p:nvPr/>
          </p:nvSpPr>
          <p:spPr>
            <a:xfrm>
              <a:off x="-13278894" y="5143922"/>
              <a:ext cx="17272001" cy="1202038"/>
            </a:xfrm>
            <a:prstGeom prst="rect">
              <a:avLst/>
            </a:prstGeom>
          </p:spPr>
          <p:txBody>
            <a:bodyPr wrap="square" lIns="0" tIns="0" rIns="0" bIns="0" rtlCol="0" anchor="t">
              <a:spAutoFit/>
            </a:bodyPr>
            <a:lstStyle/>
            <a:p>
              <a:pPr marL="259080" lvl="1">
                <a:lnSpc>
                  <a:spcPts val="3359"/>
                </a:lnSpc>
              </a:pPr>
              <a:r>
                <a:rPr lang="en-US" sz="3600" b="1" dirty="0" err="1">
                  <a:solidFill>
                    <a:srgbClr val="2B4B82"/>
                  </a:solidFill>
                  <a:latin typeface="Josefin Sans Regular"/>
                </a:rPr>
                <a:t>Nhận</a:t>
              </a:r>
              <a:r>
                <a:rPr lang="en-US" sz="3600" b="1" dirty="0">
                  <a:solidFill>
                    <a:srgbClr val="2B4B82"/>
                  </a:solidFill>
                  <a:latin typeface="Josefin Sans Regular"/>
                </a:rPr>
                <a:t> </a:t>
              </a:r>
              <a:r>
                <a:rPr lang="en-US" sz="3600" b="1" dirty="0" err="1">
                  <a:solidFill>
                    <a:srgbClr val="2B4B82"/>
                  </a:solidFill>
                  <a:latin typeface="Josefin Sans Regular"/>
                </a:rPr>
                <a:t>xét</a:t>
              </a:r>
              <a:r>
                <a:rPr lang="en-US" sz="3600" b="1" dirty="0">
                  <a:solidFill>
                    <a:srgbClr val="2B4B82"/>
                  </a:solidFill>
                  <a:latin typeface="Josefin Sans Regular"/>
                </a:rPr>
                <a:t>: </a:t>
              </a:r>
              <a:r>
                <a:rPr lang="en-US" sz="3600" dirty="0" err="1">
                  <a:solidFill>
                    <a:srgbClr val="2B4B82"/>
                  </a:solidFill>
                  <a:latin typeface="Josefin Sans Regular"/>
                </a:rPr>
                <a:t>Chiến</a:t>
              </a:r>
              <a:r>
                <a:rPr lang="en-US" sz="3600" dirty="0">
                  <a:solidFill>
                    <a:srgbClr val="2B4B82"/>
                  </a:solidFill>
                  <a:latin typeface="Josefin Sans Regular"/>
                </a:rPr>
                <a:t> </a:t>
              </a:r>
              <a:r>
                <a:rPr lang="en-US" sz="3600" dirty="0" err="1">
                  <a:solidFill>
                    <a:srgbClr val="2B4B82"/>
                  </a:solidFill>
                  <a:latin typeface="Josefin Sans Regular"/>
                </a:rPr>
                <a:t>lược</a:t>
              </a:r>
              <a:r>
                <a:rPr lang="en-US" sz="3600" dirty="0">
                  <a:solidFill>
                    <a:srgbClr val="2B4B82"/>
                  </a:solidFill>
                  <a:latin typeface="Josefin Sans Regular"/>
                </a:rPr>
                <a:t> 2 </a:t>
              </a:r>
              <a:r>
                <a:rPr lang="en-US" sz="3600" dirty="0" err="1">
                  <a:solidFill>
                    <a:srgbClr val="2B4B82"/>
                  </a:solidFill>
                  <a:latin typeface="Josefin Sans Regular"/>
                </a:rPr>
                <a:t>tránh</a:t>
              </a:r>
              <a:r>
                <a:rPr lang="en-US" sz="3600" dirty="0">
                  <a:solidFill>
                    <a:srgbClr val="2B4B82"/>
                  </a:solidFill>
                  <a:latin typeface="Josefin Sans Regular"/>
                </a:rPr>
                <a:t> </a:t>
              </a:r>
              <a:r>
                <a:rPr lang="en-US" sz="3600" dirty="0" err="1">
                  <a:solidFill>
                    <a:srgbClr val="2B4B82"/>
                  </a:solidFill>
                  <a:latin typeface="Josefin Sans Regular"/>
                </a:rPr>
                <a:t>tích</a:t>
              </a:r>
              <a:r>
                <a:rPr lang="en-US" sz="3600" dirty="0">
                  <a:solidFill>
                    <a:srgbClr val="2B4B82"/>
                  </a:solidFill>
                  <a:latin typeface="Josefin Sans Regular"/>
                </a:rPr>
                <a:t> Descartes, </a:t>
              </a:r>
              <a:r>
                <a:rPr lang="en-US" sz="3600" dirty="0" err="1">
                  <a:solidFill>
                    <a:srgbClr val="2B4B82"/>
                  </a:solidFill>
                  <a:latin typeface="Josefin Sans Regular"/>
                </a:rPr>
                <a:t>vì</a:t>
              </a:r>
              <a:r>
                <a:rPr lang="en-US" sz="3600" dirty="0">
                  <a:solidFill>
                    <a:srgbClr val="2B4B82"/>
                  </a:solidFill>
                  <a:latin typeface="Josefin Sans Regular"/>
                </a:rPr>
                <a:t> </a:t>
              </a:r>
              <a:r>
                <a:rPr lang="en-US" sz="3600" dirty="0" err="1">
                  <a:solidFill>
                    <a:srgbClr val="2B4B82"/>
                  </a:solidFill>
                  <a:latin typeface="Josefin Sans Regular"/>
                </a:rPr>
                <a:t>vậy</a:t>
              </a:r>
              <a:r>
                <a:rPr lang="en-US" sz="3600" dirty="0">
                  <a:solidFill>
                    <a:srgbClr val="2B4B82"/>
                  </a:solidFill>
                  <a:latin typeface="Josefin Sans Regular"/>
                </a:rPr>
                <a:t> </a:t>
              </a:r>
              <a:r>
                <a:rPr lang="en-US" sz="3600" dirty="0" err="1">
                  <a:solidFill>
                    <a:srgbClr val="2B4B82"/>
                  </a:solidFill>
                  <a:latin typeface="Josefin Sans Regular"/>
                </a:rPr>
                <a:t>sẽ</a:t>
              </a:r>
              <a:r>
                <a:rPr lang="en-US" sz="3600" dirty="0">
                  <a:solidFill>
                    <a:srgbClr val="2B4B82"/>
                  </a:solidFill>
                  <a:latin typeface="Josefin Sans Regular"/>
                </a:rPr>
                <a:t> </a:t>
              </a:r>
              <a:r>
                <a:rPr lang="en-US" sz="3600" dirty="0" err="1">
                  <a:solidFill>
                    <a:srgbClr val="2B4B82"/>
                  </a:solidFill>
                  <a:latin typeface="Josefin Sans Regular"/>
                </a:rPr>
                <a:t>được</a:t>
              </a:r>
              <a:r>
                <a:rPr lang="en-US" sz="3600" dirty="0">
                  <a:solidFill>
                    <a:srgbClr val="2B4B82"/>
                  </a:solidFill>
                  <a:latin typeface="Josefin Sans Regular"/>
                </a:rPr>
                <a:t> </a:t>
              </a:r>
              <a:r>
                <a:rPr lang="en-US" sz="3600" dirty="0" err="1">
                  <a:solidFill>
                    <a:srgbClr val="2B4B82"/>
                  </a:solidFill>
                  <a:latin typeface="Josefin Sans Regular"/>
                </a:rPr>
                <a:t>đánh</a:t>
              </a:r>
              <a:r>
                <a:rPr lang="en-US" sz="3600" dirty="0">
                  <a:solidFill>
                    <a:srgbClr val="2B4B82"/>
                  </a:solidFill>
                  <a:latin typeface="Josefin Sans Regular"/>
                </a:rPr>
                <a:t> </a:t>
              </a:r>
              <a:r>
                <a:rPr lang="en-US" sz="3600" dirty="0" err="1">
                  <a:solidFill>
                    <a:srgbClr val="2B4B82"/>
                  </a:solidFill>
                  <a:latin typeface="Josefin Sans Regular"/>
                </a:rPr>
                <a:t>giá</a:t>
              </a:r>
              <a:r>
                <a:rPr lang="en-US" sz="3600" dirty="0">
                  <a:solidFill>
                    <a:srgbClr val="2B4B82"/>
                  </a:solidFill>
                  <a:latin typeface="Josefin Sans Regular"/>
                </a:rPr>
                <a:t> </a:t>
              </a:r>
              <a:r>
                <a:rPr lang="en-US" sz="3600" dirty="0" err="1">
                  <a:solidFill>
                    <a:srgbClr val="2B4B82"/>
                  </a:solidFill>
                  <a:latin typeface="Josefin Sans Regular"/>
                </a:rPr>
                <a:t>là</a:t>
              </a:r>
              <a:r>
                <a:rPr lang="en-US" sz="3600" dirty="0">
                  <a:solidFill>
                    <a:srgbClr val="2B4B82"/>
                  </a:solidFill>
                  <a:latin typeface="Josefin Sans Regular"/>
                </a:rPr>
                <a:t> </a:t>
              </a:r>
              <a:r>
                <a:rPr lang="en-US" sz="3600" dirty="0" err="1">
                  <a:solidFill>
                    <a:srgbClr val="2B4B82"/>
                  </a:solidFill>
                  <a:latin typeface="Josefin Sans Regular"/>
                </a:rPr>
                <a:t>tốt</a:t>
              </a:r>
              <a:r>
                <a:rPr lang="en-US" sz="3600" dirty="0">
                  <a:solidFill>
                    <a:srgbClr val="2B4B82"/>
                  </a:solidFill>
                  <a:latin typeface="Josefin Sans Regular"/>
                </a:rPr>
                <a:t> </a:t>
              </a:r>
              <a:r>
                <a:rPr lang="en-US" sz="3600" dirty="0" err="1">
                  <a:solidFill>
                    <a:srgbClr val="2B4B82"/>
                  </a:solidFill>
                  <a:latin typeface="Josefin Sans Regular"/>
                </a:rPr>
                <a:t>hơn</a:t>
              </a:r>
              <a:endParaRPr lang="en-US" sz="3600" dirty="0">
                <a:solidFill>
                  <a:srgbClr val="2B4B82"/>
                </a:solidFill>
                <a:latin typeface="Josefin Sans Regular"/>
              </a:endParaRP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985313"/>
            <a:ext cx="4597438" cy="284205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994246" y="-3759204"/>
            <a:ext cx="5357753" cy="5591583"/>
          </a:xfrm>
          <a:prstGeom prst="rect">
            <a:avLst/>
          </a:prstGeom>
        </p:spPr>
      </p:pic>
      <p:sp>
        <p:nvSpPr>
          <p:cNvPr id="14" name="TextBox 13">
            <a:extLst>
              <a:ext uri="{FF2B5EF4-FFF2-40B4-BE49-F238E27FC236}">
                <a16:creationId xmlns:a16="http://schemas.microsoft.com/office/drawing/2014/main" id="{47C2F195-7C1A-316D-828D-68F3D54FB366}"/>
              </a:ext>
            </a:extLst>
          </p:cNvPr>
          <p:cNvSpPr txBox="1"/>
          <p:nvPr/>
        </p:nvSpPr>
        <p:spPr>
          <a:xfrm>
            <a:off x="4705786" y="4775508"/>
            <a:ext cx="2514600" cy="369332"/>
          </a:xfrm>
          <a:prstGeom prst="rect">
            <a:avLst/>
          </a:prstGeom>
          <a:noFill/>
        </p:spPr>
        <p:txBody>
          <a:bodyPr wrap="square" rtlCol="0">
            <a:spAutoFit/>
          </a:bodyPr>
          <a:lstStyle/>
          <a:p>
            <a:r>
              <a:rPr lang="en-US"/>
              <a:t>Chiến lược 1</a:t>
            </a:r>
          </a:p>
        </p:txBody>
      </p:sp>
      <p:sp>
        <p:nvSpPr>
          <p:cNvPr id="15" name="TextBox 14">
            <a:extLst>
              <a:ext uri="{FF2B5EF4-FFF2-40B4-BE49-F238E27FC236}">
                <a16:creationId xmlns:a16="http://schemas.microsoft.com/office/drawing/2014/main" id="{D9F293F8-60E3-CE65-6CDB-4104D3BA8E8F}"/>
              </a:ext>
            </a:extLst>
          </p:cNvPr>
          <p:cNvSpPr txBox="1"/>
          <p:nvPr/>
        </p:nvSpPr>
        <p:spPr>
          <a:xfrm>
            <a:off x="4705786" y="6159053"/>
            <a:ext cx="2819400" cy="369332"/>
          </a:xfrm>
          <a:prstGeom prst="rect">
            <a:avLst/>
          </a:prstGeom>
          <a:noFill/>
        </p:spPr>
        <p:txBody>
          <a:bodyPr wrap="square" rtlCol="0">
            <a:spAutoFit/>
          </a:bodyPr>
          <a:lstStyle/>
          <a:p>
            <a:r>
              <a:rPr lang="en-US"/>
              <a:t>Chiến lược 2</a:t>
            </a:r>
          </a:p>
        </p:txBody>
      </p:sp>
    </p:spTree>
    <p:extLst>
      <p:ext uri="{BB962C8B-B14F-4D97-AF65-F5344CB8AC3E}">
        <p14:creationId xmlns:p14="http://schemas.microsoft.com/office/powerpoint/2010/main" val="308417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ACA7E2-5ED4-429D-449E-A9A4E2D010F7}"/>
              </a:ext>
            </a:extLst>
          </p:cNvPr>
          <p:cNvSpPr/>
          <p:nvPr/>
        </p:nvSpPr>
        <p:spPr>
          <a:xfrm rot="18799181">
            <a:off x="6403030" y="9020519"/>
            <a:ext cx="20116800" cy="990600"/>
          </a:xfrm>
          <a:prstGeom prst="rect">
            <a:avLst/>
          </a:prstGeom>
          <a:solidFill>
            <a:srgbClr val="94DDDE">
              <a:alpha val="45000"/>
            </a:srgb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nvGrpSpPr>
          <p:cNvPr id="37" name="Google Shape;10735;p46">
            <a:extLst>
              <a:ext uri="{FF2B5EF4-FFF2-40B4-BE49-F238E27FC236}">
                <a16:creationId xmlns:a16="http://schemas.microsoft.com/office/drawing/2014/main" id="{2CED7A0C-C7AA-D46D-A4C4-CDCA216EC7A2}"/>
              </a:ext>
            </a:extLst>
          </p:cNvPr>
          <p:cNvGrpSpPr/>
          <p:nvPr/>
        </p:nvGrpSpPr>
        <p:grpSpPr>
          <a:xfrm>
            <a:off x="14341410" y="176849"/>
            <a:ext cx="3718140" cy="3377840"/>
            <a:chOff x="-62518200" y="2692475"/>
            <a:chExt cx="318225" cy="289100"/>
          </a:xfrm>
          <a:solidFill>
            <a:schemeClr val="tx1">
              <a:lumMod val="85000"/>
              <a:lumOff val="15000"/>
              <a:alpha val="56000"/>
            </a:schemeClr>
          </a:solidFill>
          <a:effectLst>
            <a:outerShdw blurRad="50800" dist="38100" dir="10800000" algn="r" rotWithShape="0">
              <a:prstClr val="black">
                <a:alpha val="40000"/>
              </a:prstClr>
            </a:outerShdw>
          </a:effectLst>
        </p:grpSpPr>
        <p:sp>
          <p:nvSpPr>
            <p:cNvPr id="38" name="Google Shape;10736;p46">
              <a:extLst>
                <a:ext uri="{FF2B5EF4-FFF2-40B4-BE49-F238E27FC236}">
                  <a16:creationId xmlns:a16="http://schemas.microsoft.com/office/drawing/2014/main" id="{493A4B44-18E4-FD7F-D64F-CA687738F70C}"/>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9" name="Google Shape;10737;p46">
              <a:extLst>
                <a:ext uri="{FF2B5EF4-FFF2-40B4-BE49-F238E27FC236}">
                  <a16:creationId xmlns:a16="http://schemas.microsoft.com/office/drawing/2014/main" id="{3F6F1729-6C08-7F51-5E01-3FDD903DDED9}"/>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grpSp>
      <p:grpSp>
        <p:nvGrpSpPr>
          <p:cNvPr id="12" name="Google Shape;1810;p48">
            <a:extLst>
              <a:ext uri="{FF2B5EF4-FFF2-40B4-BE49-F238E27FC236}">
                <a16:creationId xmlns:a16="http://schemas.microsoft.com/office/drawing/2014/main" id="{2C21AA6F-EFB7-80E9-C85E-7A1A6A46A69E}"/>
              </a:ext>
            </a:extLst>
          </p:cNvPr>
          <p:cNvGrpSpPr/>
          <p:nvPr/>
        </p:nvGrpSpPr>
        <p:grpSpPr>
          <a:xfrm>
            <a:off x="3787680" y="-96010"/>
            <a:ext cx="5508720" cy="5508720"/>
            <a:chOff x="6649150" y="309350"/>
            <a:chExt cx="395800" cy="395800"/>
          </a:xfrm>
          <a:effectLst>
            <a:outerShdw blurRad="50800" dist="38100" dir="10800000" algn="r" rotWithShape="0">
              <a:prstClr val="black">
                <a:alpha val="40000"/>
              </a:prstClr>
            </a:outerShdw>
          </a:effectLst>
        </p:grpSpPr>
        <p:sp>
          <p:nvSpPr>
            <p:cNvPr id="13" name="Google Shape;1811;p48">
              <a:extLst>
                <a:ext uri="{FF2B5EF4-FFF2-40B4-BE49-F238E27FC236}">
                  <a16:creationId xmlns:a16="http://schemas.microsoft.com/office/drawing/2014/main" id="{B16FCC7C-F20B-CA77-B55E-FC7387D84B0A}"/>
                </a:ext>
              </a:extLst>
            </p:cNvPr>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Google Shape;1812;p48">
              <a:extLst>
                <a:ext uri="{FF2B5EF4-FFF2-40B4-BE49-F238E27FC236}">
                  <a16:creationId xmlns:a16="http://schemas.microsoft.com/office/drawing/2014/main" id="{38BC6FBA-67F1-ACB6-3D85-9C55CED2903C}"/>
                </a:ext>
              </a:extLst>
            </p:cNvPr>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Google Shape;1813;p48">
              <a:extLst>
                <a:ext uri="{FF2B5EF4-FFF2-40B4-BE49-F238E27FC236}">
                  <a16:creationId xmlns:a16="http://schemas.microsoft.com/office/drawing/2014/main" id="{19B39237-027B-3856-416C-B20F58974A19}"/>
                </a:ext>
              </a:extLst>
            </p:cNvPr>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6" name="Google Shape;1814;p48">
              <a:extLst>
                <a:ext uri="{FF2B5EF4-FFF2-40B4-BE49-F238E27FC236}">
                  <a16:creationId xmlns:a16="http://schemas.microsoft.com/office/drawing/2014/main" id="{C2476284-8B5D-64B0-79A3-7C730FDA8DE9}"/>
                </a:ext>
              </a:extLst>
            </p:cNvPr>
            <p:cNvSpPr/>
            <p:nvPr/>
          </p:nvSpPr>
          <p:spPr>
            <a:xfrm>
              <a:off x="6847025" y="333700"/>
              <a:ext cx="25" cy="29250"/>
            </a:xfrm>
            <a:custGeom>
              <a:avLst/>
              <a:gdLst/>
              <a:ahLst/>
              <a:cxnLst/>
              <a:rect l="l" t="t" r="r" b="b"/>
              <a:pathLst>
                <a:path w="1" h="1170" fill="none" extrusionOk="0">
                  <a:moveTo>
                    <a:pt x="1" y="1170"/>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7" name="Google Shape;1815;p48">
              <a:extLst>
                <a:ext uri="{FF2B5EF4-FFF2-40B4-BE49-F238E27FC236}">
                  <a16:creationId xmlns:a16="http://schemas.microsoft.com/office/drawing/2014/main" id="{487BE333-E74C-EB83-1AB0-D32D78449963}"/>
                </a:ext>
              </a:extLst>
            </p:cNvPr>
            <p:cNvSpPr/>
            <p:nvPr/>
          </p:nvSpPr>
          <p:spPr>
            <a:xfrm>
              <a:off x="6760575" y="356850"/>
              <a:ext cx="25" cy="25"/>
            </a:xfrm>
            <a:custGeom>
              <a:avLst/>
              <a:gdLst/>
              <a:ahLst/>
              <a:cxnLst/>
              <a:rect l="l" t="t" r="r" b="b"/>
              <a:pathLst>
                <a:path w="1" h="1" fill="none" extrusionOk="0">
                  <a:moveTo>
                    <a:pt x="1" y="0"/>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8" name="Google Shape;1816;p48">
              <a:extLst>
                <a:ext uri="{FF2B5EF4-FFF2-40B4-BE49-F238E27FC236}">
                  <a16:creationId xmlns:a16="http://schemas.microsoft.com/office/drawing/2014/main" id="{821668AE-9543-DFF2-847B-F04C0974BDF6}"/>
                </a:ext>
              </a:extLst>
            </p:cNvPr>
            <p:cNvSpPr/>
            <p:nvPr/>
          </p:nvSpPr>
          <p:spPr>
            <a:xfrm>
              <a:off x="6760575" y="356850"/>
              <a:ext cx="14025" cy="24975"/>
            </a:xfrm>
            <a:custGeom>
              <a:avLst/>
              <a:gdLst/>
              <a:ahLst/>
              <a:cxnLst/>
              <a:rect l="l" t="t" r="r" b="b"/>
              <a:pathLst>
                <a:path w="561" h="999" fill="none" extrusionOk="0">
                  <a:moveTo>
                    <a:pt x="1" y="0"/>
                  </a:moveTo>
                  <a:lnTo>
                    <a:pt x="561" y="999"/>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9" name="Google Shape;1817;p48">
              <a:extLst>
                <a:ext uri="{FF2B5EF4-FFF2-40B4-BE49-F238E27FC236}">
                  <a16:creationId xmlns:a16="http://schemas.microsoft.com/office/drawing/2014/main" id="{9D6C3A95-C3B5-87A3-BFA6-01C330B4B4FF}"/>
                </a:ext>
              </a:extLst>
            </p:cNvPr>
            <p:cNvSpPr/>
            <p:nvPr/>
          </p:nvSpPr>
          <p:spPr>
            <a:xfrm>
              <a:off x="6696650" y="420775"/>
              <a:ext cx="25" cy="25"/>
            </a:xfrm>
            <a:custGeom>
              <a:avLst/>
              <a:gdLst/>
              <a:ahLst/>
              <a:cxnLst/>
              <a:rect l="l" t="t" r="r" b="b"/>
              <a:pathLst>
                <a:path w="1" h="1" fill="none" extrusionOk="0">
                  <a:moveTo>
                    <a:pt x="0" y="0"/>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0" name="Google Shape;1818;p48">
              <a:extLst>
                <a:ext uri="{FF2B5EF4-FFF2-40B4-BE49-F238E27FC236}">
                  <a16:creationId xmlns:a16="http://schemas.microsoft.com/office/drawing/2014/main" id="{F769BD66-E40E-2C36-08F2-0720C1E2B8CA}"/>
                </a:ext>
              </a:extLst>
            </p:cNvPr>
            <p:cNvSpPr/>
            <p:nvPr/>
          </p:nvSpPr>
          <p:spPr>
            <a:xfrm>
              <a:off x="6696650" y="420775"/>
              <a:ext cx="24975" cy="14025"/>
            </a:xfrm>
            <a:custGeom>
              <a:avLst/>
              <a:gdLst/>
              <a:ahLst/>
              <a:cxnLst/>
              <a:rect l="l" t="t" r="r" b="b"/>
              <a:pathLst>
                <a:path w="999" h="561" fill="none" extrusionOk="0">
                  <a:moveTo>
                    <a:pt x="0" y="0"/>
                  </a:moveTo>
                  <a:lnTo>
                    <a:pt x="999" y="56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1" name="Google Shape;1819;p48">
              <a:extLst>
                <a:ext uri="{FF2B5EF4-FFF2-40B4-BE49-F238E27FC236}">
                  <a16:creationId xmlns:a16="http://schemas.microsoft.com/office/drawing/2014/main" id="{70DB079D-4A21-093A-DC42-62A161747FDF}"/>
                </a:ext>
              </a:extLst>
            </p:cNvPr>
            <p:cNvSpPr/>
            <p:nvPr/>
          </p:nvSpPr>
          <p:spPr>
            <a:xfrm>
              <a:off x="6673500" y="507225"/>
              <a:ext cx="29250" cy="25"/>
            </a:xfrm>
            <a:custGeom>
              <a:avLst/>
              <a:gdLst/>
              <a:ahLst/>
              <a:cxnLst/>
              <a:rect l="l" t="t" r="r" b="b"/>
              <a:pathLst>
                <a:path w="1170" h="1" fill="none" extrusionOk="0">
                  <a:moveTo>
                    <a:pt x="1" y="1"/>
                  </a:moveTo>
                  <a:lnTo>
                    <a:pt x="1170"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2" name="Google Shape;1820;p48">
              <a:extLst>
                <a:ext uri="{FF2B5EF4-FFF2-40B4-BE49-F238E27FC236}">
                  <a16:creationId xmlns:a16="http://schemas.microsoft.com/office/drawing/2014/main" id="{AD2F4ED0-D3AD-28E0-D6F3-6AE3E448BCDC}"/>
                </a:ext>
              </a:extLst>
            </p:cNvPr>
            <p:cNvSpPr/>
            <p:nvPr/>
          </p:nvSpPr>
          <p:spPr>
            <a:xfrm>
              <a:off x="6696650" y="593700"/>
              <a:ext cx="25" cy="25"/>
            </a:xfrm>
            <a:custGeom>
              <a:avLst/>
              <a:gdLst/>
              <a:ahLst/>
              <a:cxnLst/>
              <a:rect l="l" t="t" r="r" b="b"/>
              <a:pathLst>
                <a:path w="1" h="1" fill="none" extrusionOk="0">
                  <a:moveTo>
                    <a:pt x="0" y="0"/>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3" name="Google Shape;1821;p48">
              <a:extLst>
                <a:ext uri="{FF2B5EF4-FFF2-40B4-BE49-F238E27FC236}">
                  <a16:creationId xmlns:a16="http://schemas.microsoft.com/office/drawing/2014/main" id="{979475A8-2F62-84E8-7A33-D604ABC45433}"/>
                </a:ext>
              </a:extLst>
            </p:cNvPr>
            <p:cNvSpPr/>
            <p:nvPr/>
          </p:nvSpPr>
          <p:spPr>
            <a:xfrm>
              <a:off x="6696650" y="579700"/>
              <a:ext cx="24975" cy="14025"/>
            </a:xfrm>
            <a:custGeom>
              <a:avLst/>
              <a:gdLst/>
              <a:ahLst/>
              <a:cxnLst/>
              <a:rect l="l" t="t" r="r" b="b"/>
              <a:pathLst>
                <a:path w="999" h="561" fill="none" extrusionOk="0">
                  <a:moveTo>
                    <a:pt x="0" y="560"/>
                  </a:moveTo>
                  <a:lnTo>
                    <a:pt x="999"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4" name="Google Shape;1822;p48">
              <a:extLst>
                <a:ext uri="{FF2B5EF4-FFF2-40B4-BE49-F238E27FC236}">
                  <a16:creationId xmlns:a16="http://schemas.microsoft.com/office/drawing/2014/main" id="{A7F0A28F-1986-9DEC-1EF3-EFC77088FB69}"/>
                </a:ext>
              </a:extLst>
            </p:cNvPr>
            <p:cNvSpPr/>
            <p:nvPr/>
          </p:nvSpPr>
          <p:spPr>
            <a:xfrm>
              <a:off x="6760575" y="632675"/>
              <a:ext cx="14025" cy="24975"/>
            </a:xfrm>
            <a:custGeom>
              <a:avLst/>
              <a:gdLst/>
              <a:ahLst/>
              <a:cxnLst/>
              <a:rect l="l" t="t" r="r" b="b"/>
              <a:pathLst>
                <a:path w="561" h="999" fill="none" extrusionOk="0">
                  <a:moveTo>
                    <a:pt x="1" y="999"/>
                  </a:moveTo>
                  <a:lnTo>
                    <a:pt x="56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5" name="Google Shape;1823;p48">
              <a:extLst>
                <a:ext uri="{FF2B5EF4-FFF2-40B4-BE49-F238E27FC236}">
                  <a16:creationId xmlns:a16="http://schemas.microsoft.com/office/drawing/2014/main" id="{3E759263-A98C-9DEC-94EC-50A884125DD2}"/>
                </a:ext>
              </a:extLst>
            </p:cNvPr>
            <p:cNvSpPr/>
            <p:nvPr/>
          </p:nvSpPr>
          <p:spPr>
            <a:xfrm>
              <a:off x="6760575" y="657625"/>
              <a:ext cx="25" cy="25"/>
            </a:xfrm>
            <a:custGeom>
              <a:avLst/>
              <a:gdLst/>
              <a:ahLst/>
              <a:cxnLst/>
              <a:rect l="l" t="t" r="r" b="b"/>
              <a:pathLst>
                <a:path w="1" h="1" fill="none" extrusionOk="0">
                  <a:moveTo>
                    <a:pt x="1" y="1"/>
                  </a:moveTo>
                  <a:lnTo>
                    <a:pt x="1"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6" name="Google Shape;1824;p48">
              <a:extLst>
                <a:ext uri="{FF2B5EF4-FFF2-40B4-BE49-F238E27FC236}">
                  <a16:creationId xmlns:a16="http://schemas.microsoft.com/office/drawing/2014/main" id="{3C1229AE-518E-3313-039C-F6A0A3A944CC}"/>
                </a:ext>
              </a:extLst>
            </p:cNvPr>
            <p:cNvSpPr/>
            <p:nvPr/>
          </p:nvSpPr>
          <p:spPr>
            <a:xfrm>
              <a:off x="6847025" y="651550"/>
              <a:ext cx="25" cy="29250"/>
            </a:xfrm>
            <a:custGeom>
              <a:avLst/>
              <a:gdLst/>
              <a:ahLst/>
              <a:cxnLst/>
              <a:rect l="l" t="t" r="r" b="b"/>
              <a:pathLst>
                <a:path w="1" h="1170" fill="none" extrusionOk="0">
                  <a:moveTo>
                    <a:pt x="1" y="0"/>
                  </a:moveTo>
                  <a:lnTo>
                    <a:pt x="1" y="1169"/>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7" name="Google Shape;1825;p48">
              <a:extLst>
                <a:ext uri="{FF2B5EF4-FFF2-40B4-BE49-F238E27FC236}">
                  <a16:creationId xmlns:a16="http://schemas.microsoft.com/office/drawing/2014/main" id="{5F871C05-9292-49F7-E7BE-84580285B9BD}"/>
                </a:ext>
              </a:extLst>
            </p:cNvPr>
            <p:cNvSpPr/>
            <p:nvPr/>
          </p:nvSpPr>
          <p:spPr>
            <a:xfrm>
              <a:off x="6919500" y="632675"/>
              <a:ext cx="14025" cy="24975"/>
            </a:xfrm>
            <a:custGeom>
              <a:avLst/>
              <a:gdLst/>
              <a:ahLst/>
              <a:cxnLst/>
              <a:rect l="l" t="t" r="r" b="b"/>
              <a:pathLst>
                <a:path w="561" h="999" fill="none" extrusionOk="0">
                  <a:moveTo>
                    <a:pt x="560" y="999"/>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8" name="Google Shape;1826;p48">
              <a:extLst>
                <a:ext uri="{FF2B5EF4-FFF2-40B4-BE49-F238E27FC236}">
                  <a16:creationId xmlns:a16="http://schemas.microsoft.com/office/drawing/2014/main" id="{CC514095-A672-0E50-69D2-E2BAE6A34090}"/>
                </a:ext>
              </a:extLst>
            </p:cNvPr>
            <p:cNvSpPr/>
            <p:nvPr/>
          </p:nvSpPr>
          <p:spPr>
            <a:xfrm>
              <a:off x="6933500" y="657625"/>
              <a:ext cx="25" cy="25"/>
            </a:xfrm>
            <a:custGeom>
              <a:avLst/>
              <a:gdLst/>
              <a:ahLst/>
              <a:cxnLst/>
              <a:rect l="l" t="t" r="r" b="b"/>
              <a:pathLst>
                <a:path w="1" h="1" fill="none" extrusionOk="0">
                  <a:moveTo>
                    <a:pt x="0" y="1"/>
                  </a:moveTo>
                  <a:lnTo>
                    <a:pt x="0"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29" name="Google Shape;1827;p48">
              <a:extLst>
                <a:ext uri="{FF2B5EF4-FFF2-40B4-BE49-F238E27FC236}">
                  <a16:creationId xmlns:a16="http://schemas.microsoft.com/office/drawing/2014/main" id="{2C1C9560-2035-3ED1-F748-A80DF4E156AE}"/>
                </a:ext>
              </a:extLst>
            </p:cNvPr>
            <p:cNvSpPr/>
            <p:nvPr/>
          </p:nvSpPr>
          <p:spPr>
            <a:xfrm>
              <a:off x="6972475" y="579700"/>
              <a:ext cx="24975" cy="14025"/>
            </a:xfrm>
            <a:custGeom>
              <a:avLst/>
              <a:gdLst/>
              <a:ahLst/>
              <a:cxnLst/>
              <a:rect l="l" t="t" r="r" b="b"/>
              <a:pathLst>
                <a:path w="999" h="561" fill="none" extrusionOk="0">
                  <a:moveTo>
                    <a:pt x="999" y="560"/>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0" name="Google Shape;1828;p48">
              <a:extLst>
                <a:ext uri="{FF2B5EF4-FFF2-40B4-BE49-F238E27FC236}">
                  <a16:creationId xmlns:a16="http://schemas.microsoft.com/office/drawing/2014/main" id="{16A26C02-D81B-2DBF-7AF3-ECFB5EF66AFC}"/>
                </a:ext>
              </a:extLst>
            </p:cNvPr>
            <p:cNvSpPr/>
            <p:nvPr/>
          </p:nvSpPr>
          <p:spPr>
            <a:xfrm>
              <a:off x="6997425" y="593700"/>
              <a:ext cx="25" cy="25"/>
            </a:xfrm>
            <a:custGeom>
              <a:avLst/>
              <a:gdLst/>
              <a:ahLst/>
              <a:cxnLst/>
              <a:rect l="l" t="t" r="r" b="b"/>
              <a:pathLst>
                <a:path w="1" h="1" fill="none" extrusionOk="0">
                  <a:moveTo>
                    <a:pt x="1" y="0"/>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1" name="Google Shape;1829;p48">
              <a:extLst>
                <a:ext uri="{FF2B5EF4-FFF2-40B4-BE49-F238E27FC236}">
                  <a16:creationId xmlns:a16="http://schemas.microsoft.com/office/drawing/2014/main" id="{080AD0AB-7305-8DD2-9FC4-DACFB1EC2814}"/>
                </a:ext>
              </a:extLst>
            </p:cNvPr>
            <p:cNvSpPr/>
            <p:nvPr/>
          </p:nvSpPr>
          <p:spPr>
            <a:xfrm>
              <a:off x="6991350" y="507225"/>
              <a:ext cx="29250" cy="25"/>
            </a:xfrm>
            <a:custGeom>
              <a:avLst/>
              <a:gdLst/>
              <a:ahLst/>
              <a:cxnLst/>
              <a:rect l="l" t="t" r="r" b="b"/>
              <a:pathLst>
                <a:path w="1170" h="1" fill="none" extrusionOk="0">
                  <a:moveTo>
                    <a:pt x="1169" y="1"/>
                  </a:moveTo>
                  <a:lnTo>
                    <a:pt x="0" y="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2" name="Google Shape;1830;p48">
              <a:extLst>
                <a:ext uri="{FF2B5EF4-FFF2-40B4-BE49-F238E27FC236}">
                  <a16:creationId xmlns:a16="http://schemas.microsoft.com/office/drawing/2014/main" id="{C0CF6F62-80CA-63A5-5E7F-97A84794C982}"/>
                </a:ext>
              </a:extLst>
            </p:cNvPr>
            <p:cNvSpPr/>
            <p:nvPr/>
          </p:nvSpPr>
          <p:spPr>
            <a:xfrm>
              <a:off x="6972475" y="420775"/>
              <a:ext cx="24975" cy="14025"/>
            </a:xfrm>
            <a:custGeom>
              <a:avLst/>
              <a:gdLst/>
              <a:ahLst/>
              <a:cxnLst/>
              <a:rect l="l" t="t" r="r" b="b"/>
              <a:pathLst>
                <a:path w="999" h="561" fill="none" extrusionOk="0">
                  <a:moveTo>
                    <a:pt x="0" y="561"/>
                  </a:moveTo>
                  <a:lnTo>
                    <a:pt x="999"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3" name="Google Shape;1831;p48">
              <a:extLst>
                <a:ext uri="{FF2B5EF4-FFF2-40B4-BE49-F238E27FC236}">
                  <a16:creationId xmlns:a16="http://schemas.microsoft.com/office/drawing/2014/main" id="{EA6233AF-3663-C478-73C2-9D3F9912DCB1}"/>
                </a:ext>
              </a:extLst>
            </p:cNvPr>
            <p:cNvSpPr/>
            <p:nvPr/>
          </p:nvSpPr>
          <p:spPr>
            <a:xfrm>
              <a:off x="6997425" y="420775"/>
              <a:ext cx="25" cy="25"/>
            </a:xfrm>
            <a:custGeom>
              <a:avLst/>
              <a:gdLst/>
              <a:ahLst/>
              <a:cxnLst/>
              <a:rect l="l" t="t" r="r" b="b"/>
              <a:pathLst>
                <a:path w="1" h="1" fill="none" extrusionOk="0">
                  <a:moveTo>
                    <a:pt x="1" y="0"/>
                  </a:moveTo>
                  <a:lnTo>
                    <a:pt x="1"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4" name="Google Shape;1832;p48">
              <a:extLst>
                <a:ext uri="{FF2B5EF4-FFF2-40B4-BE49-F238E27FC236}">
                  <a16:creationId xmlns:a16="http://schemas.microsoft.com/office/drawing/2014/main" id="{5D935072-5956-7771-BB1D-BF02658C2D89}"/>
                </a:ext>
              </a:extLst>
            </p:cNvPr>
            <p:cNvSpPr/>
            <p:nvPr/>
          </p:nvSpPr>
          <p:spPr>
            <a:xfrm>
              <a:off x="6919500" y="356850"/>
              <a:ext cx="14025" cy="24975"/>
            </a:xfrm>
            <a:custGeom>
              <a:avLst/>
              <a:gdLst/>
              <a:ahLst/>
              <a:cxnLst/>
              <a:rect l="l" t="t" r="r" b="b"/>
              <a:pathLst>
                <a:path w="561" h="999" fill="none" extrusionOk="0">
                  <a:moveTo>
                    <a:pt x="560" y="0"/>
                  </a:moveTo>
                  <a:lnTo>
                    <a:pt x="0" y="999"/>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5" name="Google Shape;1833;p48">
              <a:extLst>
                <a:ext uri="{FF2B5EF4-FFF2-40B4-BE49-F238E27FC236}">
                  <a16:creationId xmlns:a16="http://schemas.microsoft.com/office/drawing/2014/main" id="{131BB7F8-A959-96B7-B852-E030A29B3BF0}"/>
                </a:ext>
              </a:extLst>
            </p:cNvPr>
            <p:cNvSpPr/>
            <p:nvPr/>
          </p:nvSpPr>
          <p:spPr>
            <a:xfrm>
              <a:off x="6933500" y="356850"/>
              <a:ext cx="25" cy="25"/>
            </a:xfrm>
            <a:custGeom>
              <a:avLst/>
              <a:gdLst/>
              <a:ahLst/>
              <a:cxnLst/>
              <a:rect l="l" t="t" r="r" b="b"/>
              <a:pathLst>
                <a:path w="1" h="1" fill="none" extrusionOk="0">
                  <a:moveTo>
                    <a:pt x="0" y="0"/>
                  </a:moveTo>
                  <a:lnTo>
                    <a:pt x="0" y="0"/>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grpSp>
      <p:grpSp>
        <p:nvGrpSpPr>
          <p:cNvPr id="2" name="Group 2"/>
          <p:cNvGrpSpPr/>
          <p:nvPr/>
        </p:nvGrpSpPr>
        <p:grpSpPr>
          <a:xfrm>
            <a:off x="9085612" y="2847602"/>
            <a:ext cx="8592473" cy="4207501"/>
            <a:chOff x="-101600" y="-9525"/>
            <a:chExt cx="11456630" cy="5610000"/>
          </a:xfrm>
          <a:effectLst>
            <a:outerShdw blurRad="50800" dist="38100" dir="10800000" algn="r" rotWithShape="0">
              <a:prstClr val="black">
                <a:alpha val="40000"/>
              </a:prstClr>
            </a:outerShdw>
          </a:effectLst>
        </p:grpSpPr>
        <p:sp>
          <p:nvSpPr>
            <p:cNvPr id="3" name="TextBox 3"/>
            <p:cNvSpPr txBox="1"/>
            <p:nvPr/>
          </p:nvSpPr>
          <p:spPr>
            <a:xfrm>
              <a:off x="481672" y="-9525"/>
              <a:ext cx="8324673" cy="2597292"/>
            </a:xfrm>
            <a:prstGeom prst="rect">
              <a:avLst/>
            </a:prstGeom>
          </p:spPr>
          <p:txBody>
            <a:bodyPr wrap="square" lIns="0" tIns="0" rIns="0" bIns="0" rtlCol="0" anchor="t">
              <a:spAutoFit/>
            </a:bodyPr>
            <a:lstStyle/>
            <a:p>
              <a:pPr marL="0" marR="0" lvl="0" indent="0" algn="l" defTabSz="914400" rtl="0" eaLnBrk="1" fontAlgn="auto" latinLnBrk="0" hangingPunct="1">
                <a:lnSpc>
                  <a:spcPts val="7559"/>
                </a:lnSpc>
                <a:spcBef>
                  <a:spcPts val="0"/>
                </a:spcBef>
                <a:spcAft>
                  <a:spcPts val="0"/>
                </a:spcAft>
                <a:buClrTx/>
                <a:buSzTx/>
                <a:buFontTx/>
                <a:buNone/>
                <a:tabLst/>
                <a:defRPr/>
              </a:pPr>
              <a:r>
                <a:rPr kumimoji="0" lang="en-US" sz="6299" b="0" i="0" u="none" strike="noStrike" kern="1200" cap="none" spc="0" normalizeH="0" baseline="0" noProof="0">
                  <a:ln>
                    <a:noFill/>
                  </a:ln>
                  <a:solidFill>
                    <a:srgbClr val="F7B4A7"/>
                  </a:solidFill>
                  <a:effectLst/>
                  <a:uLnTx/>
                  <a:uFillTx/>
                  <a:latin typeface="Josefin Sans Bold Bold"/>
                  <a:ea typeface="+mn-ea"/>
                  <a:cs typeface="Arial"/>
                  <a:sym typeface="Arial"/>
                </a:rPr>
                <a:t>4.4 Distributed Cost Model</a:t>
              </a:r>
            </a:p>
          </p:txBody>
        </p:sp>
        <p:sp>
          <p:nvSpPr>
            <p:cNvPr id="5" name="TextBox 5"/>
            <p:cNvSpPr txBox="1"/>
            <p:nvPr/>
          </p:nvSpPr>
          <p:spPr>
            <a:xfrm>
              <a:off x="-101600" y="2851005"/>
              <a:ext cx="11456630" cy="2749470"/>
            </a:xfrm>
            <a:prstGeom prst="rect">
              <a:avLst/>
            </a:prstGeom>
          </p:spPr>
          <p:txBody>
            <a:bodyPr lIns="0" tIns="0" rIns="0" bIns="0" rtlCol="0" anchor="t">
              <a:spAutoFit/>
            </a:bodyPr>
            <a:lstStyle/>
            <a:p>
              <a:pPr marL="609918" marR="0" lvl="1" indent="-304959" algn="just" defTabSz="914400" rtl="0" eaLnBrk="1" fontAlgn="auto" latinLnBrk="0" hangingPunct="1">
                <a:lnSpc>
                  <a:spcPts val="3955"/>
                </a:lnSpc>
                <a:spcBef>
                  <a:spcPts val="0"/>
                </a:spcBef>
                <a:spcAft>
                  <a:spcPts val="0"/>
                </a:spcAft>
                <a:buClrTx/>
                <a:buSzTx/>
                <a:buFont typeface="Arial"/>
                <a:buChar char="•"/>
                <a:tabLst/>
                <a:defRPr/>
              </a:pPr>
              <a:r>
                <a:rPr kumimoji="0" lang="en-US" sz="3600" b="0" i="0" u="none" strike="noStrike" kern="1200" cap="none" spc="0" normalizeH="0" baseline="0" noProof="0">
                  <a:ln>
                    <a:noFill/>
                  </a:ln>
                  <a:solidFill>
                    <a:srgbClr val="94DDDE"/>
                  </a:solidFill>
                  <a:effectLst/>
                  <a:uLnTx/>
                  <a:uFillTx/>
                  <a:latin typeface="Josefin Sans Regular"/>
                  <a:ea typeface="+mn-ea"/>
                  <a:cs typeface="Arial"/>
                  <a:sym typeface="Arial"/>
                </a:rPr>
                <a:t>Cost Function</a:t>
              </a:r>
            </a:p>
            <a:p>
              <a:pPr marL="304959" marR="0" lvl="1" indent="0" algn="just" defTabSz="914400" rtl="0" eaLnBrk="1" fontAlgn="auto" latinLnBrk="0" hangingPunct="1">
                <a:lnSpc>
                  <a:spcPts val="3955"/>
                </a:lnSpc>
                <a:spcBef>
                  <a:spcPts val="0"/>
                </a:spcBef>
                <a:spcAft>
                  <a:spcPts val="0"/>
                </a:spcAft>
                <a:buClrTx/>
                <a:buSzTx/>
                <a:buFontTx/>
                <a:buNone/>
                <a:tabLst/>
                <a:defRPr/>
              </a:pPr>
              <a:r>
                <a:rPr kumimoji="0" lang="en-US" sz="3600" b="0" i="0" u="none" strike="noStrike" kern="1200" cap="none" spc="0" normalizeH="0" baseline="0" noProof="0">
                  <a:ln>
                    <a:noFill/>
                  </a:ln>
                  <a:solidFill>
                    <a:srgbClr val="94DDDE"/>
                  </a:solidFill>
                  <a:effectLst/>
                  <a:uLnTx/>
                  <a:uFillTx/>
                  <a:latin typeface="Josefin Sans Regular"/>
                  <a:ea typeface="+mn-ea"/>
                  <a:cs typeface="Arial"/>
                  <a:sym typeface="Arial"/>
                </a:rPr>
                <a:t>	- Total time</a:t>
              </a:r>
            </a:p>
            <a:p>
              <a:pPr marL="304959" marR="0" lvl="1" indent="0" algn="just" defTabSz="914400" rtl="0" eaLnBrk="1" fontAlgn="auto" latinLnBrk="0" hangingPunct="1">
                <a:lnSpc>
                  <a:spcPts val="3955"/>
                </a:lnSpc>
                <a:spcBef>
                  <a:spcPts val="0"/>
                </a:spcBef>
                <a:spcAft>
                  <a:spcPts val="0"/>
                </a:spcAft>
                <a:buClrTx/>
                <a:buSzTx/>
                <a:buFontTx/>
                <a:buNone/>
                <a:tabLst/>
                <a:defRPr/>
              </a:pPr>
              <a:r>
                <a:rPr kumimoji="0" lang="en-US" sz="3600" b="0" i="0" u="none" strike="noStrike" kern="1200" cap="none" spc="0" normalizeH="0" baseline="0" noProof="0">
                  <a:ln>
                    <a:noFill/>
                  </a:ln>
                  <a:solidFill>
                    <a:srgbClr val="94DDDE"/>
                  </a:solidFill>
                  <a:effectLst/>
                  <a:uLnTx/>
                  <a:uFillTx/>
                  <a:latin typeface="Josefin Sans Regular"/>
                  <a:ea typeface="+mn-ea"/>
                  <a:cs typeface="Arial"/>
                  <a:sym typeface="Arial"/>
                </a:rPr>
                <a:t>	- Response time </a:t>
              </a:r>
            </a:p>
            <a:p>
              <a:pPr marL="609918" marR="0" lvl="1" indent="-304959" algn="just" defTabSz="914400" rtl="0" eaLnBrk="1" fontAlgn="auto" latinLnBrk="0" hangingPunct="1">
                <a:lnSpc>
                  <a:spcPts val="3955"/>
                </a:lnSpc>
                <a:spcBef>
                  <a:spcPts val="0"/>
                </a:spcBef>
                <a:spcAft>
                  <a:spcPts val="0"/>
                </a:spcAft>
                <a:buClrTx/>
                <a:buSzTx/>
                <a:buFont typeface="Arial"/>
                <a:buChar char="•"/>
                <a:tabLst/>
                <a:defRPr/>
              </a:pPr>
              <a:r>
                <a:rPr kumimoji="0" lang="en-US" sz="3600" b="0" i="0" u="none" strike="noStrike" kern="1200" cap="none" spc="0" normalizeH="0" baseline="0" noProof="0">
                  <a:ln>
                    <a:noFill/>
                  </a:ln>
                  <a:solidFill>
                    <a:srgbClr val="94DDDE"/>
                  </a:solidFill>
                  <a:effectLst/>
                  <a:uLnTx/>
                  <a:uFillTx/>
                  <a:latin typeface="Josefin Sans Regular"/>
                  <a:ea typeface="+mn-ea"/>
                  <a:cs typeface="Arial"/>
                  <a:sym typeface="Arial"/>
                </a:rPr>
                <a:t>Database statics </a:t>
              </a: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9758" y="1684366"/>
            <a:ext cx="3874545" cy="5122596"/>
          </a:xfrm>
          <a:prstGeom prst="rect">
            <a:avLst/>
          </a:prstGeom>
          <a:effectLst>
            <a:outerShdw blurRad="50800" dist="38100" dir="10800000" algn="r" rotWithShape="0">
              <a:prstClr val="black">
                <a:alpha val="40000"/>
              </a:prstClr>
            </a:outerShdw>
          </a:effectLst>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80976" y="2475095"/>
            <a:ext cx="3874545" cy="5122596"/>
          </a:xfrm>
          <a:prstGeom prst="rect">
            <a:avLst/>
          </a:prstGeom>
          <a:effectLst>
            <a:outerShdw blurRad="50800" dist="38100" dir="10800000" algn="r" rotWithShape="0">
              <a:prstClr val="black">
                <a:alpha val="40000"/>
              </a:prstClr>
            </a:outerShdw>
          </a:effectLst>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95732" y="3214319"/>
            <a:ext cx="3874545" cy="5122596"/>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133527741"/>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16" name="TextBox 13">
            <a:extLst>
              <a:ext uri="{FF2B5EF4-FFF2-40B4-BE49-F238E27FC236}">
                <a16:creationId xmlns:a16="http://schemas.microsoft.com/office/drawing/2014/main" id="{4423F619-E6F0-CC4F-9BAD-961647E00F40}"/>
              </a:ext>
            </a:extLst>
          </p:cNvPr>
          <p:cNvSpPr txBox="1"/>
          <p:nvPr/>
        </p:nvSpPr>
        <p:spPr>
          <a:xfrm>
            <a:off x="2393948" y="5854167"/>
            <a:ext cx="11887200" cy="196515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Chi phí liên quan đến thời gian thực thi, vì vậy hàm 	chi phí đại diện cho </a:t>
            </a: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thời gian thực thi </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của một 			truy vấn.</a:t>
            </a:r>
          </a:p>
        </p:txBody>
      </p:sp>
      <p:pic>
        <p:nvPicPr>
          <p:cNvPr id="14" name="Picture 9">
            <a:extLst>
              <a:ext uri="{FF2B5EF4-FFF2-40B4-BE49-F238E27FC236}">
                <a16:creationId xmlns:a16="http://schemas.microsoft.com/office/drawing/2014/main" id="{379A7ECE-AA26-F64C-4D6C-09A9488AD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09649" y="5861787"/>
            <a:ext cx="7714897" cy="5989567"/>
          </a:xfrm>
          <a:prstGeom prst="rect">
            <a:avLst/>
          </a:prstGeom>
          <a:effectLst>
            <a:outerShdw blurRad="50800" dist="38100" dir="2700000" algn="tl" rotWithShape="0">
              <a:prstClr val="black">
                <a:alpha val="40000"/>
              </a:prstClr>
            </a:outerShdw>
          </a:effectLst>
        </p:spPr>
      </p:pic>
      <p:sp>
        <p:nvSpPr>
          <p:cNvPr id="3" name="TextBox 3"/>
          <p:cNvSpPr txBox="1"/>
          <p:nvPr/>
        </p:nvSpPr>
        <p:spPr>
          <a:xfrm>
            <a:off x="228600" y="22860"/>
            <a:ext cx="14052548" cy="94833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srgbClr val="94DDDE"/>
                </a:solidFill>
                <a:effectLst/>
                <a:uLnTx/>
                <a:uFillTx/>
                <a:latin typeface="Josefin Sans Bold Bold"/>
                <a:ea typeface="+mn-ea"/>
                <a:cs typeface="Arial"/>
                <a:sym typeface="Arial"/>
              </a:rPr>
              <a:t>4.4 Mô hình chi phí phân tán</a:t>
            </a:r>
          </a:p>
        </p:txBody>
      </p:sp>
      <p:sp>
        <p:nvSpPr>
          <p:cNvPr id="13" name="TextBox 13"/>
          <p:cNvSpPr txBox="1"/>
          <p:nvPr/>
        </p:nvSpPr>
        <p:spPr>
          <a:xfrm>
            <a:off x="1447800" y="1793799"/>
            <a:ext cx="11887200" cy="26237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Gồm các </a:t>
            </a: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hàm chi phí </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để dự đoán chi phí của các toán tử, thống kê và dữ liệu cơ bản và các công thức để đánh giá kích thước của các kết quả trung gian.</a:t>
            </a:r>
          </a:p>
        </p:txBody>
      </p:sp>
      <p:pic>
        <p:nvPicPr>
          <p:cNvPr id="15" name="Picture 8">
            <a:extLst>
              <a:ext uri="{FF2B5EF4-FFF2-40B4-BE49-F238E27FC236}">
                <a16:creationId xmlns:a16="http://schemas.microsoft.com/office/drawing/2014/main" id="{0E2C79D7-B08A-E2C9-AECF-546E55BEEE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80523" y="-1824595"/>
            <a:ext cx="5357753" cy="5591583"/>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071D10CA-2B8E-270D-17CB-8E30F8C11944}"/>
              </a:ext>
            </a:extLst>
          </p:cNvPr>
          <p:cNvSpPr/>
          <p:nvPr/>
        </p:nvSpPr>
        <p:spPr>
          <a:xfrm rot="18799181">
            <a:off x="6403030" y="9020519"/>
            <a:ext cx="20116800" cy="990600"/>
          </a:xfrm>
          <a:prstGeom prst="rect">
            <a:avLst/>
          </a:prstGeom>
          <a:solidFill>
            <a:srgbClr val="94DDDE">
              <a:alpha val="4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Tree>
    <p:extLst>
      <p:ext uri="{BB962C8B-B14F-4D97-AF65-F5344CB8AC3E}">
        <p14:creationId xmlns:p14="http://schemas.microsoft.com/office/powerpoint/2010/main" val="174015751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14" name="Picture 9">
            <a:extLst>
              <a:ext uri="{FF2B5EF4-FFF2-40B4-BE49-F238E27FC236}">
                <a16:creationId xmlns:a16="http://schemas.microsoft.com/office/drawing/2014/main" id="{379A7ECE-AA26-F64C-4D6C-09A9488AD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09649" y="5861787"/>
            <a:ext cx="7714897" cy="5989567"/>
          </a:xfrm>
          <a:prstGeom prst="rect">
            <a:avLst/>
          </a:prstGeom>
          <a:effectLst>
            <a:outerShdw blurRad="50800" dist="38100" dir="2700000" algn="tl" rotWithShape="0">
              <a:prstClr val="black">
                <a:alpha val="40000"/>
              </a:prstClr>
            </a:outerShdw>
          </a:effectLst>
        </p:spPr>
      </p:pic>
      <p:sp>
        <p:nvSpPr>
          <p:cNvPr id="3" name="TextBox 3"/>
          <p:cNvSpPr txBox="1"/>
          <p:nvPr/>
        </p:nvSpPr>
        <p:spPr>
          <a:xfrm>
            <a:off x="228600" y="22860"/>
            <a:ext cx="14052548" cy="94833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srgbClr val="94DDDE"/>
                </a:solidFill>
                <a:effectLst/>
                <a:uLnTx/>
                <a:uFillTx/>
                <a:latin typeface="Josefin Sans Bold Bold"/>
                <a:ea typeface="+mn-ea"/>
                <a:cs typeface="Arial"/>
                <a:sym typeface="Arial"/>
              </a:rPr>
              <a:t>4.4 Mô hình chi phí phân tán</a:t>
            </a:r>
          </a:p>
        </p:txBody>
      </p:sp>
      <p:sp>
        <p:nvSpPr>
          <p:cNvPr id="13" name="TextBox 13"/>
          <p:cNvSpPr txBox="1"/>
          <p:nvPr/>
        </p:nvSpPr>
        <p:spPr>
          <a:xfrm>
            <a:off x="304800" y="971196"/>
            <a:ext cx="11887200" cy="64787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4.4.1 Hàm chi phí (Cost functions)</a:t>
            </a:r>
          </a:p>
        </p:txBody>
      </p:sp>
      <p:pic>
        <p:nvPicPr>
          <p:cNvPr id="15" name="Picture 8">
            <a:extLst>
              <a:ext uri="{FF2B5EF4-FFF2-40B4-BE49-F238E27FC236}">
                <a16:creationId xmlns:a16="http://schemas.microsoft.com/office/drawing/2014/main" id="{0E2C79D7-B08A-E2C9-AECF-546E55BEEE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80523" y="-1824595"/>
            <a:ext cx="5357753" cy="5591583"/>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074B9B6-49F1-BC0A-D00E-FD73AEAAE955}"/>
              </a:ext>
            </a:extLst>
          </p:cNvPr>
          <p:cNvSpPr txBox="1"/>
          <p:nvPr/>
        </p:nvSpPr>
        <p:spPr>
          <a:xfrm>
            <a:off x="1219200" y="2038257"/>
            <a:ext cx="13150852"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Chi phí của việc thực thi phân tán có thể xác định bằng thời gian tổng hoặc thời gian phản hồi.</a:t>
            </a:r>
          </a:p>
        </p:txBody>
      </p:sp>
      <p:sp>
        <p:nvSpPr>
          <p:cNvPr id="4" name="TextBox 3">
            <a:extLst>
              <a:ext uri="{FF2B5EF4-FFF2-40B4-BE49-F238E27FC236}">
                <a16:creationId xmlns:a16="http://schemas.microsoft.com/office/drawing/2014/main" id="{24F8C369-B3FB-F537-A4FD-AB90B221976E}"/>
              </a:ext>
            </a:extLst>
          </p:cNvPr>
          <p:cNvSpPr txBox="1"/>
          <p:nvPr/>
        </p:nvSpPr>
        <p:spPr>
          <a:xfrm>
            <a:off x="2568574" y="3903190"/>
            <a:ext cx="13150852"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mn-ea"/>
                <a:cs typeface="Times New Roman" panose="02020603050405020304" pitchFamily="18" charset="0"/>
                <a:sym typeface="Arial"/>
              </a:rPr>
              <a:t>Thời gian tổng(Total time) </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là tổng của tất cả các thành phần thời gian(cũng được gọi là chi phí(cost)).</a:t>
            </a:r>
          </a:p>
        </p:txBody>
      </p:sp>
      <p:sp>
        <p:nvSpPr>
          <p:cNvPr id="5" name="TextBox 4">
            <a:extLst>
              <a:ext uri="{FF2B5EF4-FFF2-40B4-BE49-F238E27FC236}">
                <a16:creationId xmlns:a16="http://schemas.microsoft.com/office/drawing/2014/main" id="{9E7DA015-8D89-B236-6C94-95C0610A9BC0}"/>
              </a:ext>
            </a:extLst>
          </p:cNvPr>
          <p:cNvSpPr txBox="1"/>
          <p:nvPr/>
        </p:nvSpPr>
        <p:spPr>
          <a:xfrm>
            <a:off x="4648200" y="6057900"/>
            <a:ext cx="13150852"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mn-ea"/>
                <a:cs typeface="Times New Roman" panose="02020603050405020304" pitchFamily="18" charset="0"/>
                <a:sym typeface="Arial"/>
              </a:rPr>
              <a:t>Thời gian phản hồi(Response time) </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là thời gian trôi qua từ khởi động đến hoàn thành truy vấn.</a:t>
            </a:r>
          </a:p>
        </p:txBody>
      </p:sp>
      <p:sp>
        <p:nvSpPr>
          <p:cNvPr id="7" name="Rectangle 6">
            <a:extLst>
              <a:ext uri="{FF2B5EF4-FFF2-40B4-BE49-F238E27FC236}">
                <a16:creationId xmlns:a16="http://schemas.microsoft.com/office/drawing/2014/main" id="{9252A181-A2BA-0DE6-194B-0714C0C9C87D}"/>
              </a:ext>
            </a:extLst>
          </p:cNvPr>
          <p:cNvSpPr/>
          <p:nvPr/>
        </p:nvSpPr>
        <p:spPr>
          <a:xfrm rot="18799181">
            <a:off x="6403030" y="9020519"/>
            <a:ext cx="20116800" cy="990600"/>
          </a:xfrm>
          <a:prstGeom prst="rect">
            <a:avLst/>
          </a:prstGeom>
          <a:solidFill>
            <a:srgbClr val="94DDDE">
              <a:alpha val="4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Tree>
    <p:extLst>
      <p:ext uri="{BB962C8B-B14F-4D97-AF65-F5344CB8AC3E}">
        <p14:creationId xmlns:p14="http://schemas.microsoft.com/office/powerpoint/2010/main" val="387261845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14" name="Picture 9">
            <a:extLst>
              <a:ext uri="{FF2B5EF4-FFF2-40B4-BE49-F238E27FC236}">
                <a16:creationId xmlns:a16="http://schemas.microsoft.com/office/drawing/2014/main" id="{379A7ECE-AA26-F64C-4D6C-09A9488AD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09649" y="5861787"/>
            <a:ext cx="7714897" cy="5989567"/>
          </a:xfrm>
          <a:prstGeom prst="rect">
            <a:avLst/>
          </a:prstGeom>
          <a:effectLst>
            <a:outerShdw blurRad="50800" dist="38100" dir="2700000" algn="tl" rotWithShape="0">
              <a:prstClr val="black">
                <a:alpha val="40000"/>
              </a:prstClr>
            </a:outerShdw>
          </a:effectLst>
        </p:spPr>
      </p:pic>
      <p:sp>
        <p:nvSpPr>
          <p:cNvPr id="3" name="TextBox 3"/>
          <p:cNvSpPr txBox="1"/>
          <p:nvPr/>
        </p:nvSpPr>
        <p:spPr>
          <a:xfrm>
            <a:off x="228600" y="22860"/>
            <a:ext cx="14052548" cy="94833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srgbClr val="94DDDE"/>
                </a:solidFill>
                <a:effectLst/>
                <a:uLnTx/>
                <a:uFillTx/>
                <a:latin typeface="Josefin Sans Bold Bold"/>
                <a:ea typeface="+mn-ea"/>
                <a:cs typeface="Arial"/>
                <a:sym typeface="Arial"/>
              </a:rPr>
              <a:t>4.4 Mô hình chi phí phân tán</a:t>
            </a:r>
          </a:p>
        </p:txBody>
      </p:sp>
      <p:sp>
        <p:nvSpPr>
          <p:cNvPr id="13" name="TextBox 13"/>
          <p:cNvSpPr txBox="1"/>
          <p:nvPr/>
        </p:nvSpPr>
        <p:spPr>
          <a:xfrm>
            <a:off x="304800" y="971196"/>
            <a:ext cx="11887200" cy="64787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4.4.1 Hàm chi phí (Cost functions)</a:t>
            </a:r>
          </a:p>
        </p:txBody>
      </p:sp>
      <p:pic>
        <p:nvPicPr>
          <p:cNvPr id="15" name="Picture 8">
            <a:extLst>
              <a:ext uri="{FF2B5EF4-FFF2-40B4-BE49-F238E27FC236}">
                <a16:creationId xmlns:a16="http://schemas.microsoft.com/office/drawing/2014/main" id="{0E2C79D7-B08A-E2C9-AECF-546E55BEEE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80523" y="-1824595"/>
            <a:ext cx="5357753" cy="5591583"/>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074B9B6-49F1-BC0A-D00E-FD73AEAAE955}"/>
              </a:ext>
            </a:extLst>
          </p:cNvPr>
          <p:cNvSpPr txBox="1"/>
          <p:nvPr/>
        </p:nvSpPr>
        <p:spPr>
          <a:xfrm>
            <a:off x="762000" y="2341963"/>
            <a:ext cx="13150852"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mn-ea"/>
                <a:cs typeface="Times New Roman" panose="02020603050405020304" pitchFamily="18" charset="0"/>
                <a:sym typeface="Arial"/>
              </a:rPr>
              <a:t>Công thức chung để tính thời gian tổng</a:t>
            </a:r>
          </a:p>
        </p:txBody>
      </p:sp>
      <p:sp>
        <p:nvSpPr>
          <p:cNvPr id="6" name="TextBox 5">
            <a:extLst>
              <a:ext uri="{FF2B5EF4-FFF2-40B4-BE49-F238E27FC236}">
                <a16:creationId xmlns:a16="http://schemas.microsoft.com/office/drawing/2014/main" id="{9078F9EC-B148-73F9-A7D8-4806A375059E}"/>
              </a:ext>
            </a:extLst>
          </p:cNvPr>
          <p:cNvSpPr txBox="1"/>
          <p:nvPr/>
        </p:nvSpPr>
        <p:spPr>
          <a:xfrm>
            <a:off x="609600" y="3444030"/>
            <a:ext cx="1684020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 Total_time = T</a:t>
            </a:r>
            <a:r>
              <a:rPr kumimoji="0" lang="en-US" sz="24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CPU</a:t>
            </a:r>
            <a:r>
              <a:rPr kumimoji="0" lang="en-US" sz="36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 ∗ #insts + T</a:t>
            </a:r>
            <a:r>
              <a:rPr kumimoji="0" lang="en-US" sz="24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I/O</a:t>
            </a:r>
            <a:r>
              <a:rPr kumimoji="0" lang="en-US" sz="36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 ∗ #I/Os + T</a:t>
            </a:r>
            <a:r>
              <a:rPr kumimoji="0" lang="en-US" sz="28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MSG</a:t>
            </a:r>
            <a:r>
              <a:rPr kumimoji="0" lang="en-US" sz="36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 ∗ #msgs + T</a:t>
            </a:r>
            <a:r>
              <a:rPr kumimoji="0" lang="en-US" sz="24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TR</a:t>
            </a:r>
            <a:r>
              <a:rPr kumimoji="0" lang="en-US" sz="36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 ∗ #bytes</a:t>
            </a:r>
          </a:p>
        </p:txBody>
      </p:sp>
      <p:sp>
        <p:nvSpPr>
          <p:cNvPr id="7" name="TextBox 6">
            <a:extLst>
              <a:ext uri="{FF2B5EF4-FFF2-40B4-BE49-F238E27FC236}">
                <a16:creationId xmlns:a16="http://schemas.microsoft.com/office/drawing/2014/main" id="{04E5CBF2-F72D-A8A3-4DA8-6CA289BF32EA}"/>
              </a:ext>
            </a:extLst>
          </p:cNvPr>
          <p:cNvSpPr txBox="1"/>
          <p:nvPr/>
        </p:nvSpPr>
        <p:spPr>
          <a:xfrm>
            <a:off x="5305248" y="4567290"/>
            <a:ext cx="12801600" cy="5380191"/>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mn-ea"/>
                <a:cs typeface="Arial"/>
                <a:sym typeface="Arial"/>
              </a:rPr>
              <a:t>Trong đó:</a:t>
            </a: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#insts số lượng chỉ thị</a:t>
            </a: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T</a:t>
            </a:r>
            <a:r>
              <a:rPr kumimoji="0" lang="en-US" sz="24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I/O</a:t>
            </a: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 là thời gian nhập xuất của đĩa (In / Out)</a:t>
            </a: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#I/O là số lượng nhập xuất trên đĩa</a:t>
            </a: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T</a:t>
            </a:r>
            <a:r>
              <a:rPr kumimoji="0" lang="en-US" sz="24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MSG</a:t>
            </a: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 là thời gian cố định để khởi tạo và nhận một thông điệp</a:t>
            </a:r>
            <a:b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b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(messages)</a:t>
            </a:r>
          </a:p>
          <a:p>
            <a:pPr marL="342900" marR="0" lvl="0" indent="-342900" algn="l" defTabSz="914400" rtl="0" eaLnBrk="1" fontAlgn="auto" latinLnBrk="0" hangingPunct="1">
              <a:lnSpc>
                <a:spcPct val="107000"/>
              </a:lnSpc>
              <a:spcBef>
                <a:spcPts val="0"/>
              </a:spcBef>
              <a:spcAft>
                <a:spcPts val="0"/>
              </a:spcAft>
              <a:buClrTx/>
              <a:buSzTx/>
              <a:buFont typeface="Calibri" panose="020F0502020204030204" pitchFamily="34" charset="0"/>
              <a:buChar char="-"/>
              <a:tabLst/>
              <a:defRPr/>
            </a:pP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#msgs là số lượng thông điệp</a:t>
            </a:r>
          </a:p>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T</a:t>
            </a:r>
            <a:r>
              <a:rPr kumimoji="0" lang="en-US" sz="24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TR</a:t>
            </a: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 là thời gian để truyền một đơn vị dữ liệu từ trang này qua trang khác (transmit)</a:t>
            </a:r>
            <a:b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b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Đơn vị dữ liệu ở đây là bytes tuy nhiên có thể khác(packets…)</a:t>
            </a:r>
          </a:p>
        </p:txBody>
      </p:sp>
    </p:spTree>
    <p:extLst>
      <p:ext uri="{BB962C8B-B14F-4D97-AF65-F5344CB8AC3E}">
        <p14:creationId xmlns:p14="http://schemas.microsoft.com/office/powerpoint/2010/main" val="24181021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14" name="Picture 9">
            <a:extLst>
              <a:ext uri="{FF2B5EF4-FFF2-40B4-BE49-F238E27FC236}">
                <a16:creationId xmlns:a16="http://schemas.microsoft.com/office/drawing/2014/main" id="{379A7ECE-AA26-F64C-4D6C-09A9488AD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09649" y="5861787"/>
            <a:ext cx="7714897" cy="5989567"/>
          </a:xfrm>
          <a:prstGeom prst="rect">
            <a:avLst/>
          </a:prstGeom>
          <a:effectLst>
            <a:outerShdw blurRad="50800" dist="38100" dir="2700000" algn="tl" rotWithShape="0">
              <a:prstClr val="black">
                <a:alpha val="40000"/>
              </a:prstClr>
            </a:outerShdw>
          </a:effectLst>
        </p:spPr>
      </p:pic>
      <p:sp>
        <p:nvSpPr>
          <p:cNvPr id="3" name="TextBox 3"/>
          <p:cNvSpPr txBox="1"/>
          <p:nvPr/>
        </p:nvSpPr>
        <p:spPr>
          <a:xfrm>
            <a:off x="228600" y="22860"/>
            <a:ext cx="14052548" cy="94833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srgbClr val="94DDDE"/>
                </a:solidFill>
                <a:effectLst/>
                <a:uLnTx/>
                <a:uFillTx/>
                <a:latin typeface="Josefin Sans Bold Bold"/>
                <a:ea typeface="+mn-ea"/>
                <a:cs typeface="Arial"/>
                <a:sym typeface="Arial"/>
              </a:rPr>
              <a:t>4.4 Mô hình chi phí phân tán</a:t>
            </a:r>
          </a:p>
        </p:txBody>
      </p:sp>
      <p:sp>
        <p:nvSpPr>
          <p:cNvPr id="13" name="TextBox 13"/>
          <p:cNvSpPr txBox="1"/>
          <p:nvPr/>
        </p:nvSpPr>
        <p:spPr>
          <a:xfrm>
            <a:off x="304800" y="971196"/>
            <a:ext cx="11887200" cy="64787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4.4.1 Hàm chi phí (Cost functions)</a:t>
            </a:r>
          </a:p>
        </p:txBody>
      </p:sp>
      <p:pic>
        <p:nvPicPr>
          <p:cNvPr id="15" name="Picture 8">
            <a:extLst>
              <a:ext uri="{FF2B5EF4-FFF2-40B4-BE49-F238E27FC236}">
                <a16:creationId xmlns:a16="http://schemas.microsoft.com/office/drawing/2014/main" id="{0E2C79D7-B08A-E2C9-AECF-546E55BEEE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80523" y="-1824595"/>
            <a:ext cx="5357753" cy="5591583"/>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074B9B6-49F1-BC0A-D00E-FD73AEAAE955}"/>
              </a:ext>
            </a:extLst>
          </p:cNvPr>
          <p:cNvSpPr txBox="1"/>
          <p:nvPr/>
        </p:nvSpPr>
        <p:spPr>
          <a:xfrm>
            <a:off x="762000" y="2341963"/>
            <a:ext cx="13150852"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Cần xem xét song song công việc xử lí và vận chuyển.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Công thức chung để tính thời gian phản hồi :</a:t>
            </a:r>
          </a:p>
        </p:txBody>
      </p:sp>
      <p:sp>
        <p:nvSpPr>
          <p:cNvPr id="6" name="TextBox 5">
            <a:extLst>
              <a:ext uri="{FF2B5EF4-FFF2-40B4-BE49-F238E27FC236}">
                <a16:creationId xmlns:a16="http://schemas.microsoft.com/office/drawing/2014/main" id="{9078F9EC-B148-73F9-A7D8-4806A375059E}"/>
              </a:ext>
            </a:extLst>
          </p:cNvPr>
          <p:cNvSpPr txBox="1"/>
          <p:nvPr/>
        </p:nvSpPr>
        <p:spPr>
          <a:xfrm>
            <a:off x="1219200" y="3758895"/>
            <a:ext cx="17975943"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Response_time = T</a:t>
            </a: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CPU</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 ∗ </a:t>
            </a: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mn-ea"/>
                <a:cs typeface="Arial"/>
                <a:sym typeface="Arial"/>
              </a:rPr>
              <a:t>seq_#</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insts + T</a:t>
            </a: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I/O</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 ∗ </a:t>
            </a: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mn-ea"/>
                <a:cs typeface="Arial"/>
                <a:sym typeface="Arial"/>
              </a:rPr>
              <a:t>seq_#</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I/Os </a:t>
            </a:r>
            <a:b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b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				+ T</a:t>
            </a: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MSG</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 ∗ </a:t>
            </a: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mn-ea"/>
                <a:cs typeface="Arial"/>
                <a:sym typeface="Arial"/>
              </a:rPr>
              <a:t>seq_#</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msgs + T</a:t>
            </a:r>
            <a:r>
              <a:rPr kumimoji="0" lang="en-US" sz="32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TR</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 ∗ </a:t>
            </a: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mn-ea"/>
                <a:cs typeface="Arial"/>
                <a:sym typeface="Arial"/>
              </a:rPr>
              <a:t>seq_#</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bytes</a:t>
            </a:r>
          </a:p>
        </p:txBody>
      </p:sp>
      <p:sp>
        <p:nvSpPr>
          <p:cNvPr id="7" name="TextBox 6">
            <a:extLst>
              <a:ext uri="{FF2B5EF4-FFF2-40B4-BE49-F238E27FC236}">
                <a16:creationId xmlns:a16="http://schemas.microsoft.com/office/drawing/2014/main" id="{04E5CBF2-F72D-A8A3-4DA8-6CA289BF32EA}"/>
              </a:ext>
            </a:extLst>
          </p:cNvPr>
          <p:cNvSpPr txBox="1"/>
          <p:nvPr/>
        </p:nvSpPr>
        <p:spPr>
          <a:xfrm>
            <a:off x="4724400" y="5670142"/>
            <a:ext cx="128016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Trong đó : seq_#x , x có thể là :</a:t>
            </a:r>
          </a:p>
          <a:p>
            <a:pPr marL="1485900" marR="0" lvl="2" indent="-571500" algn="l" defTabSz="914400" rtl="0" eaLnBrk="1" fontAlgn="auto" latinLnBrk="0" hangingPunct="1">
              <a:lnSpc>
                <a:spcPct val="100000"/>
              </a:lnSpc>
              <a:spcBef>
                <a:spcPts val="0"/>
              </a:spcBef>
              <a:spcAft>
                <a:spcPts val="0"/>
              </a:spcAft>
              <a:buClrTx/>
              <a:buSzTx/>
              <a:buFontTx/>
              <a:buChar char="-"/>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Insts (chỉ thị)</a:t>
            </a:r>
          </a:p>
          <a:p>
            <a:pPr marL="1485900" marR="0" lvl="2" indent="-571500" algn="l" defTabSz="914400" rtl="0" eaLnBrk="1" fontAlgn="auto" latinLnBrk="0" hangingPunct="1">
              <a:lnSpc>
                <a:spcPct val="100000"/>
              </a:lnSpc>
              <a:spcBef>
                <a:spcPts val="0"/>
              </a:spcBef>
              <a:spcAft>
                <a:spcPts val="0"/>
              </a:spcAft>
              <a:buClrTx/>
              <a:buSzTx/>
              <a:buFontTx/>
              <a:buChar char="-"/>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I/O (nhập xuất)</a:t>
            </a:r>
          </a:p>
          <a:p>
            <a:pPr marL="1485900" marR="0" lvl="2" indent="-571500" algn="l" defTabSz="914400" rtl="0" eaLnBrk="1" fontAlgn="auto" latinLnBrk="0" hangingPunct="1">
              <a:lnSpc>
                <a:spcPct val="100000"/>
              </a:lnSpc>
              <a:spcBef>
                <a:spcPts val="0"/>
              </a:spcBef>
              <a:spcAft>
                <a:spcPts val="0"/>
              </a:spcAft>
              <a:buClrTx/>
              <a:buSzTx/>
              <a:buFontTx/>
              <a:buChar char="-"/>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Msgs (thông điệp)</a:t>
            </a:r>
          </a:p>
          <a:p>
            <a:pPr marL="1485900" marR="0" lvl="2" indent="-571500" algn="l" defTabSz="914400" rtl="0" eaLnBrk="1" fontAlgn="auto" latinLnBrk="0" hangingPunct="1">
              <a:lnSpc>
                <a:spcPct val="100000"/>
              </a:lnSpc>
              <a:spcBef>
                <a:spcPts val="0"/>
              </a:spcBef>
              <a:spcAft>
                <a:spcPts val="0"/>
              </a:spcAft>
              <a:buClrTx/>
              <a:buSzTx/>
              <a:buFontTx/>
              <a:buChar char="-"/>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Bytes </a:t>
            </a:r>
          </a:p>
        </p:txBody>
      </p:sp>
      <p:sp>
        <p:nvSpPr>
          <p:cNvPr id="4" name="Rectangle 3">
            <a:extLst>
              <a:ext uri="{FF2B5EF4-FFF2-40B4-BE49-F238E27FC236}">
                <a16:creationId xmlns:a16="http://schemas.microsoft.com/office/drawing/2014/main" id="{D756D96C-F6DB-F93A-12DE-5B0E228ED18D}"/>
              </a:ext>
            </a:extLst>
          </p:cNvPr>
          <p:cNvSpPr/>
          <p:nvPr/>
        </p:nvSpPr>
        <p:spPr>
          <a:xfrm rot="18799181">
            <a:off x="5322123" y="8419399"/>
            <a:ext cx="20116800" cy="990600"/>
          </a:xfrm>
          <a:prstGeom prst="rect">
            <a:avLst/>
          </a:prstGeom>
          <a:solidFill>
            <a:srgbClr val="94DDDE">
              <a:alpha val="4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Tree>
    <p:extLst>
      <p:ext uri="{BB962C8B-B14F-4D97-AF65-F5344CB8AC3E}">
        <p14:creationId xmlns:p14="http://schemas.microsoft.com/office/powerpoint/2010/main" val="5317956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14" name="Picture 9">
            <a:extLst>
              <a:ext uri="{FF2B5EF4-FFF2-40B4-BE49-F238E27FC236}">
                <a16:creationId xmlns:a16="http://schemas.microsoft.com/office/drawing/2014/main" id="{379A7ECE-AA26-F64C-4D6C-09A9488AD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24200" y="6515100"/>
            <a:ext cx="7714897" cy="5989567"/>
          </a:xfrm>
          <a:prstGeom prst="rect">
            <a:avLst/>
          </a:prstGeom>
          <a:effectLst>
            <a:outerShdw blurRad="50800" dist="38100" dir="2700000" algn="tl" rotWithShape="0">
              <a:prstClr val="black">
                <a:alpha val="40000"/>
              </a:prstClr>
            </a:outerShdw>
          </a:effectLst>
        </p:spPr>
      </p:pic>
      <p:sp>
        <p:nvSpPr>
          <p:cNvPr id="3" name="TextBox 3"/>
          <p:cNvSpPr txBox="1"/>
          <p:nvPr/>
        </p:nvSpPr>
        <p:spPr>
          <a:xfrm>
            <a:off x="228600" y="22860"/>
            <a:ext cx="14052548" cy="94833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srgbClr val="94DDDE"/>
                </a:solidFill>
                <a:effectLst/>
                <a:uLnTx/>
                <a:uFillTx/>
                <a:latin typeface="Josefin Sans Bold Bold"/>
                <a:ea typeface="+mn-ea"/>
                <a:cs typeface="Arial"/>
                <a:sym typeface="Arial"/>
              </a:rPr>
              <a:t>4.4 Mô hình chi phí phân tán</a:t>
            </a:r>
          </a:p>
        </p:txBody>
      </p:sp>
      <p:sp>
        <p:nvSpPr>
          <p:cNvPr id="13" name="TextBox 13"/>
          <p:cNvSpPr txBox="1"/>
          <p:nvPr/>
        </p:nvSpPr>
        <p:spPr>
          <a:xfrm>
            <a:off x="304800" y="971196"/>
            <a:ext cx="11887200" cy="64787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4.4.1 Hàm chi phí (Cost functions)</a:t>
            </a:r>
          </a:p>
        </p:txBody>
      </p:sp>
      <p:pic>
        <p:nvPicPr>
          <p:cNvPr id="15" name="Picture 8">
            <a:extLst>
              <a:ext uri="{FF2B5EF4-FFF2-40B4-BE49-F238E27FC236}">
                <a16:creationId xmlns:a16="http://schemas.microsoft.com/office/drawing/2014/main" id="{0E2C79D7-B08A-E2C9-AECF-546E55BEEE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80523" y="-1824595"/>
            <a:ext cx="5357753" cy="5591583"/>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074B9B6-49F1-BC0A-D00E-FD73AEAAE955}"/>
              </a:ext>
            </a:extLst>
          </p:cNvPr>
          <p:cNvSpPr txBox="1"/>
          <p:nvPr/>
        </p:nvSpPr>
        <p:spPr>
          <a:xfrm>
            <a:off x="1215117" y="1632023"/>
            <a:ext cx="7547883"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Khác biệt giữa 2 hàm,ví dụ 4.15:</a:t>
            </a:r>
          </a:p>
        </p:txBody>
      </p:sp>
      <p:grpSp>
        <p:nvGrpSpPr>
          <p:cNvPr id="21" name="Group 20">
            <a:extLst>
              <a:ext uri="{FF2B5EF4-FFF2-40B4-BE49-F238E27FC236}">
                <a16:creationId xmlns:a16="http://schemas.microsoft.com/office/drawing/2014/main" id="{72C75927-C54A-6DC7-A550-C2528ADA62F1}"/>
              </a:ext>
            </a:extLst>
          </p:cNvPr>
          <p:cNvGrpSpPr/>
          <p:nvPr/>
        </p:nvGrpSpPr>
        <p:grpSpPr>
          <a:xfrm>
            <a:off x="5486400" y="2690753"/>
            <a:ext cx="5699240" cy="3517268"/>
            <a:chOff x="6118226" y="3234240"/>
            <a:chExt cx="5699240" cy="3517268"/>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2BF4E15F-C4C1-5506-7F56-56C1CE101115}"/>
                </a:ext>
              </a:extLst>
            </p:cNvPr>
            <p:cNvSpPr/>
            <p:nvPr/>
          </p:nvSpPr>
          <p:spPr>
            <a:xfrm>
              <a:off x="6136369" y="3234240"/>
              <a:ext cx="1219200" cy="10668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Josefin Sans Regular" panose="020B0604020202020204" charset="0"/>
                  <a:ea typeface="+mn-ea"/>
                  <a:cs typeface="+mn-cs"/>
                  <a:sym typeface="Arial"/>
                </a:rPr>
                <a:t>Site 1</a:t>
              </a:r>
            </a:p>
          </p:txBody>
        </p:sp>
        <p:sp>
          <p:nvSpPr>
            <p:cNvPr id="5" name="Oval 4">
              <a:extLst>
                <a:ext uri="{FF2B5EF4-FFF2-40B4-BE49-F238E27FC236}">
                  <a16:creationId xmlns:a16="http://schemas.microsoft.com/office/drawing/2014/main" id="{3CBD7715-FFBB-C14A-1022-DE62DADFD1EA}"/>
                </a:ext>
              </a:extLst>
            </p:cNvPr>
            <p:cNvSpPr/>
            <p:nvPr/>
          </p:nvSpPr>
          <p:spPr>
            <a:xfrm>
              <a:off x="10598266" y="4597400"/>
              <a:ext cx="1219200" cy="10668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Josefin Sans Regular" panose="020B0604020202020204" charset="0"/>
                  <a:ea typeface="+mn-ea"/>
                  <a:cs typeface="+mn-cs"/>
                  <a:sym typeface="Arial"/>
                </a:rPr>
                <a:t>Site 3</a:t>
              </a:r>
            </a:p>
          </p:txBody>
        </p:sp>
        <p:sp>
          <p:nvSpPr>
            <p:cNvPr id="8" name="Oval 7">
              <a:extLst>
                <a:ext uri="{FF2B5EF4-FFF2-40B4-BE49-F238E27FC236}">
                  <a16:creationId xmlns:a16="http://schemas.microsoft.com/office/drawing/2014/main" id="{28D460F5-9854-A71D-9301-6F05D165B548}"/>
                </a:ext>
              </a:extLst>
            </p:cNvPr>
            <p:cNvSpPr/>
            <p:nvPr/>
          </p:nvSpPr>
          <p:spPr>
            <a:xfrm>
              <a:off x="6118226" y="5684708"/>
              <a:ext cx="1219200" cy="10668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Josefin Sans Regular" panose="020B0604020202020204" charset="0"/>
                  <a:ea typeface="+mn-ea"/>
                  <a:cs typeface="+mn-cs"/>
                  <a:sym typeface="Arial"/>
                </a:rPr>
                <a:t>Site 2</a:t>
              </a:r>
            </a:p>
          </p:txBody>
        </p:sp>
        <p:grpSp>
          <p:nvGrpSpPr>
            <p:cNvPr id="9" name="Group 8">
              <a:extLst>
                <a:ext uri="{FF2B5EF4-FFF2-40B4-BE49-F238E27FC236}">
                  <a16:creationId xmlns:a16="http://schemas.microsoft.com/office/drawing/2014/main" id="{57103F27-C16A-66E3-533D-A66B40F98A65}"/>
                </a:ext>
              </a:extLst>
            </p:cNvPr>
            <p:cNvGrpSpPr/>
            <p:nvPr/>
          </p:nvGrpSpPr>
          <p:grpSpPr>
            <a:xfrm rot="6572618">
              <a:off x="8766801" y="2792424"/>
              <a:ext cx="398462" cy="3276393"/>
              <a:chOff x="5943600" y="4912003"/>
              <a:chExt cx="304800" cy="3203297"/>
            </a:xfrm>
            <a:solidFill>
              <a:schemeClr val="bg1"/>
            </a:solidFill>
          </p:grpSpPr>
          <p:sp>
            <p:nvSpPr>
              <p:cNvPr id="10" name="Isosceles Triangle 9">
                <a:extLst>
                  <a:ext uri="{FF2B5EF4-FFF2-40B4-BE49-F238E27FC236}">
                    <a16:creationId xmlns:a16="http://schemas.microsoft.com/office/drawing/2014/main" id="{629F53A7-84A0-54E6-7AAF-0DFBD1D39EA8}"/>
                  </a:ext>
                </a:extLst>
              </p:cNvPr>
              <p:cNvSpPr/>
              <p:nvPr/>
            </p:nvSpPr>
            <p:spPr>
              <a:xfrm>
                <a:off x="5943600" y="4912003"/>
                <a:ext cx="304800" cy="451405"/>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1" name="Straight Connector 10">
                <a:extLst>
                  <a:ext uri="{FF2B5EF4-FFF2-40B4-BE49-F238E27FC236}">
                    <a16:creationId xmlns:a16="http://schemas.microsoft.com/office/drawing/2014/main" id="{34E90134-4291-8272-E1C9-16373CBB62A4}"/>
                  </a:ext>
                </a:extLst>
              </p:cNvPr>
              <p:cNvCxnSpPr>
                <a:cxnSpLocks/>
                <a:stCxn id="10" idx="3"/>
              </p:cNvCxnSpPr>
              <p:nvPr/>
            </p:nvCxnSpPr>
            <p:spPr>
              <a:xfrm>
                <a:off x="6096000" y="5363408"/>
                <a:ext cx="47747" cy="2751892"/>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CB878DA-5900-F494-E00D-B73D40F0D3BD}"/>
                </a:ext>
              </a:extLst>
            </p:cNvPr>
            <p:cNvGrpSpPr/>
            <p:nvPr/>
          </p:nvGrpSpPr>
          <p:grpSpPr>
            <a:xfrm rot="4408679">
              <a:off x="8750050" y="3950940"/>
              <a:ext cx="398462" cy="3276393"/>
              <a:chOff x="5943600" y="4912003"/>
              <a:chExt cx="304800" cy="3203297"/>
            </a:xfrm>
            <a:solidFill>
              <a:schemeClr val="bg1"/>
            </a:solidFill>
          </p:grpSpPr>
          <p:sp>
            <p:nvSpPr>
              <p:cNvPr id="16" name="Isosceles Triangle 15">
                <a:extLst>
                  <a:ext uri="{FF2B5EF4-FFF2-40B4-BE49-F238E27FC236}">
                    <a16:creationId xmlns:a16="http://schemas.microsoft.com/office/drawing/2014/main" id="{78495989-CC9B-C126-FC34-AC29A156044B}"/>
                  </a:ext>
                </a:extLst>
              </p:cNvPr>
              <p:cNvSpPr/>
              <p:nvPr/>
            </p:nvSpPr>
            <p:spPr>
              <a:xfrm>
                <a:off x="5943600" y="4912003"/>
                <a:ext cx="304800" cy="451405"/>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cxnSp>
            <p:nvCxnSpPr>
              <p:cNvPr id="17" name="Straight Connector 16">
                <a:extLst>
                  <a:ext uri="{FF2B5EF4-FFF2-40B4-BE49-F238E27FC236}">
                    <a16:creationId xmlns:a16="http://schemas.microsoft.com/office/drawing/2014/main" id="{023F8661-9ADE-12BF-5559-32BDF185C5A6}"/>
                  </a:ext>
                </a:extLst>
              </p:cNvPr>
              <p:cNvCxnSpPr>
                <a:cxnSpLocks/>
                <a:stCxn id="16" idx="3"/>
              </p:cNvCxnSpPr>
              <p:nvPr/>
            </p:nvCxnSpPr>
            <p:spPr>
              <a:xfrm>
                <a:off x="6096000" y="5363408"/>
                <a:ext cx="47747" cy="2751892"/>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E12F9987-976E-12F3-D226-5F6155DF54AB}"/>
                </a:ext>
              </a:extLst>
            </p:cNvPr>
            <p:cNvSpPr txBox="1"/>
            <p:nvPr/>
          </p:nvSpPr>
          <p:spPr>
            <a:xfrm rot="1262247">
              <a:off x="7975416" y="3991077"/>
              <a:ext cx="3200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Josefin Sans Regular" panose="020B0604020202020204" charset="0"/>
                  <a:ea typeface="+mn-ea"/>
                  <a:cs typeface="Arial"/>
                  <a:sym typeface="Arial"/>
                </a:rPr>
                <a:t>x units</a:t>
              </a:r>
            </a:p>
          </p:txBody>
        </p:sp>
        <p:sp>
          <p:nvSpPr>
            <p:cNvPr id="19" name="TextBox 18">
              <a:extLst>
                <a:ext uri="{FF2B5EF4-FFF2-40B4-BE49-F238E27FC236}">
                  <a16:creationId xmlns:a16="http://schemas.microsoft.com/office/drawing/2014/main" id="{DD6B30FD-09B0-8776-49FD-0A5D7148F207}"/>
                </a:ext>
              </a:extLst>
            </p:cNvPr>
            <p:cNvSpPr txBox="1"/>
            <p:nvPr/>
          </p:nvSpPr>
          <p:spPr>
            <a:xfrm rot="20449325">
              <a:off x="8101256" y="5392320"/>
              <a:ext cx="3200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Josefin Sans Regular" panose="020B0604020202020204" charset="0"/>
                  <a:ea typeface="+mn-ea"/>
                  <a:cs typeface="Arial"/>
                  <a:sym typeface="Arial"/>
                </a:rPr>
                <a:t>y units</a:t>
              </a:r>
            </a:p>
          </p:txBody>
        </p:sp>
      </p:grpSp>
      <p:sp>
        <p:nvSpPr>
          <p:cNvPr id="20" name="TextBox 19">
            <a:extLst>
              <a:ext uri="{FF2B5EF4-FFF2-40B4-BE49-F238E27FC236}">
                <a16:creationId xmlns:a16="http://schemas.microsoft.com/office/drawing/2014/main" id="{C58BCD5E-196F-60F9-B5A5-5A77BD489265}"/>
              </a:ext>
            </a:extLst>
          </p:cNvPr>
          <p:cNvSpPr txBox="1"/>
          <p:nvPr/>
        </p:nvSpPr>
        <p:spPr>
          <a:xfrm>
            <a:off x="4583439" y="6882424"/>
            <a:ext cx="13700932" cy="2862322"/>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Chỉ xét đến thời gian vận chuyển,ta có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94DDDE"/>
                </a:solidFill>
                <a:effectLst/>
                <a:uLnTx/>
                <a:uFillTx/>
                <a:latin typeface="Josefin Sans Regular" panose="020B0604020202020204" charset="0"/>
                <a:ea typeface="+mn-ea"/>
                <a:cs typeface="Arial"/>
                <a:sym typeface="Arial"/>
              </a:rPr>
              <a:t>Tổng thời gian chuyển x dữ liệu từ site 1-&gt;3 và y dữ liệu từ 2-&gt;3: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Total_time = 2T</a:t>
            </a:r>
            <a:r>
              <a:rPr kumimoji="0" lang="en-US" sz="24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MSG</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 T</a:t>
            </a:r>
            <a:r>
              <a:rPr kumimoji="0" lang="en-US" sz="24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TR</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Cambria Math" panose="02040503050406030204" pitchFamily="18" charset="0"/>
                <a:sym typeface="Arial"/>
              </a:rPr>
              <a:t>∗</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(x + 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Thời gian phản hồi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Response_time = max{T</a:t>
            </a:r>
            <a:r>
              <a:rPr kumimoji="0" lang="en-US" sz="24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MSG</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 T</a:t>
            </a:r>
            <a:r>
              <a:rPr kumimoji="0" lang="en-US" sz="24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TR</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Cambria Math" panose="02040503050406030204" pitchFamily="18" charset="0"/>
                <a:sym typeface="Arial"/>
              </a:rPr>
              <a:t>∗</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x, T</a:t>
            </a:r>
            <a:r>
              <a:rPr kumimoji="0" lang="en-US" sz="24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MSG</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 T</a:t>
            </a:r>
            <a:r>
              <a:rPr kumimoji="0" lang="en-US" sz="24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TR</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Cambria Math" panose="02040503050406030204" pitchFamily="18" charset="0"/>
                <a:sym typeface="Arial"/>
              </a:rPr>
              <a:t>∗</a:t>
            </a:r>
            <a:r>
              <a:rPr kumimoji="0" lang="en-US" sz="36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y}</a:t>
            </a:r>
          </a:p>
        </p:txBody>
      </p:sp>
    </p:spTree>
    <p:extLst>
      <p:ext uri="{BB962C8B-B14F-4D97-AF65-F5344CB8AC3E}">
        <p14:creationId xmlns:p14="http://schemas.microsoft.com/office/powerpoint/2010/main" val="350086564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wipe(up)">
                                      <p:cBhvr>
                                        <p:cTn id="14" dur="1000"/>
                                        <p:tgtEl>
                                          <p:spTgt spid="20">
                                            <p:txEl>
                                              <p:pRg st="0" end="0"/>
                                            </p:txEl>
                                          </p:spTgt>
                                        </p:tgtEl>
                                      </p:cBhvr>
                                    </p:animEffect>
                                  </p:childTnLst>
                                </p:cTn>
                              </p:par>
                              <p:par>
                                <p:cTn id="15" presetID="22" presetClass="entr" presetSubtype="1" fill="hold" nodeType="with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wipe(up)">
                                      <p:cBhvr>
                                        <p:cTn id="17" dur="1000"/>
                                        <p:tgtEl>
                                          <p:spTgt spid="20">
                                            <p:txEl>
                                              <p:pRg st="1" end="1"/>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20">
                                            <p:txEl>
                                              <p:pRg st="2" end="2"/>
                                            </p:txEl>
                                          </p:spTgt>
                                        </p:tgtEl>
                                        <p:attrNameLst>
                                          <p:attrName>style.visibility</p:attrName>
                                        </p:attrNameLst>
                                      </p:cBhvr>
                                      <p:to>
                                        <p:strVal val="visible"/>
                                      </p:to>
                                    </p:set>
                                    <p:animEffect transition="in" filter="wipe(up)">
                                      <p:cBhvr>
                                        <p:cTn id="20" dur="1000"/>
                                        <p:tgtEl>
                                          <p:spTgt spid="2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animEffect transition="in" filter="wipe(up)">
                                      <p:cBhvr>
                                        <p:cTn id="25" dur="1000"/>
                                        <p:tgtEl>
                                          <p:spTgt spid="20">
                                            <p:txEl>
                                              <p:pRg st="3" end="3"/>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20">
                                            <p:txEl>
                                              <p:pRg st="4" end="4"/>
                                            </p:txEl>
                                          </p:spTgt>
                                        </p:tgtEl>
                                        <p:attrNameLst>
                                          <p:attrName>style.visibility</p:attrName>
                                        </p:attrNameLst>
                                      </p:cBhvr>
                                      <p:to>
                                        <p:strVal val="visible"/>
                                      </p:to>
                                    </p:set>
                                    <p:animEffect transition="in" filter="wipe(up)">
                                      <p:cBhvr>
                                        <p:cTn id="28" dur="10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14" name="Picture 9">
            <a:extLst>
              <a:ext uri="{FF2B5EF4-FFF2-40B4-BE49-F238E27FC236}">
                <a16:creationId xmlns:a16="http://schemas.microsoft.com/office/drawing/2014/main" id="{379A7ECE-AA26-F64C-4D6C-09A9488AD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24200" y="6515100"/>
            <a:ext cx="7714897" cy="5989567"/>
          </a:xfrm>
          <a:prstGeom prst="rect">
            <a:avLst/>
          </a:prstGeom>
          <a:effectLst>
            <a:outerShdw blurRad="50800" dist="38100" dir="2700000" algn="tl" rotWithShape="0">
              <a:prstClr val="black">
                <a:alpha val="40000"/>
              </a:prstClr>
            </a:outerShdw>
          </a:effectLst>
        </p:spPr>
      </p:pic>
      <p:sp>
        <p:nvSpPr>
          <p:cNvPr id="3" name="TextBox 3"/>
          <p:cNvSpPr txBox="1"/>
          <p:nvPr/>
        </p:nvSpPr>
        <p:spPr>
          <a:xfrm>
            <a:off x="228600" y="22860"/>
            <a:ext cx="14052548" cy="94833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srgbClr val="94DDDE"/>
                </a:solidFill>
                <a:effectLst/>
                <a:uLnTx/>
                <a:uFillTx/>
                <a:latin typeface="Josefin Sans Bold Bold"/>
                <a:ea typeface="+mn-ea"/>
                <a:cs typeface="Arial"/>
                <a:sym typeface="Arial"/>
              </a:rPr>
              <a:t>4.4 Mô hình chi phí phân tán</a:t>
            </a:r>
          </a:p>
        </p:txBody>
      </p:sp>
      <p:sp>
        <p:nvSpPr>
          <p:cNvPr id="13" name="TextBox 13"/>
          <p:cNvSpPr txBox="1"/>
          <p:nvPr/>
        </p:nvSpPr>
        <p:spPr>
          <a:xfrm>
            <a:off x="304800" y="971196"/>
            <a:ext cx="11887200" cy="64787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4.4.1 Hàm chi phí (Cost functions)</a:t>
            </a:r>
          </a:p>
        </p:txBody>
      </p:sp>
      <p:pic>
        <p:nvPicPr>
          <p:cNvPr id="15" name="Picture 8">
            <a:extLst>
              <a:ext uri="{FF2B5EF4-FFF2-40B4-BE49-F238E27FC236}">
                <a16:creationId xmlns:a16="http://schemas.microsoft.com/office/drawing/2014/main" id="{0E2C79D7-B08A-E2C9-AECF-546E55BEEE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380523" y="-1824595"/>
            <a:ext cx="5357753" cy="5591583"/>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074B9B6-49F1-BC0A-D00E-FD73AEAAE955}"/>
              </a:ext>
            </a:extLst>
          </p:cNvPr>
          <p:cNvSpPr txBox="1"/>
          <p:nvPr/>
        </p:nvSpPr>
        <p:spPr>
          <a:xfrm>
            <a:off x="1215117" y="1632023"/>
            <a:ext cx="7547883" cy="707886"/>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mn-ea"/>
                <a:cs typeface="Times New Roman" panose="02020603050405020304" pitchFamily="18" charset="0"/>
                <a:sym typeface="Arial"/>
              </a:rPr>
              <a:t>Khác biệt giữa 2 hàm,ví dụ 4.15:</a:t>
            </a:r>
          </a:p>
        </p:txBody>
      </p:sp>
      <p:sp>
        <p:nvSpPr>
          <p:cNvPr id="20" name="TextBox 19">
            <a:extLst>
              <a:ext uri="{FF2B5EF4-FFF2-40B4-BE49-F238E27FC236}">
                <a16:creationId xmlns:a16="http://schemas.microsoft.com/office/drawing/2014/main" id="{C58BCD5E-196F-60F9-B5A5-5A77BD489265}"/>
              </a:ext>
            </a:extLst>
          </p:cNvPr>
          <p:cNvSpPr txBox="1"/>
          <p:nvPr/>
        </p:nvSpPr>
        <p:spPr>
          <a:xfrm>
            <a:off x="2293534" y="3616634"/>
            <a:ext cx="13700932" cy="3170099"/>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Giảm thiểu thời gian phản hồi </a:t>
            </a:r>
            <a:r>
              <a:rPr kumimoji="0" lang="en-US" sz="4000" b="0" i="0" u="none" strike="noStrike" kern="1200" cap="none" spc="0" normalizeH="0" baseline="0" noProof="0">
                <a:ln>
                  <a:noFill/>
                </a:ln>
                <a:solidFill>
                  <a:prstClr val="whit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không đồng nghĩa </a:t>
            </a: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với việc thời gian tổng cũng được giảm thiểu,thậm chí ngược lại.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Giảm thiểu thời gian tổng sẽ làm tăng khả năng xử lí.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94DDDE"/>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Cần sự dung hợp giữa 2 yếu tố (tăng cường độ thực hiện các tác vụ song song và giảm thời gian tổng).</a:t>
            </a:r>
          </a:p>
        </p:txBody>
      </p:sp>
      <p:sp>
        <p:nvSpPr>
          <p:cNvPr id="7" name="Rectangle 6">
            <a:extLst>
              <a:ext uri="{FF2B5EF4-FFF2-40B4-BE49-F238E27FC236}">
                <a16:creationId xmlns:a16="http://schemas.microsoft.com/office/drawing/2014/main" id="{8BB15435-6B92-642D-21D7-8F944BB16931}"/>
              </a:ext>
            </a:extLst>
          </p:cNvPr>
          <p:cNvSpPr/>
          <p:nvPr/>
        </p:nvSpPr>
        <p:spPr>
          <a:xfrm rot="18799181">
            <a:off x="5508499" y="8267269"/>
            <a:ext cx="20116800" cy="990600"/>
          </a:xfrm>
          <a:prstGeom prst="rect">
            <a:avLst/>
          </a:prstGeom>
          <a:solidFill>
            <a:srgbClr val="94DDDE">
              <a:alpha val="4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Tree>
    <p:extLst>
      <p:ext uri="{BB962C8B-B14F-4D97-AF65-F5344CB8AC3E}">
        <p14:creationId xmlns:p14="http://schemas.microsoft.com/office/powerpoint/2010/main" val="1854044022"/>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821400" y="4283746"/>
            <a:ext cx="3489749" cy="2861594"/>
          </a:xfrm>
          <a:prstGeom prst="rect">
            <a:avLst/>
          </a:prstGeom>
          <a:effectLst>
            <a:outerShdw blurRad="50800" dist="38100" dir="2700000" algn="tl" rotWithShape="0">
              <a:prstClr val="black">
                <a:alpha val="40000"/>
              </a:prstClr>
            </a:outerShdw>
          </a:effectLst>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87800" y="7756953"/>
            <a:ext cx="4618653" cy="4114800"/>
          </a:xfrm>
          <a:prstGeom prst="rect">
            <a:avLst/>
          </a:prstGeom>
          <a:effectLst>
            <a:outerShdw blurRad="50800" dist="38100" dir="2700000" algn="tl" rotWithShape="0">
              <a:prstClr val="black">
                <a:alpha val="40000"/>
              </a:prstClr>
            </a:outerShdw>
          </a:effectLst>
        </p:spPr>
      </p:pic>
      <p:pic>
        <p:nvPicPr>
          <p:cNvPr id="7" name="Picture 8">
            <a:extLst>
              <a:ext uri="{FF2B5EF4-FFF2-40B4-BE49-F238E27FC236}">
                <a16:creationId xmlns:a16="http://schemas.microsoft.com/office/drawing/2014/main" id="{CFAE4785-4B8F-31C9-0F23-E33B031219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7231" y="9029700"/>
            <a:ext cx="4597438" cy="2842053"/>
          </a:xfrm>
          <a:prstGeom prst="rect">
            <a:avLst/>
          </a:prstGeom>
          <a:effectLst>
            <a:outerShdw blurRad="50800" dist="38100" dir="2700000" algn="tl" rotWithShape="0">
              <a:prstClr val="black">
                <a:alpha val="40000"/>
              </a:prstClr>
            </a:outerShdw>
          </a:effectLst>
        </p:spPr>
      </p:pic>
      <p:pic>
        <p:nvPicPr>
          <p:cNvPr id="8" name="Picture 9">
            <a:extLst>
              <a:ext uri="{FF2B5EF4-FFF2-40B4-BE49-F238E27FC236}">
                <a16:creationId xmlns:a16="http://schemas.microsoft.com/office/drawing/2014/main" id="{8881BB2C-4FC6-84B8-3961-0B557FC560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9134782" y="9648896"/>
            <a:ext cx="2076668" cy="1276207"/>
          </a:xfrm>
          <a:prstGeom prst="rect">
            <a:avLst/>
          </a:prstGeom>
          <a:effectLst>
            <a:outerShdw blurRad="50800" dist="38100" dir="2700000" algn="tl" rotWithShape="0">
              <a:prstClr val="black">
                <a:alpha val="40000"/>
              </a:prstClr>
            </a:outerShdw>
          </a:effectLst>
        </p:spPr>
      </p:pic>
      <p:pic>
        <p:nvPicPr>
          <p:cNvPr id="9" name="Picture 10">
            <a:extLst>
              <a:ext uri="{FF2B5EF4-FFF2-40B4-BE49-F238E27FC236}">
                <a16:creationId xmlns:a16="http://schemas.microsoft.com/office/drawing/2014/main" id="{28C610CA-F9FA-C476-EF6A-A2750BE61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268200" y="8572500"/>
            <a:ext cx="3837986" cy="4114800"/>
          </a:xfrm>
          <a:prstGeom prst="rect">
            <a:avLst/>
          </a:prstGeom>
          <a:effectLst>
            <a:outerShdw blurRad="50800" dist="38100" dir="2700000" algn="tl" rotWithShape="0">
              <a:prstClr val="black">
                <a:alpha val="40000"/>
              </a:prstClr>
            </a:outerShdw>
          </a:effectLst>
        </p:spPr>
      </p:pic>
      <p:pic>
        <p:nvPicPr>
          <p:cNvPr id="10" name="Picture 11">
            <a:extLst>
              <a:ext uri="{FF2B5EF4-FFF2-40B4-BE49-F238E27FC236}">
                <a16:creationId xmlns:a16="http://schemas.microsoft.com/office/drawing/2014/main" id="{6EDC3206-15BB-F38E-AA83-6A259EDEBA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945046">
            <a:off x="2940956" y="8129311"/>
            <a:ext cx="5357753" cy="5591583"/>
          </a:xfrm>
          <a:prstGeom prst="rect">
            <a:avLst/>
          </a:prstGeom>
          <a:effectLst>
            <a:outerShdw blurRad="50800" dist="38100" dir="2700000" algn="tl" rotWithShape="0">
              <a:prstClr val="black">
                <a:alpha val="40000"/>
              </a:prstClr>
            </a:outerShdw>
          </a:effectLst>
        </p:spPr>
      </p:pic>
      <p:sp>
        <p:nvSpPr>
          <p:cNvPr id="11" name="TextBox 3">
            <a:extLst>
              <a:ext uri="{FF2B5EF4-FFF2-40B4-BE49-F238E27FC236}">
                <a16:creationId xmlns:a16="http://schemas.microsoft.com/office/drawing/2014/main" id="{397C3CA4-977B-BB5B-43A0-B720B4570A21}"/>
              </a:ext>
            </a:extLst>
          </p:cNvPr>
          <p:cNvSpPr txBox="1"/>
          <p:nvPr/>
        </p:nvSpPr>
        <p:spPr>
          <a:xfrm>
            <a:off x="228600" y="22860"/>
            <a:ext cx="14052548" cy="948337"/>
          </a:xfrm>
          <a:prstGeom prst="rect">
            <a:avLst/>
          </a:prstGeom>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Josefin Sans Bold Bold"/>
                <a:ea typeface="+mn-ea"/>
                <a:cs typeface="Arial"/>
                <a:sym typeface="Arial"/>
              </a:rPr>
              <a:t>4.4 Mô hình chi phí phân tán</a:t>
            </a:r>
          </a:p>
        </p:txBody>
      </p:sp>
      <p:sp>
        <p:nvSpPr>
          <p:cNvPr id="12" name="TextBox 13">
            <a:extLst>
              <a:ext uri="{FF2B5EF4-FFF2-40B4-BE49-F238E27FC236}">
                <a16:creationId xmlns:a16="http://schemas.microsoft.com/office/drawing/2014/main" id="{23C3CD9A-8440-84D7-405B-520A67B26474}"/>
              </a:ext>
            </a:extLst>
          </p:cNvPr>
          <p:cNvSpPr txBox="1"/>
          <p:nvPr/>
        </p:nvSpPr>
        <p:spPr>
          <a:xfrm>
            <a:off x="304800" y="971196"/>
            <a:ext cx="11887200" cy="647870"/>
          </a:xfrm>
          <a:prstGeom prst="rect">
            <a:avLst/>
          </a:prstGeom>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4.4.2 Thống kê cơ sở dữ liệu</a:t>
            </a:r>
          </a:p>
        </p:txBody>
      </p:sp>
      <p:sp>
        <p:nvSpPr>
          <p:cNvPr id="13" name="TextBox 12">
            <a:extLst>
              <a:ext uri="{FF2B5EF4-FFF2-40B4-BE49-F238E27FC236}">
                <a16:creationId xmlns:a16="http://schemas.microsoft.com/office/drawing/2014/main" id="{F0F909AD-710C-30D4-10AA-C3B071044690}"/>
              </a:ext>
            </a:extLst>
          </p:cNvPr>
          <p:cNvSpPr txBox="1"/>
          <p:nvPr/>
        </p:nvSpPr>
        <p:spPr>
          <a:xfrm>
            <a:off x="1371600" y="1857134"/>
            <a:ext cx="142494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Việc ước tính kích thước của các quan hệ trung gian được tạo ra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rất quan trọng để giảm thiểu kích thước của dữ liệu truyền ra.</a:t>
            </a:r>
          </a:p>
        </p:txBody>
      </p:sp>
      <p:sp>
        <p:nvSpPr>
          <p:cNvPr id="14" name="TextBox 13">
            <a:extLst>
              <a:ext uri="{FF2B5EF4-FFF2-40B4-BE49-F238E27FC236}">
                <a16:creationId xmlns:a16="http://schemas.microsoft.com/office/drawing/2014/main" id="{827C3E4E-3DFF-3442-F16B-E82ECF31579E}"/>
              </a:ext>
            </a:extLst>
          </p:cNvPr>
          <p:cNvSpPr txBox="1"/>
          <p:nvPr/>
        </p:nvSpPr>
        <p:spPr>
          <a:xfrm>
            <a:off x="1371600" y="3643419"/>
            <a:ext cx="14249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Thống kê càng chính xác thì chi phí cần thiết càng cao..</a:t>
            </a:r>
          </a:p>
        </p:txBody>
      </p:sp>
      <p:sp>
        <p:nvSpPr>
          <p:cNvPr id="16" name="TextBox 15">
            <a:extLst>
              <a:ext uri="{FF2B5EF4-FFF2-40B4-BE49-F238E27FC236}">
                <a16:creationId xmlns:a16="http://schemas.microsoft.com/office/drawing/2014/main" id="{92644A28-35F5-BF88-E5BB-7BFAACE43052}"/>
              </a:ext>
            </a:extLst>
          </p:cNvPr>
          <p:cNvSpPr txBox="1"/>
          <p:nvPr/>
        </p:nvSpPr>
        <p:spPr>
          <a:xfrm>
            <a:off x="1386114" y="4869702"/>
            <a:ext cx="17435286"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Đối với một quan hệ R[A1,A2,…,An] được phân mảnh thành R1, R2, ..., Rr,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các dữ liệu thống kê thông thường là như sau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	- Độ dài của mỗi thuộc tính : length(A)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	- min(A),max(A) trên mỗi tập giá trị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	- Số lượng các giá trị riêng biệt của từng thuộc tính trong từng mảnh card(</a:t>
            </a:r>
            <a:r>
              <a:rPr kumimoji="0" lang="en-US" sz="32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Symbol" panose="05050102010706020507" pitchFamily="18" charset="2"/>
              </a:rPr>
              <a:t></a:t>
            </a:r>
            <a:r>
              <a:rPr kumimoji="0" lang="en-US" sz="32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A(Ri)).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Josefin Sans Regular" panose="020B0604020202020204" charset="0"/>
                <a:ea typeface="+mn-ea"/>
                <a:cs typeface="Times New Roman" panose="02020603050405020304" pitchFamily="18" charset="0"/>
                <a:sym typeface="Arial"/>
              </a:rPr>
              <a:t>	- Số lượng các phần tử trong mỗi miền giá trị : card(dom[Ai])</a:t>
            </a:r>
          </a:p>
        </p:txBody>
      </p:sp>
      <p:pic>
        <p:nvPicPr>
          <p:cNvPr id="17" name="Picture 11">
            <a:extLst>
              <a:ext uri="{FF2B5EF4-FFF2-40B4-BE49-F238E27FC236}">
                <a16:creationId xmlns:a16="http://schemas.microsoft.com/office/drawing/2014/main" id="{88F6F191-EA88-3BAA-26E9-23E421D3A6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510768" y="-1133744"/>
            <a:ext cx="3486358" cy="4114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46003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821400" y="4283746"/>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87800" y="7756953"/>
            <a:ext cx="4618653" cy="4114800"/>
          </a:xfrm>
          <a:prstGeom prst="rect">
            <a:avLst/>
          </a:prstGeom>
          <a:effectLst>
            <a:outerShdw blurRad="50800" dist="38100" dir="2700000" algn="tl" rotWithShape="0">
              <a:prstClr val="black">
                <a:alpha val="40000"/>
              </a:prstClr>
            </a:outerShdw>
          </a:effectLst>
        </p:spPr>
      </p:pic>
      <p:pic>
        <p:nvPicPr>
          <p:cNvPr id="7" name="Picture 8">
            <a:extLst>
              <a:ext uri="{FF2B5EF4-FFF2-40B4-BE49-F238E27FC236}">
                <a16:creationId xmlns:a16="http://schemas.microsoft.com/office/drawing/2014/main" id="{CFAE4785-4B8F-31C9-0F23-E33B031219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7231" y="9029700"/>
            <a:ext cx="4597438" cy="2842053"/>
          </a:xfrm>
          <a:prstGeom prst="rect">
            <a:avLst/>
          </a:prstGeom>
          <a:effectLst>
            <a:outerShdw blurRad="50800" dist="38100" dir="2700000" algn="tl" rotWithShape="0">
              <a:prstClr val="black">
                <a:alpha val="40000"/>
              </a:prstClr>
            </a:outerShdw>
          </a:effectLst>
        </p:spPr>
      </p:pic>
      <p:pic>
        <p:nvPicPr>
          <p:cNvPr id="8" name="Picture 9">
            <a:extLst>
              <a:ext uri="{FF2B5EF4-FFF2-40B4-BE49-F238E27FC236}">
                <a16:creationId xmlns:a16="http://schemas.microsoft.com/office/drawing/2014/main" id="{8881BB2C-4FC6-84B8-3961-0B557FC560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9134782" y="9648896"/>
            <a:ext cx="2076668" cy="1276207"/>
          </a:xfrm>
          <a:prstGeom prst="rect">
            <a:avLst/>
          </a:prstGeom>
          <a:effectLst>
            <a:outerShdw blurRad="50800" dist="38100" dir="2700000" algn="tl" rotWithShape="0">
              <a:prstClr val="black">
                <a:alpha val="40000"/>
              </a:prstClr>
            </a:outerShdw>
          </a:effectLst>
        </p:spPr>
      </p:pic>
      <p:pic>
        <p:nvPicPr>
          <p:cNvPr id="9" name="Picture 10">
            <a:extLst>
              <a:ext uri="{FF2B5EF4-FFF2-40B4-BE49-F238E27FC236}">
                <a16:creationId xmlns:a16="http://schemas.microsoft.com/office/drawing/2014/main" id="{28C610CA-F9FA-C476-EF6A-A2750BE61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268200" y="8572500"/>
            <a:ext cx="3837986" cy="4114800"/>
          </a:xfrm>
          <a:prstGeom prst="rect">
            <a:avLst/>
          </a:prstGeom>
          <a:effectLst>
            <a:outerShdw blurRad="50800" dist="38100" dir="2700000" algn="tl" rotWithShape="0">
              <a:prstClr val="black">
                <a:alpha val="40000"/>
              </a:prstClr>
            </a:outerShdw>
          </a:effectLst>
        </p:spPr>
      </p:pic>
      <p:pic>
        <p:nvPicPr>
          <p:cNvPr id="10" name="Picture 11">
            <a:extLst>
              <a:ext uri="{FF2B5EF4-FFF2-40B4-BE49-F238E27FC236}">
                <a16:creationId xmlns:a16="http://schemas.microsoft.com/office/drawing/2014/main" id="{6EDC3206-15BB-F38E-AA83-6A259EDEBA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945046">
            <a:off x="2940956" y="8129311"/>
            <a:ext cx="5357753" cy="5591583"/>
          </a:xfrm>
          <a:prstGeom prst="rect">
            <a:avLst/>
          </a:prstGeom>
          <a:effectLst>
            <a:outerShdw blurRad="50800" dist="38100" dir="2700000" algn="tl" rotWithShape="0">
              <a:prstClr val="black">
                <a:alpha val="40000"/>
              </a:prstClr>
            </a:outerShdw>
          </a:effectLst>
        </p:spPr>
      </p:pic>
      <p:sp>
        <p:nvSpPr>
          <p:cNvPr id="11" name="TextBox 3">
            <a:extLst>
              <a:ext uri="{FF2B5EF4-FFF2-40B4-BE49-F238E27FC236}">
                <a16:creationId xmlns:a16="http://schemas.microsoft.com/office/drawing/2014/main" id="{397C3CA4-977B-BB5B-43A0-B720B4570A21}"/>
              </a:ext>
            </a:extLst>
          </p:cNvPr>
          <p:cNvSpPr txBox="1"/>
          <p:nvPr/>
        </p:nvSpPr>
        <p:spPr>
          <a:xfrm>
            <a:off x="228600" y="22860"/>
            <a:ext cx="14052548" cy="948337"/>
          </a:xfrm>
          <a:prstGeom prst="rect">
            <a:avLst/>
          </a:prstGeom>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Josefin Sans Bold Bold"/>
                <a:ea typeface="+mn-ea"/>
                <a:cs typeface="Arial"/>
                <a:sym typeface="Arial"/>
              </a:rPr>
              <a:t>4.4 Mô hình chi phí phân tán</a:t>
            </a:r>
          </a:p>
        </p:txBody>
      </p:sp>
      <p:sp>
        <p:nvSpPr>
          <p:cNvPr id="12" name="TextBox 13">
            <a:extLst>
              <a:ext uri="{FF2B5EF4-FFF2-40B4-BE49-F238E27FC236}">
                <a16:creationId xmlns:a16="http://schemas.microsoft.com/office/drawing/2014/main" id="{23C3CD9A-8440-84D7-405B-520A67B26474}"/>
              </a:ext>
            </a:extLst>
          </p:cNvPr>
          <p:cNvSpPr txBox="1"/>
          <p:nvPr/>
        </p:nvSpPr>
        <p:spPr>
          <a:xfrm>
            <a:off x="304800" y="971196"/>
            <a:ext cx="11887200" cy="647870"/>
          </a:xfrm>
          <a:prstGeom prst="rect">
            <a:avLst/>
          </a:prstGeom>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4.4.2 Thống kê cơ sở dữ liệu</a:t>
            </a:r>
          </a:p>
        </p:txBody>
      </p:sp>
      <p:sp>
        <p:nvSpPr>
          <p:cNvPr id="13" name="TextBox 12">
            <a:extLst>
              <a:ext uri="{FF2B5EF4-FFF2-40B4-BE49-F238E27FC236}">
                <a16:creationId xmlns:a16="http://schemas.microsoft.com/office/drawing/2014/main" id="{F0F909AD-710C-30D4-10AA-C3B071044690}"/>
              </a:ext>
            </a:extLst>
          </p:cNvPr>
          <p:cNvSpPr txBox="1"/>
          <p:nvPr/>
        </p:nvSpPr>
        <p:spPr>
          <a:xfrm>
            <a:off x="1752600" y="2164000"/>
            <a:ext cx="142494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Tính toán kích thước mối quan hệ trung gian.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size(R) = card(R) * length(R)</a:t>
            </a:r>
          </a:p>
        </p:txBody>
      </p:sp>
      <p:sp>
        <p:nvSpPr>
          <p:cNvPr id="4" name="TextBox 3">
            <a:extLst>
              <a:ext uri="{FF2B5EF4-FFF2-40B4-BE49-F238E27FC236}">
                <a16:creationId xmlns:a16="http://schemas.microsoft.com/office/drawing/2014/main" id="{38108CAE-E130-A96C-06F6-373BE457AB89}"/>
              </a:ext>
            </a:extLst>
          </p:cNvPr>
          <p:cNvSpPr txBox="1"/>
          <p:nvPr/>
        </p:nvSpPr>
        <p:spPr>
          <a:xfrm>
            <a:off x="1752600" y="3713021"/>
            <a:ext cx="147066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Các giá trị thuộc tính được giả định đồng đều và tất cả các thuộc tính độc lập.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=&gt;giá trị của một thuộc tính không ảnh hưởng đến giá trị của bất kỳ</a:t>
            </a:r>
            <a:b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b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thuộc tính nào khác.</a:t>
            </a:r>
            <a:endPar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endParaRPr>
          </a:p>
        </p:txBody>
      </p:sp>
      <p:sp>
        <p:nvSpPr>
          <p:cNvPr id="5" name="TextBox 4">
            <a:extLst>
              <a:ext uri="{FF2B5EF4-FFF2-40B4-BE49-F238E27FC236}">
                <a16:creationId xmlns:a16="http://schemas.microsoft.com/office/drawing/2014/main" id="{827B2C0A-C5E9-EBF0-5BBD-87B951EDC978}"/>
              </a:ext>
            </a:extLst>
          </p:cNvPr>
          <p:cNvSpPr txBox="1"/>
          <p:nvPr/>
        </p:nvSpPr>
        <p:spPr>
          <a:xfrm>
            <a:off x="1399586" y="6111121"/>
            <a:ext cx="14706600" cy="2461379"/>
          </a:xfrm>
          <a:prstGeom prst="rect">
            <a:avLst/>
          </a:prstGeom>
          <a:noFill/>
        </p:spPr>
        <p:txBody>
          <a:bodyPr wrap="square" rtlCol="0">
            <a:spAutoFit/>
          </a:bodyPr>
          <a:lstStyle/>
          <a:p>
            <a:pPr marL="0" marR="0" lvl="0" indent="45720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Hệ số độ chọn lọc của một toán tử:</a:t>
            </a:r>
          </a:p>
          <a:p>
            <a:pPr marL="0" marR="0" lvl="0" indent="45720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Kí hiệu : </a:t>
            </a: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mn-ea"/>
                <a:cs typeface="Arial"/>
                <a:sym typeface="Arial"/>
              </a:rPr>
              <a:t>SF (op)</a:t>
            </a:r>
            <a:r>
              <a:rPr kumimoji="0" lang="en-US" sz="60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 </a:t>
            </a:r>
            <a:endPar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endParaRPr>
          </a:p>
          <a:p>
            <a:pPr marL="0" marR="0" lvl="0" indent="457200" algn="l" defTabSz="914400" rtl="0" eaLnBrk="1" fontAlgn="auto" latinLnBrk="0" hangingPunct="1">
              <a:lnSpc>
                <a:spcPct val="107000"/>
              </a:lnSpc>
              <a:spcBef>
                <a:spcPts val="0"/>
              </a:spcBef>
              <a:spcAft>
                <a:spcPts val="80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Giá trị càng cao độ chọn lọc càng kém.</a:t>
            </a:r>
          </a:p>
        </p:txBody>
      </p:sp>
      <p:pic>
        <p:nvPicPr>
          <p:cNvPr id="6" name="Picture 11">
            <a:extLst>
              <a:ext uri="{FF2B5EF4-FFF2-40B4-BE49-F238E27FC236}">
                <a16:creationId xmlns:a16="http://schemas.microsoft.com/office/drawing/2014/main" id="{81235211-0AC5-0787-3692-36C3F73FAC4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510768" y="-1133744"/>
            <a:ext cx="3486358" cy="4114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9522913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821400" y="4283746"/>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87800" y="7756953"/>
            <a:ext cx="4618653" cy="4114800"/>
          </a:xfrm>
          <a:prstGeom prst="rect">
            <a:avLst/>
          </a:prstGeom>
          <a:effectLst>
            <a:outerShdw blurRad="50800" dist="38100" dir="2700000" algn="tl" rotWithShape="0">
              <a:prstClr val="black">
                <a:alpha val="40000"/>
              </a:prstClr>
            </a:outerShdw>
          </a:effectLst>
        </p:spPr>
      </p:pic>
      <p:pic>
        <p:nvPicPr>
          <p:cNvPr id="7" name="Picture 8">
            <a:extLst>
              <a:ext uri="{FF2B5EF4-FFF2-40B4-BE49-F238E27FC236}">
                <a16:creationId xmlns:a16="http://schemas.microsoft.com/office/drawing/2014/main" id="{CFAE4785-4B8F-31C9-0F23-E33B031219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7231" y="9029700"/>
            <a:ext cx="4597438" cy="2842053"/>
          </a:xfrm>
          <a:prstGeom prst="rect">
            <a:avLst/>
          </a:prstGeom>
          <a:effectLst>
            <a:outerShdw blurRad="50800" dist="38100" dir="2700000" algn="tl" rotWithShape="0">
              <a:prstClr val="black">
                <a:alpha val="40000"/>
              </a:prstClr>
            </a:outerShdw>
          </a:effectLst>
        </p:spPr>
      </p:pic>
      <p:pic>
        <p:nvPicPr>
          <p:cNvPr id="8" name="Picture 9">
            <a:extLst>
              <a:ext uri="{FF2B5EF4-FFF2-40B4-BE49-F238E27FC236}">
                <a16:creationId xmlns:a16="http://schemas.microsoft.com/office/drawing/2014/main" id="{8881BB2C-4FC6-84B8-3961-0B557FC560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9134782" y="9648896"/>
            <a:ext cx="2076668" cy="1276207"/>
          </a:xfrm>
          <a:prstGeom prst="rect">
            <a:avLst/>
          </a:prstGeom>
          <a:effectLst>
            <a:outerShdw blurRad="50800" dist="38100" dir="2700000" algn="tl" rotWithShape="0">
              <a:prstClr val="black">
                <a:alpha val="40000"/>
              </a:prstClr>
            </a:outerShdw>
          </a:effectLst>
        </p:spPr>
      </p:pic>
      <p:pic>
        <p:nvPicPr>
          <p:cNvPr id="9" name="Picture 10">
            <a:extLst>
              <a:ext uri="{FF2B5EF4-FFF2-40B4-BE49-F238E27FC236}">
                <a16:creationId xmlns:a16="http://schemas.microsoft.com/office/drawing/2014/main" id="{28C610CA-F9FA-C476-EF6A-A2750BE61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268200" y="8572500"/>
            <a:ext cx="3837986" cy="4114800"/>
          </a:xfrm>
          <a:prstGeom prst="rect">
            <a:avLst/>
          </a:prstGeom>
          <a:effectLst>
            <a:outerShdw blurRad="50800" dist="38100" dir="2700000" algn="tl" rotWithShape="0">
              <a:prstClr val="black">
                <a:alpha val="40000"/>
              </a:prstClr>
            </a:outerShdw>
          </a:effectLst>
        </p:spPr>
      </p:pic>
      <p:pic>
        <p:nvPicPr>
          <p:cNvPr id="10" name="Picture 11">
            <a:extLst>
              <a:ext uri="{FF2B5EF4-FFF2-40B4-BE49-F238E27FC236}">
                <a16:creationId xmlns:a16="http://schemas.microsoft.com/office/drawing/2014/main" id="{6EDC3206-15BB-F38E-AA83-6A259EDEBA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945046">
            <a:off x="2940956" y="8129311"/>
            <a:ext cx="5357753" cy="5591583"/>
          </a:xfrm>
          <a:prstGeom prst="rect">
            <a:avLst/>
          </a:prstGeom>
          <a:effectLst>
            <a:outerShdw blurRad="50800" dist="38100" dir="2700000" algn="tl" rotWithShape="0">
              <a:prstClr val="black">
                <a:alpha val="40000"/>
              </a:prstClr>
            </a:outerShdw>
          </a:effectLst>
        </p:spPr>
      </p:pic>
      <p:sp>
        <p:nvSpPr>
          <p:cNvPr id="11" name="TextBox 3">
            <a:extLst>
              <a:ext uri="{FF2B5EF4-FFF2-40B4-BE49-F238E27FC236}">
                <a16:creationId xmlns:a16="http://schemas.microsoft.com/office/drawing/2014/main" id="{397C3CA4-977B-BB5B-43A0-B720B4570A21}"/>
              </a:ext>
            </a:extLst>
          </p:cNvPr>
          <p:cNvSpPr txBox="1"/>
          <p:nvPr/>
        </p:nvSpPr>
        <p:spPr>
          <a:xfrm>
            <a:off x="228600" y="22860"/>
            <a:ext cx="14052548" cy="948337"/>
          </a:xfrm>
          <a:prstGeom prst="rect">
            <a:avLst/>
          </a:prstGeom>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Josefin Sans Bold Bold"/>
                <a:ea typeface="+mn-ea"/>
                <a:cs typeface="Arial"/>
                <a:sym typeface="Arial"/>
              </a:rPr>
              <a:t>4.4 Mô hình chi phí phân tán</a:t>
            </a:r>
          </a:p>
        </p:txBody>
      </p:sp>
      <p:sp>
        <p:nvSpPr>
          <p:cNvPr id="12" name="TextBox 13">
            <a:extLst>
              <a:ext uri="{FF2B5EF4-FFF2-40B4-BE49-F238E27FC236}">
                <a16:creationId xmlns:a16="http://schemas.microsoft.com/office/drawing/2014/main" id="{23C3CD9A-8440-84D7-405B-520A67B26474}"/>
              </a:ext>
            </a:extLst>
          </p:cNvPr>
          <p:cNvSpPr txBox="1"/>
          <p:nvPr/>
        </p:nvSpPr>
        <p:spPr>
          <a:xfrm>
            <a:off x="304800" y="971196"/>
            <a:ext cx="11887200" cy="647870"/>
          </a:xfrm>
          <a:prstGeom prst="rect">
            <a:avLst/>
          </a:prstGeom>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4.4.2 Thống kê cơ sở dữ liệu</a:t>
            </a:r>
          </a:p>
        </p:txBody>
      </p:sp>
      <p:sp>
        <p:nvSpPr>
          <p:cNvPr id="13" name="TextBox 12">
            <a:extLst>
              <a:ext uri="{FF2B5EF4-FFF2-40B4-BE49-F238E27FC236}">
                <a16:creationId xmlns:a16="http://schemas.microsoft.com/office/drawing/2014/main" id="{F0F909AD-710C-30D4-10AA-C3B071044690}"/>
              </a:ext>
            </a:extLst>
          </p:cNvPr>
          <p:cNvSpPr txBox="1"/>
          <p:nvPr/>
        </p:nvSpPr>
        <p:spPr>
          <a:xfrm>
            <a:off x="1752600" y="2164000"/>
            <a:ext cx="14249400" cy="16771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Ví dụ : Phép chọn(Selection):</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Card(σF(R)) = SF (σF(R)) </a:t>
            </a: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Cambria Math" panose="02040503050406030204" pitchFamily="18" charset="0"/>
                <a:sym typeface="Arial"/>
              </a:rPr>
              <a:t>∗</a:t>
            </a: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card(R)</a:t>
            </a:r>
            <a:endPar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8661E7DF-1671-613A-10F1-CCC356FFE7F9}"/>
              </a:ext>
            </a:extLst>
          </p:cNvPr>
          <p:cNvSpPr txBox="1"/>
          <p:nvPr/>
        </p:nvSpPr>
        <p:spPr>
          <a:xfrm>
            <a:off x="1752600" y="4152900"/>
            <a:ext cx="14478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Josefin Sans Regular" panose="020B0604020202020204" charset="0"/>
                <a:ea typeface="+mn-ea"/>
                <a:cs typeface="Arial"/>
                <a:sym typeface="Arial"/>
              </a:rPr>
              <a:t>SF(</a:t>
            </a:r>
            <a:r>
              <a:rPr kumimoji="0" lang="el-GR" sz="3200" b="0" i="0" u="none" strike="noStrike" kern="1200" cap="none" spc="0" normalizeH="0" baseline="0" noProof="0">
                <a:ln>
                  <a:noFill/>
                </a:ln>
                <a:solidFill>
                  <a:srgbClr val="000000"/>
                </a:solidFill>
                <a:effectLst/>
                <a:uLnTx/>
                <a:uFillTx/>
                <a:latin typeface="CIDFont+F7"/>
                <a:ea typeface="+mn-ea"/>
                <a:cs typeface="Arial"/>
                <a:sym typeface="Arial"/>
              </a:rPr>
              <a:t>σ</a:t>
            </a:r>
            <a:r>
              <a:rPr kumimoji="0" lang="en-US" sz="3200" b="0" i="0" u="none" strike="noStrike" kern="1200" cap="none" spc="0" normalizeH="0" baseline="0" noProof="0">
                <a:ln>
                  <a:noFill/>
                </a:ln>
                <a:solidFill>
                  <a:srgbClr val="000000"/>
                </a:solidFill>
                <a:effectLst/>
                <a:uLnTx/>
                <a:uFillTx/>
                <a:latin typeface="Josefin Sans Regular" panose="020B0604020202020204" charset="0"/>
                <a:ea typeface="+mn-ea"/>
                <a:cs typeface="Arial"/>
                <a:sym typeface="Arial"/>
              </a:rPr>
              <a:t>F(R))</a:t>
            </a:r>
            <a:r>
              <a:rPr kumimoji="0" lang="en-US" sz="32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 có thể được tính bằng :</a:t>
            </a:r>
          </a:p>
        </p:txBody>
      </p:sp>
      <p:pic>
        <p:nvPicPr>
          <p:cNvPr id="14" name="Picture 13">
            <a:extLst>
              <a:ext uri="{FF2B5EF4-FFF2-40B4-BE49-F238E27FC236}">
                <a16:creationId xmlns:a16="http://schemas.microsoft.com/office/drawing/2014/main" id="{6359C0FF-2ED2-CF19-16A8-1FBF2EA6C076}"/>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105400" y="5090471"/>
            <a:ext cx="8404761" cy="4452907"/>
          </a:xfrm>
          <a:prstGeom prst="rect">
            <a:avLst/>
          </a:prstGeom>
          <a:noFill/>
          <a:ln w="25400">
            <a:solidFill>
              <a:srgbClr val="94DDDE"/>
            </a:solidFill>
          </a:ln>
          <a:effectLst>
            <a:outerShdw blurRad="50800" dist="38100" dir="2700000" algn="tl" rotWithShape="0">
              <a:prstClr val="black">
                <a:alpha val="40000"/>
              </a:prstClr>
            </a:outerShdw>
          </a:effectLst>
        </p:spPr>
      </p:pic>
      <p:pic>
        <p:nvPicPr>
          <p:cNvPr id="15" name="Picture 11">
            <a:extLst>
              <a:ext uri="{FF2B5EF4-FFF2-40B4-BE49-F238E27FC236}">
                <a16:creationId xmlns:a16="http://schemas.microsoft.com/office/drawing/2014/main" id="{C620790B-E660-1052-2722-518572B849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510768" y="-1133744"/>
            <a:ext cx="3486358" cy="4114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09728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75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B18A82-8288-82AF-4CD5-13E71DA9B819}"/>
              </a:ext>
            </a:extLst>
          </p:cNvPr>
          <p:cNvPicPr>
            <a:picLocks noChangeAspect="1"/>
          </p:cNvPicPr>
          <p:nvPr/>
        </p:nvPicPr>
        <p:blipFill>
          <a:blip r:embed="rId2">
            <a:duotone>
              <a:prstClr val="black"/>
              <a:schemeClr val="bg1">
                <a:lumMod val="85000"/>
                <a:tint val="45000"/>
                <a:satMod val="400000"/>
              </a:schemeClr>
            </a:duotone>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3276600" y="2834966"/>
            <a:ext cx="10840121" cy="1382795"/>
          </a:xfrm>
          <a:prstGeom prst="rect">
            <a:avLst/>
          </a:prstGeom>
        </p:spPr>
      </p:pic>
      <p:grpSp>
        <p:nvGrpSpPr>
          <p:cNvPr id="5" name="Group 5"/>
          <p:cNvGrpSpPr/>
          <p:nvPr/>
        </p:nvGrpSpPr>
        <p:grpSpPr>
          <a:xfrm>
            <a:off x="1350000" y="2198678"/>
            <a:ext cx="12442200" cy="2581286"/>
            <a:chOff x="0" y="-19051"/>
            <a:chExt cx="16589601" cy="3441714"/>
          </a:xfrm>
        </p:grpSpPr>
        <p:sp>
          <p:nvSpPr>
            <p:cNvPr id="6" name="TextBox 6"/>
            <p:cNvSpPr txBox="1"/>
            <p:nvPr/>
          </p:nvSpPr>
          <p:spPr>
            <a:xfrm>
              <a:off x="0" y="-19051"/>
              <a:ext cx="16589601" cy="1213152"/>
            </a:xfrm>
            <a:prstGeom prst="rect">
              <a:avLst/>
            </a:prstGeom>
          </p:spPr>
          <p:txBody>
            <a:bodyPr wrap="square" lIns="0" tIns="0" rIns="0" bIns="0" rtlCol="0" anchor="t">
              <a:spAutoFit/>
            </a:bodyPr>
            <a:lstStyle/>
            <a:p>
              <a:pPr>
                <a:lnSpc>
                  <a:spcPts val="7680"/>
                </a:lnSpc>
              </a:pPr>
              <a:r>
                <a:rPr lang="en-US" sz="4400">
                  <a:solidFill>
                    <a:srgbClr val="2B4B82"/>
                  </a:solidFill>
                  <a:latin typeface="Josefin Sans Bold Bold"/>
                </a:rPr>
                <a:t>Ví dụ 2: Giả sử có truy vấn đại số quan hệ</a:t>
              </a:r>
            </a:p>
          </p:txBody>
        </p:sp>
        <p:sp>
          <p:nvSpPr>
            <p:cNvPr id="7" name="TextBox 7"/>
            <p:cNvSpPr txBox="1"/>
            <p:nvPr/>
          </p:nvSpPr>
          <p:spPr>
            <a:xfrm>
              <a:off x="263501" y="2822499"/>
              <a:ext cx="8031299" cy="600164"/>
            </a:xfrm>
            <a:prstGeom prst="rect">
              <a:avLst/>
            </a:prstGeom>
          </p:spPr>
          <p:txBody>
            <a:bodyPr lIns="0" tIns="0" rIns="0" bIns="0" rtlCol="0" anchor="t">
              <a:spAutoFit/>
            </a:bodyPr>
            <a:lstStyle/>
            <a:p>
              <a:pPr marL="259080" lvl="1">
                <a:lnSpc>
                  <a:spcPts val="3359"/>
                </a:lnSpc>
              </a:pPr>
              <a:r>
                <a:rPr lang="en-US" sz="3200">
                  <a:solidFill>
                    <a:srgbClr val="2B4B82"/>
                  </a:solidFill>
                  <a:latin typeface="Josefin Sans Regular"/>
                </a:rPr>
                <a:t>Thực hiện phân mảnh ngang: </a:t>
              </a:r>
            </a:p>
          </p:txBody>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994246" y="-3759204"/>
            <a:ext cx="5357753" cy="5591583"/>
          </a:xfrm>
          <a:prstGeom prst="rect">
            <a:avLst/>
          </a:prstGeom>
        </p:spPr>
      </p:pic>
      <p:pic>
        <p:nvPicPr>
          <p:cNvPr id="16" name="Picture 15">
            <a:extLst>
              <a:ext uri="{FF2B5EF4-FFF2-40B4-BE49-F238E27FC236}">
                <a16:creationId xmlns:a16="http://schemas.microsoft.com/office/drawing/2014/main" id="{1DB01CFD-14D2-E781-70F7-03B2FFF3093B}"/>
              </a:ext>
            </a:extLst>
          </p:cNvPr>
          <p:cNvPicPr>
            <a:picLocks noChangeAspect="1"/>
          </p:cNvPicPr>
          <p:nvPr/>
        </p:nvPicPr>
        <p:blipFill>
          <a:blip r:embed="rId12">
            <a:duotone>
              <a:prstClr val="black"/>
              <a:schemeClr val="bg1">
                <a:lumMod val="85000"/>
                <a:tint val="45000"/>
                <a:satMod val="400000"/>
              </a:schemeClr>
            </a:duotone>
          </a:blip>
          <a:stretch>
            <a:fillRect/>
          </a:stretch>
        </p:blipFill>
        <p:spPr>
          <a:xfrm>
            <a:off x="1350000" y="4829804"/>
            <a:ext cx="6955800" cy="4196473"/>
          </a:xfrm>
          <a:prstGeom prst="rect">
            <a:avLst/>
          </a:prstGeom>
        </p:spPr>
      </p:pic>
    </p:spTree>
    <p:extLst>
      <p:ext uri="{BB962C8B-B14F-4D97-AF65-F5344CB8AC3E}">
        <p14:creationId xmlns:p14="http://schemas.microsoft.com/office/powerpoint/2010/main" val="32714679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821400" y="4283746"/>
            <a:ext cx="3489749" cy="28615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87800" y="7756953"/>
            <a:ext cx="4618653" cy="4114800"/>
          </a:xfrm>
          <a:prstGeom prst="rect">
            <a:avLst/>
          </a:prstGeom>
          <a:effectLst>
            <a:outerShdw blurRad="50800" dist="38100" dir="2700000" algn="tl" rotWithShape="0">
              <a:prstClr val="black">
                <a:alpha val="40000"/>
              </a:prstClr>
            </a:outerShdw>
          </a:effectLst>
        </p:spPr>
      </p:pic>
      <p:pic>
        <p:nvPicPr>
          <p:cNvPr id="7" name="Picture 8">
            <a:extLst>
              <a:ext uri="{FF2B5EF4-FFF2-40B4-BE49-F238E27FC236}">
                <a16:creationId xmlns:a16="http://schemas.microsoft.com/office/drawing/2014/main" id="{CFAE4785-4B8F-31C9-0F23-E33B031219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7231" y="9029700"/>
            <a:ext cx="4597438" cy="2842053"/>
          </a:xfrm>
          <a:prstGeom prst="rect">
            <a:avLst/>
          </a:prstGeom>
          <a:effectLst>
            <a:outerShdw blurRad="50800" dist="38100" dir="2700000" algn="tl" rotWithShape="0">
              <a:prstClr val="black">
                <a:alpha val="40000"/>
              </a:prstClr>
            </a:outerShdw>
          </a:effectLst>
        </p:spPr>
      </p:pic>
      <p:pic>
        <p:nvPicPr>
          <p:cNvPr id="8" name="Picture 9">
            <a:extLst>
              <a:ext uri="{FF2B5EF4-FFF2-40B4-BE49-F238E27FC236}">
                <a16:creationId xmlns:a16="http://schemas.microsoft.com/office/drawing/2014/main" id="{8881BB2C-4FC6-84B8-3961-0B557FC5601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9134782" y="9648896"/>
            <a:ext cx="2076668" cy="1276207"/>
          </a:xfrm>
          <a:prstGeom prst="rect">
            <a:avLst/>
          </a:prstGeom>
          <a:effectLst>
            <a:outerShdw blurRad="50800" dist="38100" dir="2700000" algn="tl" rotWithShape="0">
              <a:prstClr val="black">
                <a:alpha val="40000"/>
              </a:prstClr>
            </a:outerShdw>
          </a:effectLst>
        </p:spPr>
      </p:pic>
      <p:pic>
        <p:nvPicPr>
          <p:cNvPr id="9" name="Picture 10">
            <a:extLst>
              <a:ext uri="{FF2B5EF4-FFF2-40B4-BE49-F238E27FC236}">
                <a16:creationId xmlns:a16="http://schemas.microsoft.com/office/drawing/2014/main" id="{28C610CA-F9FA-C476-EF6A-A2750BE61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268200" y="8572500"/>
            <a:ext cx="3837986" cy="4114800"/>
          </a:xfrm>
          <a:prstGeom prst="rect">
            <a:avLst/>
          </a:prstGeom>
          <a:effectLst>
            <a:outerShdw blurRad="50800" dist="38100" dir="2700000" algn="tl" rotWithShape="0">
              <a:prstClr val="black">
                <a:alpha val="40000"/>
              </a:prstClr>
            </a:outerShdw>
          </a:effectLst>
        </p:spPr>
      </p:pic>
      <p:pic>
        <p:nvPicPr>
          <p:cNvPr id="10" name="Picture 11">
            <a:extLst>
              <a:ext uri="{FF2B5EF4-FFF2-40B4-BE49-F238E27FC236}">
                <a16:creationId xmlns:a16="http://schemas.microsoft.com/office/drawing/2014/main" id="{6EDC3206-15BB-F38E-AA83-6A259EDEBA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945046">
            <a:off x="2940956" y="8129311"/>
            <a:ext cx="5357753" cy="5591583"/>
          </a:xfrm>
          <a:prstGeom prst="rect">
            <a:avLst/>
          </a:prstGeom>
          <a:effectLst>
            <a:outerShdw blurRad="50800" dist="38100" dir="2700000" algn="tl" rotWithShape="0">
              <a:prstClr val="black">
                <a:alpha val="40000"/>
              </a:prstClr>
            </a:outerShdw>
          </a:effectLst>
        </p:spPr>
      </p:pic>
      <p:sp>
        <p:nvSpPr>
          <p:cNvPr id="11" name="TextBox 3">
            <a:extLst>
              <a:ext uri="{FF2B5EF4-FFF2-40B4-BE49-F238E27FC236}">
                <a16:creationId xmlns:a16="http://schemas.microsoft.com/office/drawing/2014/main" id="{397C3CA4-977B-BB5B-43A0-B720B4570A21}"/>
              </a:ext>
            </a:extLst>
          </p:cNvPr>
          <p:cNvSpPr txBox="1"/>
          <p:nvPr/>
        </p:nvSpPr>
        <p:spPr>
          <a:xfrm>
            <a:off x="228600" y="22860"/>
            <a:ext cx="14052548" cy="948337"/>
          </a:xfrm>
          <a:prstGeom prst="rect">
            <a:avLst/>
          </a:prstGeom>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Josefin Sans Bold Bold"/>
                <a:ea typeface="+mn-ea"/>
                <a:cs typeface="Arial"/>
                <a:sym typeface="Arial"/>
              </a:rPr>
              <a:t>4.4 Mô hình chi phí phân tán</a:t>
            </a:r>
          </a:p>
        </p:txBody>
      </p:sp>
      <p:sp>
        <p:nvSpPr>
          <p:cNvPr id="12" name="TextBox 13">
            <a:extLst>
              <a:ext uri="{FF2B5EF4-FFF2-40B4-BE49-F238E27FC236}">
                <a16:creationId xmlns:a16="http://schemas.microsoft.com/office/drawing/2014/main" id="{23C3CD9A-8440-84D7-405B-520A67B26474}"/>
              </a:ext>
            </a:extLst>
          </p:cNvPr>
          <p:cNvSpPr txBox="1"/>
          <p:nvPr/>
        </p:nvSpPr>
        <p:spPr>
          <a:xfrm>
            <a:off x="304800" y="971196"/>
            <a:ext cx="11887200" cy="647870"/>
          </a:xfrm>
          <a:prstGeom prst="rect">
            <a:avLst/>
          </a:prstGeom>
        </p:spPr>
        <p:txBody>
          <a:bodyPr wrap="square" lIns="0" tIns="0" rIns="0" bIns="0" rtlCol="0" anchor="t">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4.4.2 Thống kê cơ sở dữ liệu</a:t>
            </a:r>
          </a:p>
        </p:txBody>
      </p:sp>
      <p:grpSp>
        <p:nvGrpSpPr>
          <p:cNvPr id="28" name="Group 27">
            <a:extLst>
              <a:ext uri="{FF2B5EF4-FFF2-40B4-BE49-F238E27FC236}">
                <a16:creationId xmlns:a16="http://schemas.microsoft.com/office/drawing/2014/main" id="{748DEB87-6FCA-8029-112B-FD58BE915DCF}"/>
              </a:ext>
            </a:extLst>
          </p:cNvPr>
          <p:cNvGrpSpPr/>
          <p:nvPr/>
        </p:nvGrpSpPr>
        <p:grpSpPr>
          <a:xfrm>
            <a:off x="1419079" y="2098547"/>
            <a:ext cx="14249400" cy="1873216"/>
            <a:chOff x="1752600" y="2146436"/>
            <a:chExt cx="14249400" cy="1873216"/>
          </a:xfrm>
        </p:grpSpPr>
        <p:sp>
          <p:nvSpPr>
            <p:cNvPr id="13" name="TextBox 12">
              <a:extLst>
                <a:ext uri="{FF2B5EF4-FFF2-40B4-BE49-F238E27FC236}">
                  <a16:creationId xmlns:a16="http://schemas.microsoft.com/office/drawing/2014/main" id="{F0F909AD-710C-30D4-10AA-C3B071044690}"/>
                </a:ext>
              </a:extLst>
            </p:cNvPr>
            <p:cNvSpPr txBox="1"/>
            <p:nvPr/>
          </p:nvSpPr>
          <p:spPr>
            <a:xfrm>
              <a:off x="1752600" y="2146436"/>
              <a:ext cx="14249400" cy="17609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Ví dụ : Phép nối(Join):</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Josefin Sans Regular" panose="020B0604020202020204" charset="0"/>
                  <a:ea typeface="Calibri" panose="020F0502020204030204" pitchFamily="34" charset="0"/>
                  <a:cs typeface="Times New Roman" panose="02020603050405020304" pitchFamily="18" charset="0"/>
                  <a:sym typeface="Arial"/>
                </a:rPr>
                <a:t>		</a:t>
              </a:r>
              <a:r>
                <a:rPr kumimoji="0" lang="pt-BR" sz="4000" b="0" i="0" u="none" strike="noStrike" kern="1200" cap="none" spc="0" normalizeH="0" baseline="0" noProof="0">
                  <a:ln>
                    <a:noFill/>
                  </a:ln>
                  <a:solidFill>
                    <a:srgbClr val="000000"/>
                  </a:solidFill>
                  <a:effectLst/>
                  <a:uLnTx/>
                  <a:uFillTx/>
                  <a:latin typeface="Josefin Sans Regular" panose="020B0604020202020204" charset="0"/>
                  <a:ea typeface="+mn-ea"/>
                  <a:cs typeface="Arial"/>
                  <a:sym typeface="Arial"/>
                </a:rPr>
                <a:t>card(R    S) = SF (R     S) ∗ card(R) ∗ card(S)</a:t>
              </a:r>
              <a:endPar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endParaRPr>
            </a:p>
          </p:txBody>
        </p:sp>
        <p:grpSp>
          <p:nvGrpSpPr>
            <p:cNvPr id="21" name="Group 20">
              <a:extLst>
                <a:ext uri="{FF2B5EF4-FFF2-40B4-BE49-F238E27FC236}">
                  <a16:creationId xmlns:a16="http://schemas.microsoft.com/office/drawing/2014/main" id="{89AFFCDC-FA47-92F1-8818-815F5BF2223C}"/>
                </a:ext>
              </a:extLst>
            </p:cNvPr>
            <p:cNvGrpSpPr/>
            <p:nvPr/>
          </p:nvGrpSpPr>
          <p:grpSpPr>
            <a:xfrm>
              <a:off x="9298320" y="3373321"/>
              <a:ext cx="859556" cy="646331"/>
              <a:chOff x="4780069" y="6657790"/>
              <a:chExt cx="859556" cy="646331"/>
            </a:xfrm>
          </p:grpSpPr>
          <p:grpSp>
            <p:nvGrpSpPr>
              <p:cNvPr id="4" name="Group 3">
                <a:extLst>
                  <a:ext uri="{FF2B5EF4-FFF2-40B4-BE49-F238E27FC236}">
                    <a16:creationId xmlns:a16="http://schemas.microsoft.com/office/drawing/2014/main" id="{D1785F1E-DAE8-0D13-4E5E-6A905A7C1391}"/>
                  </a:ext>
                </a:extLst>
              </p:cNvPr>
              <p:cNvGrpSpPr/>
              <p:nvPr/>
            </p:nvGrpSpPr>
            <p:grpSpPr>
              <a:xfrm>
                <a:off x="4780069" y="6681562"/>
                <a:ext cx="400294" cy="246856"/>
                <a:chOff x="4364787" y="4852650"/>
                <a:chExt cx="988507" cy="609600"/>
              </a:xfrm>
              <a:noFill/>
            </p:grpSpPr>
            <p:sp>
              <p:nvSpPr>
                <p:cNvPr id="5" name="Isosceles Triangle 4">
                  <a:extLst>
                    <a:ext uri="{FF2B5EF4-FFF2-40B4-BE49-F238E27FC236}">
                      <a16:creationId xmlns:a16="http://schemas.microsoft.com/office/drawing/2014/main" id="{A6FD2C55-9754-8A02-776C-2C37B4A04F93}"/>
                    </a:ext>
                  </a:extLst>
                </p:cNvPr>
                <p:cNvSpPr/>
                <p:nvPr/>
              </p:nvSpPr>
              <p:spPr>
                <a:xfrm rot="5400000">
                  <a:off x="4307114" y="4910323"/>
                  <a:ext cx="609600" cy="494253"/>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5" name="Isosceles Triangle 14">
                  <a:extLst>
                    <a:ext uri="{FF2B5EF4-FFF2-40B4-BE49-F238E27FC236}">
                      <a16:creationId xmlns:a16="http://schemas.microsoft.com/office/drawing/2014/main" id="{74C693F6-7C94-8984-F733-4632231235D5}"/>
                    </a:ext>
                  </a:extLst>
                </p:cNvPr>
                <p:cNvSpPr/>
                <p:nvPr/>
              </p:nvSpPr>
              <p:spPr>
                <a:xfrm rot="16200000">
                  <a:off x="4801368" y="4910323"/>
                  <a:ext cx="609600" cy="494253"/>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sp>
            <p:nvSpPr>
              <p:cNvPr id="20" name="TextBox 19">
                <a:extLst>
                  <a:ext uri="{FF2B5EF4-FFF2-40B4-BE49-F238E27FC236}">
                    <a16:creationId xmlns:a16="http://schemas.microsoft.com/office/drawing/2014/main" id="{E95A7C1D-A82A-8BB0-CFD0-0D23F1EB470B}"/>
                  </a:ext>
                </a:extLst>
              </p:cNvPr>
              <p:cNvSpPr txBox="1"/>
              <p:nvPr/>
            </p:nvSpPr>
            <p:spPr>
              <a:xfrm>
                <a:off x="5096175" y="6657790"/>
                <a:ext cx="5434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A</a:t>
                </a:r>
              </a:p>
            </p:txBody>
          </p:sp>
        </p:grpSp>
        <p:grpSp>
          <p:nvGrpSpPr>
            <p:cNvPr id="24" name="Group 23">
              <a:extLst>
                <a:ext uri="{FF2B5EF4-FFF2-40B4-BE49-F238E27FC236}">
                  <a16:creationId xmlns:a16="http://schemas.microsoft.com/office/drawing/2014/main" id="{C3072AA7-620F-9ED3-2E97-03CA35BE65F7}"/>
                </a:ext>
              </a:extLst>
            </p:cNvPr>
            <p:cNvGrpSpPr/>
            <p:nvPr/>
          </p:nvGrpSpPr>
          <p:grpSpPr>
            <a:xfrm>
              <a:off x="6217920" y="3397093"/>
              <a:ext cx="400294" cy="246856"/>
              <a:chOff x="4364787" y="4852650"/>
              <a:chExt cx="988507" cy="609600"/>
            </a:xfrm>
            <a:noFill/>
          </p:grpSpPr>
          <p:sp>
            <p:nvSpPr>
              <p:cNvPr id="26" name="Isosceles Triangle 25">
                <a:extLst>
                  <a:ext uri="{FF2B5EF4-FFF2-40B4-BE49-F238E27FC236}">
                    <a16:creationId xmlns:a16="http://schemas.microsoft.com/office/drawing/2014/main" id="{BB5E39BE-9FB6-D2A1-520C-5D8D1A694C51}"/>
                  </a:ext>
                </a:extLst>
              </p:cNvPr>
              <p:cNvSpPr/>
              <p:nvPr/>
            </p:nvSpPr>
            <p:spPr>
              <a:xfrm rot="5400000">
                <a:off x="4307114" y="4910323"/>
                <a:ext cx="609600" cy="494253"/>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27" name="Isosceles Triangle 26">
                <a:extLst>
                  <a:ext uri="{FF2B5EF4-FFF2-40B4-BE49-F238E27FC236}">
                    <a16:creationId xmlns:a16="http://schemas.microsoft.com/office/drawing/2014/main" id="{FBFD3A71-5200-0B84-6E65-5C492BE2DA39}"/>
                  </a:ext>
                </a:extLst>
              </p:cNvPr>
              <p:cNvSpPr/>
              <p:nvPr/>
            </p:nvSpPr>
            <p:spPr>
              <a:xfrm rot="16200000">
                <a:off x="4801368" y="4910323"/>
                <a:ext cx="609600" cy="494253"/>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grpSp>
      <p:grpSp>
        <p:nvGrpSpPr>
          <p:cNvPr id="49" name="Group 48">
            <a:extLst>
              <a:ext uri="{FF2B5EF4-FFF2-40B4-BE49-F238E27FC236}">
                <a16:creationId xmlns:a16="http://schemas.microsoft.com/office/drawing/2014/main" id="{AFAED72C-468D-F8EC-D8DF-D7C9C9A91709}"/>
              </a:ext>
            </a:extLst>
          </p:cNvPr>
          <p:cNvGrpSpPr/>
          <p:nvPr/>
        </p:nvGrpSpPr>
        <p:grpSpPr>
          <a:xfrm>
            <a:off x="1524000" y="4094417"/>
            <a:ext cx="20361274" cy="1038361"/>
            <a:chOff x="4006556" y="4157333"/>
            <a:chExt cx="20361274" cy="1038361"/>
          </a:xfrm>
        </p:grpSpPr>
        <p:sp>
          <p:nvSpPr>
            <p:cNvPr id="29" name="TextBox 28">
              <a:extLst>
                <a:ext uri="{FF2B5EF4-FFF2-40B4-BE49-F238E27FC236}">
                  <a16:creationId xmlns:a16="http://schemas.microsoft.com/office/drawing/2014/main" id="{C13E55CC-CB8F-83CC-8008-8BBFC6AE1B22}"/>
                </a:ext>
              </a:extLst>
            </p:cNvPr>
            <p:cNvSpPr txBox="1"/>
            <p:nvPr/>
          </p:nvSpPr>
          <p:spPr>
            <a:xfrm>
              <a:off x="4006556" y="4466050"/>
              <a:ext cx="64694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Không thể ước tính chính xác </a:t>
              </a:r>
            </a:p>
          </p:txBody>
        </p:sp>
        <p:grpSp>
          <p:nvGrpSpPr>
            <p:cNvPr id="40" name="Group 39">
              <a:extLst>
                <a:ext uri="{FF2B5EF4-FFF2-40B4-BE49-F238E27FC236}">
                  <a16:creationId xmlns:a16="http://schemas.microsoft.com/office/drawing/2014/main" id="{938EC594-CC3F-4F26-5780-3782906DA147}"/>
                </a:ext>
              </a:extLst>
            </p:cNvPr>
            <p:cNvGrpSpPr/>
            <p:nvPr/>
          </p:nvGrpSpPr>
          <p:grpSpPr>
            <a:xfrm>
              <a:off x="10118430" y="4157333"/>
              <a:ext cx="14249400" cy="1038361"/>
              <a:chOff x="1419079" y="5662571"/>
              <a:chExt cx="14249400" cy="1038361"/>
            </a:xfrm>
          </p:grpSpPr>
          <p:sp>
            <p:nvSpPr>
              <p:cNvPr id="31" name="TextBox 30">
                <a:extLst>
                  <a:ext uri="{FF2B5EF4-FFF2-40B4-BE49-F238E27FC236}">
                    <a16:creationId xmlns:a16="http://schemas.microsoft.com/office/drawing/2014/main" id="{BDE22492-34B6-53BC-2835-22864F06C15A}"/>
                  </a:ext>
                </a:extLst>
              </p:cNvPr>
              <p:cNvSpPr txBox="1"/>
              <p:nvPr/>
            </p:nvSpPr>
            <p:spPr>
              <a:xfrm>
                <a:off x="1419079" y="5662571"/>
                <a:ext cx="14249400" cy="9299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4000" b="0" i="0" u="none" strike="noStrike" kern="1200" cap="none" spc="0" normalizeH="0" baseline="0" noProof="0">
                    <a:ln>
                      <a:noFill/>
                    </a:ln>
                    <a:solidFill>
                      <a:srgbClr val="000000"/>
                    </a:solidFill>
                    <a:effectLst/>
                    <a:uLnTx/>
                    <a:uFillTx/>
                    <a:latin typeface="Josefin Sans Regular" panose="020B0604020202020204" charset="0"/>
                    <a:ea typeface="+mn-ea"/>
                    <a:cs typeface="Arial"/>
                    <a:sym typeface="Arial"/>
                  </a:rPr>
                  <a:t>SF(R     S) </a:t>
                </a:r>
                <a:r>
                  <a:rPr kumimoji="0" lang="pt-BR" sz="3600" b="0" i="0" u="none" strike="noStrike" kern="1200" cap="none" spc="0" normalizeH="0" baseline="0" noProof="0">
                    <a:ln>
                      <a:noFill/>
                    </a:ln>
                    <a:solidFill>
                      <a:srgbClr val="000000"/>
                    </a:solidFill>
                    <a:effectLst/>
                    <a:uLnTx/>
                    <a:uFillTx/>
                    <a:latin typeface="Josefin Sans Regular" panose="020B0604020202020204" charset="0"/>
                    <a:ea typeface="+mn-ea"/>
                    <a:cs typeface="Arial"/>
                    <a:sym typeface="Arial"/>
                  </a:rPr>
                  <a:t>nếu không có thông tin bổ sung</a:t>
                </a:r>
                <a:endParaRPr kumimoji="0" lang="en-US" sz="3600" b="0" i="0" u="none" strike="noStrike" kern="1200" cap="none" spc="0" normalizeH="0" baseline="0" noProof="0">
                  <a:ln>
                    <a:noFill/>
                  </a:ln>
                  <a:solidFill>
                    <a:prstClr val="black"/>
                  </a:solidFill>
                  <a:effectLst/>
                  <a:uLnTx/>
                  <a:uFillTx/>
                  <a:latin typeface="Josefin Sans Regular" panose="020B0604020202020204" charset="0"/>
                  <a:ea typeface="Calibri" panose="020F0502020204030204" pitchFamily="34" charset="0"/>
                  <a:cs typeface="Times New Roman" panose="02020603050405020304" pitchFamily="18" charset="0"/>
                  <a:sym typeface="Arial"/>
                </a:endParaRPr>
              </a:p>
            </p:txBody>
          </p:sp>
          <p:grpSp>
            <p:nvGrpSpPr>
              <p:cNvPr id="32" name="Group 31">
                <a:extLst>
                  <a:ext uri="{FF2B5EF4-FFF2-40B4-BE49-F238E27FC236}">
                    <a16:creationId xmlns:a16="http://schemas.microsoft.com/office/drawing/2014/main" id="{5A16589F-B6A5-01EA-E34D-3C1BBB49056F}"/>
                  </a:ext>
                </a:extLst>
              </p:cNvPr>
              <p:cNvGrpSpPr/>
              <p:nvPr/>
            </p:nvGrpSpPr>
            <p:grpSpPr>
              <a:xfrm>
                <a:off x="2770429" y="6054601"/>
                <a:ext cx="859555" cy="646331"/>
                <a:chOff x="4780070" y="6657790"/>
                <a:chExt cx="859555" cy="646331"/>
              </a:xfrm>
            </p:grpSpPr>
            <p:grpSp>
              <p:nvGrpSpPr>
                <p:cNvPr id="36" name="Group 35">
                  <a:extLst>
                    <a:ext uri="{FF2B5EF4-FFF2-40B4-BE49-F238E27FC236}">
                      <a16:creationId xmlns:a16="http://schemas.microsoft.com/office/drawing/2014/main" id="{B495EDA9-99B4-42AC-928E-7A3F1616DB6B}"/>
                    </a:ext>
                  </a:extLst>
                </p:cNvPr>
                <p:cNvGrpSpPr/>
                <p:nvPr/>
              </p:nvGrpSpPr>
              <p:grpSpPr>
                <a:xfrm>
                  <a:off x="4780070" y="6681563"/>
                  <a:ext cx="400292" cy="246857"/>
                  <a:chOff x="4364787" y="4852650"/>
                  <a:chExt cx="988501" cy="609602"/>
                </a:xfrm>
                <a:noFill/>
              </p:grpSpPr>
              <p:sp>
                <p:nvSpPr>
                  <p:cNvPr id="38" name="Isosceles Triangle 37">
                    <a:extLst>
                      <a:ext uri="{FF2B5EF4-FFF2-40B4-BE49-F238E27FC236}">
                        <a16:creationId xmlns:a16="http://schemas.microsoft.com/office/drawing/2014/main" id="{8A33FDC7-3589-FEA7-C735-501D45BD4AC7}"/>
                      </a:ext>
                    </a:extLst>
                  </p:cNvPr>
                  <p:cNvSpPr/>
                  <p:nvPr/>
                </p:nvSpPr>
                <p:spPr>
                  <a:xfrm rot="5400000">
                    <a:off x="4307114" y="4910323"/>
                    <a:ext cx="609600" cy="494253"/>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39" name="Isosceles Triangle 38">
                    <a:extLst>
                      <a:ext uri="{FF2B5EF4-FFF2-40B4-BE49-F238E27FC236}">
                        <a16:creationId xmlns:a16="http://schemas.microsoft.com/office/drawing/2014/main" id="{550ABA5A-409E-64F8-EF52-5F6EF41309F7}"/>
                      </a:ext>
                    </a:extLst>
                  </p:cNvPr>
                  <p:cNvSpPr/>
                  <p:nvPr/>
                </p:nvSpPr>
                <p:spPr>
                  <a:xfrm rot="16200000">
                    <a:off x="4801362" y="4910325"/>
                    <a:ext cx="609600" cy="494253"/>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sym typeface="Arial"/>
                    </a:endParaRPr>
                  </a:p>
                </p:txBody>
              </p:sp>
            </p:grpSp>
            <p:sp>
              <p:nvSpPr>
                <p:cNvPr id="37" name="TextBox 36">
                  <a:extLst>
                    <a:ext uri="{FF2B5EF4-FFF2-40B4-BE49-F238E27FC236}">
                      <a16:creationId xmlns:a16="http://schemas.microsoft.com/office/drawing/2014/main" id="{DA22DE74-FE6E-A1B4-7FFD-8F8718999CEA}"/>
                    </a:ext>
                  </a:extLst>
                </p:cNvPr>
                <p:cNvSpPr txBox="1"/>
                <p:nvPr/>
              </p:nvSpPr>
              <p:spPr>
                <a:xfrm>
                  <a:off x="5096175" y="6657790"/>
                  <a:ext cx="5434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A</a:t>
                  </a:r>
                </a:p>
              </p:txBody>
            </p:sp>
          </p:grpSp>
        </p:grpSp>
      </p:grpSp>
      <p:sp>
        <p:nvSpPr>
          <p:cNvPr id="50" name="TextBox 49">
            <a:extLst>
              <a:ext uri="{FF2B5EF4-FFF2-40B4-BE49-F238E27FC236}">
                <a16:creationId xmlns:a16="http://schemas.microsoft.com/office/drawing/2014/main" id="{E5D0A814-1C98-5399-C078-548A6E091C60}"/>
              </a:ext>
            </a:extLst>
          </p:cNvPr>
          <p:cNvSpPr txBox="1"/>
          <p:nvPr/>
        </p:nvSpPr>
        <p:spPr>
          <a:xfrm>
            <a:off x="1524000" y="5809190"/>
            <a:ext cx="775690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Josefin Sans Regular" panose="020B0604020202020204" charset="0"/>
                <a:ea typeface="+mn-ea"/>
                <a:cs typeface="Arial"/>
                <a:sym typeface="Arial"/>
              </a:rPr>
              <a:t>Trong trường hợp ước tính chính xác, hệ số có thể tính bằng: </a:t>
            </a:r>
          </a:p>
        </p:txBody>
      </p:sp>
      <p:pic>
        <p:nvPicPr>
          <p:cNvPr id="52" name="Picture 51">
            <a:extLst>
              <a:ext uri="{FF2B5EF4-FFF2-40B4-BE49-F238E27FC236}">
                <a16:creationId xmlns:a16="http://schemas.microsoft.com/office/drawing/2014/main" id="{F883A7E6-6A00-E677-1A3A-1E8EEB77F0DC}"/>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697427" y="6581507"/>
            <a:ext cx="7250645" cy="2691687"/>
          </a:xfrm>
          <a:prstGeom prst="rect">
            <a:avLst/>
          </a:prstGeom>
          <a:noFill/>
          <a:ln w="25400">
            <a:solidFill>
              <a:srgbClr val="94DDDE"/>
            </a:solidFill>
          </a:ln>
          <a:effectLst>
            <a:outerShdw blurRad="50800" dist="38100" dir="2700000" algn="tl" rotWithShape="0">
              <a:prstClr val="black">
                <a:alpha val="40000"/>
              </a:prstClr>
            </a:outerShdw>
          </a:effectLst>
        </p:spPr>
      </p:pic>
      <p:pic>
        <p:nvPicPr>
          <p:cNvPr id="53" name="Picture 11">
            <a:extLst>
              <a:ext uri="{FF2B5EF4-FFF2-40B4-BE49-F238E27FC236}">
                <a16:creationId xmlns:a16="http://schemas.microsoft.com/office/drawing/2014/main" id="{E058AD5B-F816-8CCF-3D2C-A76EC29C794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510768" y="-1133744"/>
            <a:ext cx="3486358" cy="4114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822784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anim calcmode="lin" valueType="num">
                                      <p:cBhvr>
                                        <p:cTn id="18" dur="500" fill="hold"/>
                                        <p:tgtEl>
                                          <p:spTgt spid="52"/>
                                        </p:tgtEl>
                                        <p:attrNameLst>
                                          <p:attrName>ppt_x</p:attrName>
                                        </p:attrNameLst>
                                      </p:cBhvr>
                                      <p:tavLst>
                                        <p:tav tm="0">
                                          <p:val>
                                            <p:strVal val="#ppt_x"/>
                                          </p:val>
                                        </p:tav>
                                        <p:tav tm="100000">
                                          <p:val>
                                            <p:strVal val="#ppt_x"/>
                                          </p:val>
                                        </p:tav>
                                      </p:tavLst>
                                    </p:anim>
                                    <p:anim calcmode="lin" valueType="num">
                                      <p:cBhvr>
                                        <p:cTn id="19"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16135350" cy="994410"/>
          </a:xfrm>
          <a:prstGeom prst="rect">
            <a:avLst/>
          </a:prstGeom>
        </p:spPr>
        <p:txBody>
          <a:bodyPr lIns="0" tIns="0" rIns="0" bIns="0" rtlCol="0" anchor="t">
            <a:spAutoFit/>
          </a:bodyPr>
          <a:lstStyle/>
          <a:p>
            <a:pPr marL="0" marR="0" lvl="0" indent="0" algn="ctr" defTabSz="914400" rtl="0" eaLnBrk="1" fontAlgn="auto" latinLnBrk="0" hangingPunct="1">
              <a:lnSpc>
                <a:spcPts val="768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2B4B82"/>
                </a:solidFill>
                <a:effectLst/>
                <a:uLnTx/>
                <a:uFillTx/>
                <a:latin typeface="Josefin Sans Bold Bold"/>
                <a:ea typeface="+mn-ea"/>
                <a:cs typeface="+mn-cs"/>
              </a:rPr>
              <a:t>4.5. </a:t>
            </a:r>
            <a:r>
              <a:rPr kumimoji="0" lang="en-US" sz="6400" b="0" i="0" u="none" strike="noStrike" kern="1200" cap="none" spc="0" normalizeH="0" baseline="0" noProof="0" dirty="0" err="1">
                <a:ln>
                  <a:noFill/>
                </a:ln>
                <a:solidFill>
                  <a:srgbClr val="2B4B82"/>
                </a:solidFill>
                <a:effectLst/>
                <a:uLnTx/>
                <a:uFillTx/>
                <a:latin typeface="Josefin Sans Bold Bold"/>
                <a:ea typeface="+mn-ea"/>
                <a:cs typeface="+mn-cs"/>
              </a:rPr>
              <a:t>Tối</a:t>
            </a:r>
            <a:r>
              <a:rPr kumimoji="0" lang="en-US" sz="6400" b="0" i="0" u="none" strike="noStrike" kern="1200" cap="none" spc="0" normalizeH="0" baseline="0" noProof="0" dirty="0">
                <a:ln>
                  <a:noFill/>
                </a:ln>
                <a:solidFill>
                  <a:srgbClr val="2B4B82"/>
                </a:solidFill>
                <a:effectLst/>
                <a:uLnTx/>
                <a:uFillTx/>
                <a:latin typeface="Josefin Sans Bold Bold"/>
                <a:ea typeface="+mn-ea"/>
                <a:cs typeface="+mn-cs"/>
              </a:rPr>
              <a:t> </a:t>
            </a:r>
            <a:r>
              <a:rPr kumimoji="0" lang="vi-VN" sz="6400" b="0" i="0" u="none" strike="noStrike" kern="1200" cap="none" spc="0" normalizeH="0" baseline="0" noProof="0" dirty="0">
                <a:ln>
                  <a:noFill/>
                </a:ln>
                <a:solidFill>
                  <a:srgbClr val="2B4B82"/>
                </a:solidFill>
                <a:effectLst/>
                <a:uLnTx/>
                <a:uFillTx/>
                <a:latin typeface="Josefin Sans Bold Bold"/>
                <a:ea typeface="+mn-ea"/>
                <a:cs typeface="+mn-cs"/>
              </a:rPr>
              <a:t>ư</a:t>
            </a:r>
            <a:r>
              <a:rPr kumimoji="0" lang="en-SG" sz="6400" b="0" i="0" u="none" strike="noStrike" kern="1200" cap="none" spc="0" normalizeH="0" baseline="0" noProof="0" dirty="0">
                <a:ln>
                  <a:noFill/>
                </a:ln>
                <a:solidFill>
                  <a:srgbClr val="2B4B82"/>
                </a:solidFill>
                <a:effectLst/>
                <a:uLnTx/>
                <a:uFillTx/>
                <a:latin typeface="Josefin Sans Bold Bold"/>
                <a:ea typeface="+mn-ea"/>
                <a:cs typeface="+mn-cs"/>
              </a:rPr>
              <a:t>u </a:t>
            </a:r>
            <a:r>
              <a:rPr kumimoji="0" lang="en-SG" sz="6400" b="0" i="0" u="none" strike="noStrike" kern="1200" cap="none" spc="0" normalizeH="0" baseline="0" noProof="0" dirty="0" err="1">
                <a:ln>
                  <a:noFill/>
                </a:ln>
                <a:solidFill>
                  <a:srgbClr val="2B4B82"/>
                </a:solidFill>
                <a:effectLst/>
                <a:uLnTx/>
                <a:uFillTx/>
                <a:latin typeface="Josefin Sans Bold Bold"/>
                <a:ea typeface="+mn-ea"/>
                <a:cs typeface="+mn-cs"/>
              </a:rPr>
              <a:t>hóa</a:t>
            </a:r>
            <a:r>
              <a:rPr kumimoji="0" lang="en-SG" sz="6400" b="0" i="0" u="none" strike="noStrike" kern="1200" cap="none" spc="0" normalizeH="0" baseline="0" noProof="0" dirty="0">
                <a:ln>
                  <a:noFill/>
                </a:ln>
                <a:solidFill>
                  <a:srgbClr val="2B4B82"/>
                </a:solidFill>
                <a:effectLst/>
                <a:uLnTx/>
                <a:uFillTx/>
                <a:latin typeface="Josefin Sans Bold Bold"/>
                <a:ea typeface="+mn-ea"/>
                <a:cs typeface="+mn-cs"/>
              </a:rPr>
              <a:t> </a:t>
            </a:r>
            <a:r>
              <a:rPr kumimoji="0" lang="en-SG" sz="6400" b="0" i="0" u="none" strike="noStrike" kern="1200" cap="none" spc="0" normalizeH="0" baseline="0" noProof="0" dirty="0" err="1">
                <a:ln>
                  <a:noFill/>
                </a:ln>
                <a:solidFill>
                  <a:srgbClr val="2B4B82"/>
                </a:solidFill>
                <a:effectLst/>
                <a:uLnTx/>
                <a:uFillTx/>
                <a:latin typeface="Josefin Sans Bold Bold"/>
                <a:ea typeface="+mn-ea"/>
                <a:cs typeface="+mn-cs"/>
              </a:rPr>
              <a:t>truy</a:t>
            </a:r>
            <a:r>
              <a:rPr kumimoji="0" lang="en-SG" sz="6400" b="0" i="0" u="none" strike="noStrike" kern="1200" cap="none" spc="0" normalizeH="0" baseline="0" noProof="0" dirty="0">
                <a:ln>
                  <a:noFill/>
                </a:ln>
                <a:solidFill>
                  <a:srgbClr val="2B4B82"/>
                </a:solidFill>
                <a:effectLst/>
                <a:uLnTx/>
                <a:uFillTx/>
                <a:latin typeface="Josefin Sans Bold Bold"/>
                <a:ea typeface="+mn-ea"/>
                <a:cs typeface="+mn-cs"/>
              </a:rPr>
              <a:t> </a:t>
            </a:r>
            <a:r>
              <a:rPr kumimoji="0" lang="en-SG" sz="6400" b="0" i="0" u="none" strike="noStrike" kern="1200" cap="none" spc="0" normalizeH="0" baseline="0" noProof="0" dirty="0" err="1">
                <a:ln>
                  <a:noFill/>
                </a:ln>
                <a:solidFill>
                  <a:srgbClr val="2B4B82"/>
                </a:solidFill>
                <a:effectLst/>
                <a:uLnTx/>
                <a:uFillTx/>
                <a:latin typeface="Josefin Sans Bold Bold"/>
                <a:ea typeface="+mn-ea"/>
                <a:cs typeface="+mn-cs"/>
              </a:rPr>
              <a:t>vấn</a:t>
            </a:r>
            <a:r>
              <a:rPr kumimoji="0" lang="en-SG" sz="6400" b="0" i="0" u="none" strike="noStrike" kern="1200" cap="none" spc="0" normalizeH="0" baseline="0" noProof="0" dirty="0">
                <a:ln>
                  <a:noFill/>
                </a:ln>
                <a:solidFill>
                  <a:srgbClr val="2B4B82"/>
                </a:solidFill>
                <a:effectLst/>
                <a:uLnTx/>
                <a:uFillTx/>
                <a:latin typeface="Josefin Sans Bold Bold"/>
                <a:ea typeface="+mn-ea"/>
                <a:cs typeface="+mn-cs"/>
              </a:rPr>
              <a:t> </a:t>
            </a:r>
            <a:r>
              <a:rPr kumimoji="0" lang="en-SG" sz="6400" b="0" i="0" u="none" strike="noStrike" kern="1200" cap="none" spc="0" normalizeH="0" baseline="0" noProof="0" dirty="0" err="1">
                <a:ln>
                  <a:noFill/>
                </a:ln>
                <a:solidFill>
                  <a:srgbClr val="2B4B82"/>
                </a:solidFill>
                <a:effectLst/>
                <a:uLnTx/>
                <a:uFillTx/>
                <a:latin typeface="Josefin Sans Bold Bold"/>
                <a:ea typeface="+mn-ea"/>
                <a:cs typeface="+mn-cs"/>
              </a:rPr>
              <a:t>phân</a:t>
            </a:r>
            <a:r>
              <a:rPr kumimoji="0" lang="en-SG" sz="6400" b="0" i="0" u="none" strike="noStrike" kern="1200" cap="none" spc="0" normalizeH="0" baseline="0" noProof="0" dirty="0">
                <a:ln>
                  <a:noFill/>
                </a:ln>
                <a:solidFill>
                  <a:srgbClr val="2B4B82"/>
                </a:solidFill>
                <a:effectLst/>
                <a:uLnTx/>
                <a:uFillTx/>
                <a:latin typeface="Josefin Sans Bold Bold"/>
                <a:ea typeface="+mn-ea"/>
                <a:cs typeface="+mn-cs"/>
              </a:rPr>
              <a:t> </a:t>
            </a:r>
            <a:r>
              <a:rPr kumimoji="0" lang="en-SG" sz="6400" b="0" i="0" u="none" strike="noStrike" kern="1200" cap="none" spc="0" normalizeH="0" baseline="0" noProof="0" dirty="0" err="1">
                <a:ln>
                  <a:noFill/>
                </a:ln>
                <a:solidFill>
                  <a:srgbClr val="2B4B82"/>
                </a:solidFill>
                <a:effectLst/>
                <a:uLnTx/>
                <a:uFillTx/>
                <a:latin typeface="Josefin Sans Bold Bold"/>
                <a:ea typeface="+mn-ea"/>
                <a:cs typeface="+mn-cs"/>
              </a:rPr>
              <a:t>tán</a:t>
            </a:r>
            <a:endParaRPr kumimoji="0" lang="en-US" sz="6400" b="0" i="0" u="none" strike="noStrike" kern="1200" cap="none" spc="0" normalizeH="0" baseline="0" noProof="0" dirty="0">
              <a:ln>
                <a:noFill/>
              </a:ln>
              <a:solidFill>
                <a:srgbClr val="2B4B82"/>
              </a:solidFill>
              <a:effectLst/>
              <a:uLnTx/>
              <a:uFillTx/>
              <a:latin typeface="Josefin Sans Bold Bold"/>
              <a:ea typeface="+mn-ea"/>
              <a:cs typeface="+mn-cs"/>
            </a:endParaRPr>
          </a:p>
        </p:txBody>
      </p:sp>
      <p:sp>
        <p:nvSpPr>
          <p:cNvPr id="8" name="TextBox 8"/>
          <p:cNvSpPr txBox="1"/>
          <p:nvPr/>
        </p:nvSpPr>
        <p:spPr>
          <a:xfrm>
            <a:off x="2821077" y="5035960"/>
            <a:ext cx="3598602" cy="1009494"/>
          </a:xfrm>
          <a:prstGeom prst="rect">
            <a:avLst/>
          </a:prstGeom>
        </p:spPr>
        <p:txBody>
          <a:bodyPr wrap="square"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SG" sz="3600" b="0" i="0" u="none" strike="noStrike" kern="1200" cap="none" spc="478" normalizeH="0" baseline="0" noProof="0" dirty="0">
                <a:ln>
                  <a:noFill/>
                </a:ln>
                <a:solidFill>
                  <a:srgbClr val="2B4B82"/>
                </a:solidFill>
                <a:effectLst/>
                <a:uLnTx/>
                <a:uFillTx/>
                <a:latin typeface="Josefin Sans Bold Bold"/>
                <a:ea typeface="+mn-ea"/>
                <a:cs typeface="+mn-cs"/>
              </a:rPr>
              <a:t>Ph</a:t>
            </a:r>
            <a:r>
              <a:rPr kumimoji="0" lang="vi-VN" sz="3600" b="0" i="0" u="none" strike="noStrike" kern="1200" cap="none" spc="478" normalizeH="0" baseline="0" noProof="0" dirty="0">
                <a:ln>
                  <a:noFill/>
                </a:ln>
                <a:solidFill>
                  <a:srgbClr val="2B4B82"/>
                </a:solidFill>
                <a:effectLst/>
                <a:uLnTx/>
                <a:uFillTx/>
                <a:latin typeface="Josefin Sans Bold Bold"/>
                <a:ea typeface="+mn-ea"/>
                <a:cs typeface="+mn-cs"/>
              </a:rPr>
              <a:t>ươ</a:t>
            </a:r>
            <a:r>
              <a:rPr kumimoji="0" lang="en-SG" sz="3600" b="0" i="0" u="none" strike="noStrike" kern="1200" cap="none" spc="478" normalizeH="0" baseline="0" noProof="0" dirty="0">
                <a:ln>
                  <a:noFill/>
                </a:ln>
                <a:solidFill>
                  <a:srgbClr val="2B4B82"/>
                </a:solidFill>
                <a:effectLst/>
                <a:uLnTx/>
                <a:uFillTx/>
                <a:latin typeface="Josefin Sans Bold Bold"/>
                <a:ea typeface="+mn-ea"/>
                <a:cs typeface="+mn-cs"/>
              </a:rPr>
              <a:t>ng </a:t>
            </a:r>
            <a:r>
              <a:rPr kumimoji="0" lang="en-SG" sz="3600" b="0" i="0" u="none" strike="noStrike" kern="1200" cap="none" spc="478" normalizeH="0" baseline="0" noProof="0" dirty="0" err="1">
                <a:ln>
                  <a:noFill/>
                </a:ln>
                <a:solidFill>
                  <a:srgbClr val="2B4B82"/>
                </a:solidFill>
                <a:effectLst/>
                <a:uLnTx/>
                <a:uFillTx/>
                <a:latin typeface="Josefin Sans Bold Bold"/>
                <a:ea typeface="+mn-ea"/>
                <a:cs typeface="+mn-cs"/>
              </a:rPr>
              <a:t>pháp</a:t>
            </a:r>
            <a:r>
              <a:rPr kumimoji="0" lang="en-SG" sz="3600" b="0" i="0" u="none" strike="noStrike" kern="1200" cap="none" spc="478" normalizeH="0" baseline="0" noProof="0" dirty="0">
                <a:ln>
                  <a:noFill/>
                </a:ln>
                <a:solidFill>
                  <a:srgbClr val="2B4B82"/>
                </a:solidFill>
                <a:effectLst/>
                <a:uLnTx/>
                <a:uFillTx/>
                <a:latin typeface="Josefin Sans Bold Bold"/>
                <a:ea typeface="+mn-ea"/>
                <a:cs typeface="+mn-cs"/>
              </a:rPr>
              <a:t> </a:t>
            </a:r>
            <a:r>
              <a:rPr kumimoji="0" lang="en-SG" sz="3600" b="0" i="0" u="none" strike="noStrike" kern="1200" cap="none" spc="478" normalizeH="0" baseline="0" noProof="0" dirty="0" err="1">
                <a:ln>
                  <a:noFill/>
                </a:ln>
                <a:solidFill>
                  <a:srgbClr val="2B4B82"/>
                </a:solidFill>
                <a:effectLst/>
                <a:uLnTx/>
                <a:uFillTx/>
                <a:latin typeface="Josefin Sans Bold Bold"/>
                <a:ea typeface="+mn-ea"/>
                <a:cs typeface="+mn-cs"/>
              </a:rPr>
              <a:t>động</a:t>
            </a:r>
            <a:endParaRPr kumimoji="0" lang="en-US" sz="3600" b="0" i="0" u="none" strike="noStrike" kern="1200" cap="none" spc="478" normalizeH="0" baseline="0" noProof="0" dirty="0">
              <a:ln>
                <a:noFill/>
              </a:ln>
              <a:solidFill>
                <a:srgbClr val="2B4B82"/>
              </a:solidFill>
              <a:effectLst/>
              <a:uLnTx/>
              <a:uFillTx/>
              <a:latin typeface="Josefin Sans Bold Bold"/>
              <a:ea typeface="+mn-ea"/>
              <a:cs typeface="+mn-cs"/>
            </a:endParaRPr>
          </a:p>
        </p:txBody>
      </p:sp>
      <p:sp>
        <p:nvSpPr>
          <p:cNvPr id="12" name="TextBox 12"/>
          <p:cNvSpPr txBox="1"/>
          <p:nvPr/>
        </p:nvSpPr>
        <p:spPr>
          <a:xfrm>
            <a:off x="7188604" y="5099798"/>
            <a:ext cx="3598602" cy="1013739"/>
          </a:xfrm>
          <a:prstGeom prst="rect">
            <a:avLst/>
          </a:prstGeom>
        </p:spPr>
        <p:txBody>
          <a:bodyPr wrap="square"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SG" sz="3600" b="0" i="0" u="none" strike="noStrike" kern="1200" cap="none" spc="478" normalizeH="0" baseline="0" noProof="0" dirty="0">
                <a:ln>
                  <a:noFill/>
                </a:ln>
                <a:solidFill>
                  <a:srgbClr val="2B4B82"/>
                </a:solidFill>
                <a:effectLst/>
                <a:uLnTx/>
                <a:uFillTx/>
                <a:latin typeface="Josefin Sans Bold Bold"/>
                <a:ea typeface="+mn-ea"/>
                <a:cs typeface="+mn-cs"/>
              </a:rPr>
              <a:t>Ph</a:t>
            </a:r>
            <a:r>
              <a:rPr kumimoji="0" lang="vi-VN" sz="3600" b="0" i="0" u="none" strike="noStrike" kern="1200" cap="none" spc="478" normalizeH="0" baseline="0" noProof="0" dirty="0">
                <a:ln>
                  <a:noFill/>
                </a:ln>
                <a:solidFill>
                  <a:srgbClr val="2B4B82"/>
                </a:solidFill>
                <a:effectLst/>
                <a:uLnTx/>
                <a:uFillTx/>
                <a:latin typeface="Josefin Sans Bold Bold"/>
                <a:ea typeface="+mn-ea"/>
                <a:cs typeface="+mn-cs"/>
              </a:rPr>
              <a:t>ươ</a:t>
            </a:r>
            <a:r>
              <a:rPr kumimoji="0" lang="en-SG" sz="3600" b="0" i="0" u="none" strike="noStrike" kern="1200" cap="none" spc="478" normalizeH="0" baseline="0" noProof="0" dirty="0">
                <a:ln>
                  <a:noFill/>
                </a:ln>
                <a:solidFill>
                  <a:srgbClr val="2B4B82"/>
                </a:solidFill>
                <a:effectLst/>
                <a:uLnTx/>
                <a:uFillTx/>
                <a:latin typeface="Josefin Sans Bold Bold"/>
                <a:ea typeface="+mn-ea"/>
                <a:cs typeface="+mn-cs"/>
              </a:rPr>
              <a:t>ng </a:t>
            </a:r>
            <a:r>
              <a:rPr kumimoji="0" lang="en-SG" sz="3600" b="0" i="0" u="none" strike="noStrike" kern="1200" cap="none" spc="478" normalizeH="0" baseline="0" noProof="0" dirty="0" err="1">
                <a:ln>
                  <a:noFill/>
                </a:ln>
                <a:solidFill>
                  <a:srgbClr val="2B4B82"/>
                </a:solidFill>
                <a:effectLst/>
                <a:uLnTx/>
                <a:uFillTx/>
                <a:latin typeface="Josefin Sans Bold Bold"/>
                <a:ea typeface="+mn-ea"/>
                <a:cs typeface="+mn-cs"/>
              </a:rPr>
              <a:t>pháp</a:t>
            </a:r>
            <a:r>
              <a:rPr kumimoji="0" lang="en-SG" sz="3600" b="0" i="0" u="none" strike="noStrike" kern="1200" cap="none" spc="478" normalizeH="0" baseline="0" noProof="0" dirty="0">
                <a:ln>
                  <a:noFill/>
                </a:ln>
                <a:solidFill>
                  <a:srgbClr val="2B4B82"/>
                </a:solidFill>
                <a:effectLst/>
                <a:uLnTx/>
                <a:uFillTx/>
                <a:latin typeface="Josefin Sans Bold Bold"/>
                <a:ea typeface="+mn-ea"/>
                <a:cs typeface="+mn-cs"/>
              </a:rPr>
              <a:t> </a:t>
            </a:r>
            <a:r>
              <a:rPr kumimoji="0" lang="en-SG" sz="3600" b="0" i="0" u="none" strike="noStrike" kern="1200" cap="none" spc="478" normalizeH="0" baseline="0" noProof="0" dirty="0" err="1">
                <a:ln>
                  <a:noFill/>
                </a:ln>
                <a:solidFill>
                  <a:srgbClr val="2B4B82"/>
                </a:solidFill>
                <a:effectLst/>
                <a:uLnTx/>
                <a:uFillTx/>
                <a:latin typeface="Josefin Sans Bold Bold"/>
                <a:ea typeface="+mn-ea"/>
                <a:cs typeface="+mn-cs"/>
              </a:rPr>
              <a:t>tĩnh</a:t>
            </a:r>
            <a:endParaRPr kumimoji="0" lang="en-US" sz="3600" b="0" i="0" u="none" strike="noStrike" kern="1200" cap="none" spc="478" normalizeH="0" baseline="0" noProof="0" dirty="0">
              <a:ln>
                <a:noFill/>
              </a:ln>
              <a:solidFill>
                <a:srgbClr val="2B4B82"/>
              </a:solidFill>
              <a:effectLst/>
              <a:uLnTx/>
              <a:uFillTx/>
              <a:latin typeface="Josefin Sans Bold Bold"/>
              <a:ea typeface="+mn-ea"/>
              <a:cs typeface="+mn-cs"/>
            </a:endParaRPr>
          </a:p>
        </p:txBody>
      </p:sp>
      <p:sp>
        <p:nvSpPr>
          <p:cNvPr id="20" name="TextBox 20"/>
          <p:cNvSpPr txBox="1"/>
          <p:nvPr/>
        </p:nvSpPr>
        <p:spPr>
          <a:xfrm>
            <a:off x="11556131" y="5143500"/>
            <a:ext cx="3598601" cy="1013739"/>
          </a:xfrm>
          <a:prstGeom prst="rect">
            <a:avLst/>
          </a:prstGeom>
        </p:spPr>
        <p:txBody>
          <a:bodyPr wrap="square"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3600" b="0" i="0" u="none" strike="noStrike" kern="1200" cap="none" spc="478" normalizeH="0" baseline="0" noProof="0" dirty="0">
                <a:ln>
                  <a:noFill/>
                </a:ln>
                <a:solidFill>
                  <a:srgbClr val="2B4B82"/>
                </a:solidFill>
                <a:effectLst/>
                <a:uLnTx/>
                <a:uFillTx/>
                <a:latin typeface="Josefin Sans Bold Bold"/>
                <a:ea typeface="+mn-ea"/>
                <a:cs typeface="+mn-cs"/>
              </a:rPr>
              <a:t>Ph</a:t>
            </a:r>
            <a:r>
              <a:rPr kumimoji="0" lang="vi-VN" sz="3600" b="0" i="0" u="none" strike="noStrike" kern="1200" cap="none" spc="478" normalizeH="0" baseline="0" noProof="0" dirty="0">
                <a:ln>
                  <a:noFill/>
                </a:ln>
                <a:solidFill>
                  <a:srgbClr val="2B4B82"/>
                </a:solidFill>
                <a:effectLst/>
                <a:uLnTx/>
                <a:uFillTx/>
                <a:latin typeface="Josefin Sans Bold Bold"/>
                <a:ea typeface="+mn-ea"/>
                <a:cs typeface="+mn-cs"/>
              </a:rPr>
              <a:t>ươ</a:t>
            </a:r>
            <a:r>
              <a:rPr kumimoji="0" lang="en-SG" sz="3600" b="0" i="0" u="none" strike="noStrike" kern="1200" cap="none" spc="478" normalizeH="0" baseline="0" noProof="0" dirty="0">
                <a:ln>
                  <a:noFill/>
                </a:ln>
                <a:solidFill>
                  <a:srgbClr val="2B4B82"/>
                </a:solidFill>
                <a:effectLst/>
                <a:uLnTx/>
                <a:uFillTx/>
                <a:latin typeface="Josefin Sans Bold Bold"/>
                <a:ea typeface="+mn-ea"/>
                <a:cs typeface="+mn-cs"/>
              </a:rPr>
              <a:t>ng </a:t>
            </a:r>
            <a:r>
              <a:rPr kumimoji="0" lang="en-SG" sz="3600" b="0" i="0" u="none" strike="noStrike" kern="1200" cap="none" spc="478" normalizeH="0" baseline="0" noProof="0" dirty="0" err="1">
                <a:ln>
                  <a:noFill/>
                </a:ln>
                <a:solidFill>
                  <a:srgbClr val="2B4B82"/>
                </a:solidFill>
                <a:effectLst/>
                <a:uLnTx/>
                <a:uFillTx/>
                <a:latin typeface="Josefin Sans Bold Bold"/>
                <a:ea typeface="+mn-ea"/>
                <a:cs typeface="+mn-cs"/>
              </a:rPr>
              <a:t>pháp</a:t>
            </a:r>
            <a:r>
              <a:rPr kumimoji="0" lang="en-SG" sz="3600" b="0" i="0" u="none" strike="noStrike" kern="1200" cap="none" spc="478" normalizeH="0" baseline="0" noProof="0" dirty="0">
                <a:ln>
                  <a:noFill/>
                </a:ln>
                <a:solidFill>
                  <a:srgbClr val="2B4B82"/>
                </a:solidFill>
                <a:effectLst/>
                <a:uLnTx/>
                <a:uFillTx/>
                <a:latin typeface="Josefin Sans Bold Bold"/>
                <a:ea typeface="+mn-ea"/>
                <a:cs typeface="+mn-cs"/>
              </a:rPr>
              <a:t> </a:t>
            </a:r>
            <a:r>
              <a:rPr kumimoji="0" lang="en-SG" sz="3600" b="0" i="0" u="none" strike="noStrike" kern="1200" cap="none" spc="478" normalizeH="0" baseline="0" noProof="0" dirty="0" err="1">
                <a:ln>
                  <a:noFill/>
                </a:ln>
                <a:solidFill>
                  <a:srgbClr val="2B4B82"/>
                </a:solidFill>
                <a:effectLst/>
                <a:uLnTx/>
                <a:uFillTx/>
                <a:latin typeface="Josefin Sans Bold Bold"/>
                <a:ea typeface="+mn-ea"/>
                <a:cs typeface="+mn-cs"/>
              </a:rPr>
              <a:t>kết</a:t>
            </a:r>
            <a:r>
              <a:rPr kumimoji="0" lang="en-SG" sz="3600" b="0" i="0" u="none" strike="noStrike" kern="1200" cap="none" spc="478" normalizeH="0" baseline="0" noProof="0" dirty="0">
                <a:ln>
                  <a:noFill/>
                </a:ln>
                <a:solidFill>
                  <a:srgbClr val="2B4B82"/>
                </a:solidFill>
                <a:effectLst/>
                <a:uLnTx/>
                <a:uFillTx/>
                <a:latin typeface="Josefin Sans Bold Bold"/>
                <a:ea typeface="+mn-ea"/>
                <a:cs typeface="+mn-cs"/>
              </a:rPr>
              <a:t> </a:t>
            </a:r>
            <a:r>
              <a:rPr kumimoji="0" lang="en-SG" sz="3600" b="0" i="0" u="none" strike="noStrike" kern="1200" cap="none" spc="478" normalizeH="0" baseline="0" noProof="0" dirty="0" err="1">
                <a:ln>
                  <a:noFill/>
                </a:ln>
                <a:solidFill>
                  <a:srgbClr val="2B4B82"/>
                </a:solidFill>
                <a:effectLst/>
                <a:uLnTx/>
                <a:uFillTx/>
                <a:latin typeface="Josefin Sans Bold Bold"/>
                <a:ea typeface="+mn-ea"/>
                <a:cs typeface="+mn-cs"/>
              </a:rPr>
              <a:t>hợp</a:t>
            </a:r>
            <a:endParaRPr kumimoji="0" lang="en-US" sz="3600" b="0" i="0" u="none" strike="noStrike" kern="1200" cap="none" spc="478" normalizeH="0" baseline="0" noProof="0" dirty="0">
              <a:ln>
                <a:noFill/>
              </a:ln>
              <a:solidFill>
                <a:srgbClr val="2B4B82"/>
              </a:solidFill>
              <a:effectLst/>
              <a:uLnTx/>
              <a:uFillTx/>
              <a:latin typeface="Josefin Sans Bold Bold"/>
              <a:ea typeface="+mn-ea"/>
              <a:cs typeface="+mn-cs"/>
            </a:endParaRPr>
          </a:p>
        </p:txBody>
      </p:sp>
      <p:grpSp>
        <p:nvGrpSpPr>
          <p:cNvPr id="23" name="Group 23"/>
          <p:cNvGrpSpPr/>
          <p:nvPr/>
        </p:nvGrpSpPr>
        <p:grpSpPr>
          <a:xfrm>
            <a:off x="4331046" y="3543300"/>
            <a:ext cx="9313717" cy="816524"/>
            <a:chOff x="3136369" y="-141904"/>
            <a:chExt cx="12418289" cy="1088698"/>
          </a:xfrm>
        </p:grpSpPr>
        <p:sp>
          <p:nvSpPr>
            <p:cNvPr id="24" name="TextBox 24"/>
            <p:cNvSpPr txBox="1"/>
            <p:nvPr/>
          </p:nvSpPr>
          <p:spPr>
            <a:xfrm>
              <a:off x="3136369" y="-141904"/>
              <a:ext cx="915024" cy="1072088"/>
            </a:xfrm>
            <a:prstGeom prst="rect">
              <a:avLst/>
            </a:prstGeom>
          </p:spPr>
          <p:txBody>
            <a:bodyPr wrap="square" lIns="0" tIns="0" rIns="0" bIns="0" rtlCol="0" anchor="t">
              <a:spAutoFit/>
            </a:bodyPr>
            <a:lstStyle/>
            <a:p>
              <a:pPr marL="0" marR="0" lvl="0" indent="0" algn="ctr" defTabSz="914400" rtl="0" eaLnBrk="1" fontAlgn="auto" latinLnBrk="0" hangingPunct="1">
                <a:lnSpc>
                  <a:spcPts val="6160"/>
                </a:lnSpc>
                <a:spcBef>
                  <a:spcPts val="0"/>
                </a:spcBef>
                <a:spcAft>
                  <a:spcPts val="0"/>
                </a:spcAft>
                <a:buClrTx/>
                <a:buSzTx/>
                <a:buFontTx/>
                <a:buNone/>
                <a:tabLst/>
                <a:defRPr/>
              </a:pPr>
              <a:r>
                <a:rPr kumimoji="0" lang="en-US" sz="5000" b="0" i="0" u="none" strike="noStrike" kern="1200" cap="none" spc="752" normalizeH="0" baseline="0" noProof="0" dirty="0">
                  <a:ln>
                    <a:noFill/>
                  </a:ln>
                  <a:solidFill>
                    <a:srgbClr val="2B4B82"/>
                  </a:solidFill>
                  <a:effectLst/>
                  <a:uLnTx/>
                  <a:uFillTx/>
                  <a:latin typeface="Josefin Sans Bold Bold"/>
                  <a:ea typeface="+mn-ea"/>
                  <a:cs typeface="+mn-cs"/>
                </a:rPr>
                <a:t>1</a:t>
              </a:r>
            </a:p>
          </p:txBody>
        </p:sp>
        <p:sp>
          <p:nvSpPr>
            <p:cNvPr id="26" name="TextBox 26"/>
            <p:cNvSpPr txBox="1"/>
            <p:nvPr/>
          </p:nvSpPr>
          <p:spPr>
            <a:xfrm>
              <a:off x="8926796" y="-104775"/>
              <a:ext cx="804493" cy="1051569"/>
            </a:xfrm>
            <a:prstGeom prst="rect">
              <a:avLst/>
            </a:prstGeom>
          </p:spPr>
          <p:txBody>
            <a:bodyPr lIns="0" tIns="0" rIns="0" bIns="0" rtlCol="0" anchor="t">
              <a:spAutoFit/>
            </a:bodyPr>
            <a:lstStyle/>
            <a:p>
              <a:pPr marL="0" marR="0" lvl="0" indent="0" algn="ctr" defTabSz="914400" rtl="0" eaLnBrk="1" fontAlgn="auto" latinLnBrk="0" hangingPunct="1">
                <a:lnSpc>
                  <a:spcPts val="6160"/>
                </a:lnSpc>
                <a:spcBef>
                  <a:spcPts val="0"/>
                </a:spcBef>
                <a:spcAft>
                  <a:spcPts val="0"/>
                </a:spcAft>
                <a:buClrTx/>
                <a:buSzTx/>
                <a:buFontTx/>
                <a:buNone/>
                <a:tabLst/>
                <a:defRPr/>
              </a:pPr>
              <a:r>
                <a:rPr kumimoji="0" lang="en-SG" sz="5000" b="0" i="0" u="none" strike="noStrike" kern="1200" cap="none" spc="752" normalizeH="0" baseline="0" noProof="0" dirty="0">
                  <a:ln>
                    <a:noFill/>
                  </a:ln>
                  <a:solidFill>
                    <a:srgbClr val="2B4B82"/>
                  </a:solidFill>
                  <a:effectLst/>
                  <a:uLnTx/>
                  <a:uFillTx/>
                  <a:latin typeface="Josefin Sans Bold Bold"/>
                  <a:ea typeface="+mn-ea"/>
                  <a:cs typeface="+mn-cs"/>
                </a:rPr>
                <a:t>2</a:t>
              </a:r>
              <a:endParaRPr kumimoji="0" lang="en-US" sz="5000" b="0" i="0" u="none" strike="noStrike" kern="1200" cap="none" spc="752" normalizeH="0" baseline="0" noProof="0" dirty="0">
                <a:ln>
                  <a:noFill/>
                </a:ln>
                <a:solidFill>
                  <a:srgbClr val="2B4B82"/>
                </a:solidFill>
                <a:effectLst/>
                <a:uLnTx/>
                <a:uFillTx/>
                <a:latin typeface="Josefin Sans Bold Bold"/>
                <a:ea typeface="+mn-ea"/>
                <a:cs typeface="+mn-cs"/>
              </a:endParaRPr>
            </a:p>
          </p:txBody>
        </p:sp>
        <p:sp>
          <p:nvSpPr>
            <p:cNvPr id="28" name="TextBox 28"/>
            <p:cNvSpPr txBox="1"/>
            <p:nvPr/>
          </p:nvSpPr>
          <p:spPr>
            <a:xfrm>
              <a:off x="14750165" y="-141904"/>
              <a:ext cx="804493" cy="1051569"/>
            </a:xfrm>
            <a:prstGeom prst="rect">
              <a:avLst/>
            </a:prstGeom>
          </p:spPr>
          <p:txBody>
            <a:bodyPr lIns="0" tIns="0" rIns="0" bIns="0" rtlCol="0" anchor="t">
              <a:spAutoFit/>
            </a:bodyPr>
            <a:lstStyle/>
            <a:p>
              <a:pPr marL="0" marR="0" lvl="0" indent="0" algn="ctr" defTabSz="914400" rtl="0" eaLnBrk="1" fontAlgn="auto" latinLnBrk="0" hangingPunct="1">
                <a:lnSpc>
                  <a:spcPts val="6160"/>
                </a:lnSpc>
                <a:spcBef>
                  <a:spcPts val="0"/>
                </a:spcBef>
                <a:spcAft>
                  <a:spcPts val="0"/>
                </a:spcAft>
                <a:buClrTx/>
                <a:buSzTx/>
                <a:buFontTx/>
                <a:buNone/>
                <a:tabLst/>
                <a:defRPr/>
              </a:pPr>
              <a:r>
                <a:rPr kumimoji="0" lang="en-SG" sz="5000" b="0" i="0" u="none" strike="noStrike" kern="1200" cap="none" spc="752" normalizeH="0" baseline="0" noProof="0" dirty="0">
                  <a:ln>
                    <a:noFill/>
                  </a:ln>
                  <a:solidFill>
                    <a:srgbClr val="2B4B82"/>
                  </a:solidFill>
                  <a:effectLst/>
                  <a:uLnTx/>
                  <a:uFillTx/>
                  <a:latin typeface="Josefin Sans Bold Bold"/>
                  <a:ea typeface="+mn-ea"/>
                  <a:cs typeface="+mn-cs"/>
                </a:rPr>
                <a:t>3</a:t>
              </a:r>
              <a:endParaRPr kumimoji="0" lang="en-US" sz="5000" b="0" i="0" u="none" strike="noStrike" kern="1200" cap="none" spc="752" normalizeH="0" baseline="0" noProof="0" dirty="0">
                <a:ln>
                  <a:noFill/>
                </a:ln>
                <a:solidFill>
                  <a:srgbClr val="2B4B82"/>
                </a:solidFill>
                <a:effectLst/>
                <a:uLnTx/>
                <a:uFillTx/>
                <a:latin typeface="Josefin Sans Bold Bold"/>
                <a:ea typeface="+mn-ea"/>
                <a:cs typeface="+mn-cs"/>
              </a:endParaRPr>
            </a:p>
          </p:txBody>
        </p:sp>
        <p:sp>
          <p:nvSpPr>
            <p:cNvPr id="29" name="AutoShape 29"/>
            <p:cNvSpPr/>
            <p:nvPr/>
          </p:nvSpPr>
          <p:spPr>
            <a:xfrm flipV="1">
              <a:off x="4194866" y="382693"/>
              <a:ext cx="4371568" cy="0"/>
            </a:xfrm>
            <a:prstGeom prst="line">
              <a:avLst/>
            </a:prstGeom>
            <a:ln w="38100" cap="flat">
              <a:solidFill>
                <a:srgbClr val="2B4B82"/>
              </a:solidFill>
              <a:prstDash val="solid"/>
              <a:headEnd type="none" w="sm" len="sm"/>
              <a:tailEnd type="none" w="sm" len="sm"/>
            </a:ln>
          </p:spPr>
        </p:sp>
        <p:sp>
          <p:nvSpPr>
            <p:cNvPr id="32" name="AutoShape 32"/>
            <p:cNvSpPr/>
            <p:nvPr/>
          </p:nvSpPr>
          <p:spPr>
            <a:xfrm>
              <a:off x="9849441" y="421009"/>
              <a:ext cx="4371568" cy="0"/>
            </a:xfrm>
            <a:prstGeom prst="line">
              <a:avLst/>
            </a:prstGeom>
            <a:ln w="38100" cap="flat">
              <a:solidFill>
                <a:srgbClr val="2B4B82"/>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3" name="Picture 5">
            <a:extLst>
              <a:ext uri="{FF2B5EF4-FFF2-40B4-BE49-F238E27FC236}">
                <a16:creationId xmlns:a16="http://schemas.microsoft.com/office/drawing/2014/main" id="{5781E1D8-2FCA-1662-0852-B38F79F114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06780" y="6676864"/>
            <a:ext cx="6486046" cy="5200971"/>
          </a:xfrm>
          <a:prstGeom prst="rect">
            <a:avLst/>
          </a:prstGeom>
        </p:spPr>
      </p:pic>
    </p:spTree>
    <p:extLst>
      <p:ext uri="{BB962C8B-B14F-4D97-AF65-F5344CB8AC3E}">
        <p14:creationId xmlns:p14="http://schemas.microsoft.com/office/powerpoint/2010/main" val="2989486678"/>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87400" y="2456125"/>
            <a:ext cx="4394719" cy="3523765"/>
          </a:xfrm>
          <a:prstGeom prst="rect">
            <a:avLst/>
          </a:prstGeom>
        </p:spPr>
      </p:pic>
      <p:sp>
        <p:nvSpPr>
          <p:cNvPr id="4" name="TextBox 4"/>
          <p:cNvSpPr txBox="1"/>
          <p:nvPr/>
        </p:nvSpPr>
        <p:spPr>
          <a:xfrm>
            <a:off x="457200" y="342900"/>
            <a:ext cx="6477000" cy="677108"/>
          </a:xfrm>
          <a:prstGeom prst="rect">
            <a:avLst/>
          </a:prstGeom>
        </p:spPr>
        <p:txBody>
          <a:bodyPr wrap="square" lIns="0" tIns="0" rIns="0" bIns="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31356E"/>
                </a:solidFill>
                <a:effectLst/>
                <a:uLnTx/>
                <a:uFillTx/>
                <a:latin typeface="Josefin Sans Bold" pitchFamily="2" charset="0"/>
                <a:ea typeface="+mn-ea"/>
                <a:cs typeface="+mn-cs"/>
              </a:rPr>
              <a:t>4.5.1. Ph</a:t>
            </a:r>
            <a:r>
              <a:rPr kumimoji="0" lang="vi-VN" sz="4400" b="0" i="0" u="none" strike="noStrike" kern="1200" cap="none" spc="0" normalizeH="0" baseline="0" noProof="0" dirty="0">
                <a:ln>
                  <a:noFill/>
                </a:ln>
                <a:solidFill>
                  <a:srgbClr val="31356E"/>
                </a:solidFill>
                <a:effectLst/>
                <a:uLnTx/>
                <a:uFillTx/>
                <a:latin typeface="Josefin Sans Bold" pitchFamily="2" charset="0"/>
                <a:ea typeface="+mn-ea"/>
                <a:cs typeface="+mn-cs"/>
              </a:rPr>
              <a:t>ươ</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ng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pháp</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động</a:t>
            </a:r>
            <a:endParaRPr kumimoji="0" lang="en-US" sz="4400" b="0" i="0" u="none" strike="noStrike" kern="1200" cap="none" spc="0" normalizeH="0" baseline="0" noProof="0" dirty="0">
              <a:ln>
                <a:noFill/>
              </a:ln>
              <a:solidFill>
                <a:srgbClr val="31356E"/>
              </a:solidFill>
              <a:effectLst/>
              <a:uLnTx/>
              <a:uFillTx/>
              <a:latin typeface="Josefin Sans Bold" pitchFamily="2" charset="0"/>
              <a:ea typeface="+mn-ea"/>
              <a:cs typeface="+mn-cs"/>
            </a:endParaRPr>
          </a:p>
        </p:txBody>
      </p:sp>
      <p:sp>
        <p:nvSpPr>
          <p:cNvPr id="6" name="TextBox 9">
            <a:extLst>
              <a:ext uri="{FF2B5EF4-FFF2-40B4-BE49-F238E27FC236}">
                <a16:creationId xmlns:a16="http://schemas.microsoft.com/office/drawing/2014/main" id="{0D3D5DF6-15DD-AE45-080F-DD0DD3BE467A}"/>
              </a:ext>
            </a:extLst>
          </p:cNvPr>
          <p:cNvSpPr txBox="1"/>
          <p:nvPr/>
        </p:nvSpPr>
        <p:spPr>
          <a:xfrm>
            <a:off x="942109" y="2171701"/>
            <a:ext cx="11859491" cy="406360"/>
          </a:xfrm>
          <a:prstGeom prst="rect">
            <a:avLst/>
          </a:prstGeom>
        </p:spPr>
        <p:txBody>
          <a:bodyPr wrap="square" lIns="0" tIns="0" rIns="0" bIns="0" rtlCol="0" anchor="t">
            <a:spAutoFit/>
          </a:bodyPr>
          <a:lstStyle/>
          <a:p>
            <a:pPr marL="0" marR="0" lvl="0" indent="0" algn="just" defTabSz="914400" rtl="0" eaLnBrk="1" fontAlgn="auto" latinLnBrk="0" hangingPunct="1">
              <a:lnSpc>
                <a:spcPts val="2940"/>
              </a:lnSpc>
              <a:spcBef>
                <a:spcPts val="0"/>
              </a:spcBef>
              <a:spcAft>
                <a:spcPts val="0"/>
              </a:spcAft>
              <a:buClrTx/>
              <a:buSzTx/>
              <a:buFontTx/>
              <a:buNone/>
              <a:tabLst/>
              <a:defRPr/>
            </a:pPr>
            <a:r>
              <a:rPr kumimoji="0" lang="vi-VN" sz="3200" b="1" i="0" u="sng" strike="noStrike" kern="1200" cap="none" spc="0" normalizeH="0" baseline="0" noProof="0" dirty="0">
                <a:ln>
                  <a:noFill/>
                </a:ln>
                <a:solidFill>
                  <a:srgbClr val="2B4B82"/>
                </a:solidFill>
                <a:effectLst/>
                <a:uLnTx/>
                <a:uFillTx/>
                <a:latin typeface="Josefin Sans Bold" pitchFamily="2" charset="0"/>
                <a:ea typeface="+mn-ea"/>
                <a:cs typeface="+mn-cs"/>
              </a:rPr>
              <a:t>Ý</a:t>
            </a:r>
            <a:r>
              <a:rPr kumimoji="0" lang="en-SG" sz="3200" b="1"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tưởng</a:t>
            </a:r>
            <a:r>
              <a:rPr kumimoji="0" lang="vi-VN"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thuật</a:t>
            </a:r>
            <a:r>
              <a:rPr kumimoji="0" lang="en-US"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toán</a:t>
            </a:r>
            <a:r>
              <a:rPr kumimoji="0" lang="en-US" sz="3200" b="1" i="0" u="sng" strike="noStrike" kern="1200" cap="none" spc="0" normalizeH="0" baseline="0" noProof="0" dirty="0">
                <a:ln>
                  <a:noFill/>
                </a:ln>
                <a:solidFill>
                  <a:srgbClr val="2B4B82"/>
                </a:solidFill>
                <a:effectLst/>
                <a:uLnTx/>
                <a:uFillTx/>
                <a:latin typeface="Josefin Sans Bold" pitchFamily="2" charset="0"/>
                <a:ea typeface="+mn-ea"/>
                <a:cs typeface="+mn-cs"/>
              </a:rPr>
              <a:t>:</a:t>
            </a:r>
            <a:r>
              <a:rPr kumimoji="0" lang="en-US" sz="3200" b="1"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Thuật</a:t>
            </a:r>
            <a:r>
              <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toán</a:t>
            </a:r>
            <a:r>
              <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tổ</a:t>
            </a:r>
            <a:r>
              <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hợp</a:t>
            </a:r>
            <a:r>
              <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rPr>
              <a:t> 2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giai</a:t>
            </a:r>
            <a:r>
              <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đoạn</a:t>
            </a:r>
            <a:r>
              <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sng" strike="noStrike" kern="1200" cap="none" spc="0" normalizeH="0" baseline="0" noProof="0" dirty="0" err="1">
                <a:ln>
                  <a:noFill/>
                </a:ln>
                <a:solidFill>
                  <a:srgbClr val="2B4B82"/>
                </a:solidFill>
                <a:effectLst/>
                <a:uLnTx/>
                <a:uFillTx/>
                <a:latin typeface="Josefin Sans Bold" pitchFamily="2" charset="0"/>
                <a:ea typeface="+mn-ea"/>
                <a:cs typeface="+mn-cs"/>
              </a:rPr>
              <a:t>phân</a:t>
            </a:r>
            <a:r>
              <a:rPr kumimoji="0" lang="en-US" sz="24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sng" strike="noStrike" kern="1200" cap="none" spc="0" normalizeH="0" baseline="0" noProof="0" dirty="0" err="1">
                <a:ln>
                  <a:noFill/>
                </a:ln>
                <a:solidFill>
                  <a:srgbClr val="2B4B82"/>
                </a:solidFill>
                <a:effectLst/>
                <a:uLnTx/>
                <a:uFillTx/>
                <a:latin typeface="Josefin Sans Bold" pitchFamily="2" charset="0"/>
                <a:ea typeface="+mn-ea"/>
                <a:cs typeface="+mn-cs"/>
              </a:rPr>
              <a:t>rã</a:t>
            </a:r>
            <a:r>
              <a:rPr kumimoji="0" lang="en-US" sz="24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và</a:t>
            </a:r>
            <a:r>
              <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sng" strike="noStrike" kern="1200" cap="none" spc="0" normalizeH="0" baseline="0" noProof="0" dirty="0" err="1">
                <a:ln>
                  <a:noFill/>
                </a:ln>
                <a:solidFill>
                  <a:srgbClr val="2B4B82"/>
                </a:solidFill>
                <a:effectLst/>
                <a:uLnTx/>
                <a:uFillTx/>
                <a:latin typeface="Josefin Sans Bold" pitchFamily="2" charset="0"/>
                <a:ea typeface="+mn-ea"/>
                <a:cs typeface="+mn-cs"/>
              </a:rPr>
              <a:t>tối</a:t>
            </a:r>
            <a:r>
              <a:rPr kumimoji="0" lang="en-US" sz="24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sng" strike="noStrike" kern="1200" cap="none" spc="0" normalizeH="0" baseline="0" noProof="0" dirty="0" err="1">
                <a:ln>
                  <a:noFill/>
                </a:ln>
                <a:solidFill>
                  <a:srgbClr val="2B4B82"/>
                </a:solidFill>
                <a:effectLst/>
                <a:uLnTx/>
                <a:uFillTx/>
                <a:latin typeface="Josefin Sans Bold" pitchFamily="2" charset="0"/>
                <a:ea typeface="+mn-ea"/>
                <a:cs typeface="+mn-cs"/>
              </a:rPr>
              <a:t>ưu</a:t>
            </a:r>
            <a:r>
              <a:rPr kumimoji="0" lang="en-US" sz="24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2400" b="0" i="0" u="sng" strike="noStrike" kern="1200" cap="none" spc="0" normalizeH="0" baseline="0" noProof="0" dirty="0" err="1">
                <a:ln>
                  <a:noFill/>
                </a:ln>
                <a:solidFill>
                  <a:srgbClr val="2B4B82"/>
                </a:solidFill>
                <a:effectLst/>
                <a:uLnTx/>
                <a:uFillTx/>
                <a:latin typeface="Josefin Sans Bold" pitchFamily="2" charset="0"/>
                <a:ea typeface="+mn-ea"/>
                <a:cs typeface="+mn-cs"/>
              </a:rPr>
              <a:t>hóa</a:t>
            </a:r>
            <a:r>
              <a:rPr kumimoji="0" lang="en-US" sz="2400" b="0" i="0" u="sng" strike="noStrike" kern="1200" cap="none" spc="0" normalizeH="0" baseline="0" noProof="0" dirty="0">
                <a:ln>
                  <a:noFill/>
                </a:ln>
                <a:solidFill>
                  <a:srgbClr val="2B4B82"/>
                </a:solidFill>
                <a:effectLst/>
                <a:uLnTx/>
                <a:uFillTx/>
                <a:latin typeface="Josefin Sans Bold" pitchFamily="2" charset="0"/>
                <a:ea typeface="+mn-ea"/>
                <a:cs typeface="+mn-cs"/>
              </a:rPr>
              <a:t>.</a:t>
            </a:r>
            <a:endParaRPr kumimoji="0" lang="en-US" sz="3200" b="0" i="0" u="sng" strike="noStrike" kern="1200" cap="none" spc="0" normalizeH="0" baseline="0" noProof="0" dirty="0">
              <a:ln>
                <a:noFill/>
              </a:ln>
              <a:solidFill>
                <a:srgbClr val="2B4B82"/>
              </a:solidFill>
              <a:effectLst/>
              <a:uLnTx/>
              <a:uFillTx/>
              <a:latin typeface="Josefin Sans Bold" pitchFamily="2" charset="0"/>
              <a:ea typeface="+mn-ea"/>
              <a:cs typeface="+mn-cs"/>
            </a:endParaRPr>
          </a:p>
        </p:txBody>
      </p:sp>
      <p:sp>
        <p:nvSpPr>
          <p:cNvPr id="10" name="TextBox 9">
            <a:extLst>
              <a:ext uri="{FF2B5EF4-FFF2-40B4-BE49-F238E27FC236}">
                <a16:creationId xmlns:a16="http://schemas.microsoft.com/office/drawing/2014/main" id="{D87B8B7D-3041-BB78-6129-BA0F1E15F7AB}"/>
              </a:ext>
            </a:extLst>
          </p:cNvPr>
          <p:cNvSpPr txBox="1"/>
          <p:nvPr/>
        </p:nvSpPr>
        <p:spPr>
          <a:xfrm>
            <a:off x="942109" y="1303467"/>
            <a:ext cx="9903172"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Thuật</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toán</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minh</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họa</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a:t>
            </a:r>
            <a:r>
              <a:rPr kumimoji="0" lang="en-SG" sz="32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4000" b="0" i="0" u="none" strike="noStrike" kern="1200" cap="none" spc="0" normalizeH="0" baseline="0" noProof="0" dirty="0">
                <a:ln>
                  <a:noFill/>
                </a:ln>
                <a:solidFill>
                  <a:srgbClr val="2B4B82"/>
                </a:solidFill>
                <a:effectLst/>
                <a:uLnTx/>
                <a:uFillTx/>
                <a:latin typeface="Josefin Sans Bold" pitchFamily="2" charset="0"/>
                <a:ea typeface="+mn-ea"/>
                <a:cs typeface="+mn-cs"/>
              </a:rPr>
              <a:t>Ingres </a:t>
            </a:r>
            <a:r>
              <a:rPr kumimoji="0" lang="en-SG" sz="4000" b="0" i="0" u="none" strike="noStrike" kern="1200" cap="none" spc="0" normalizeH="0" baseline="0" noProof="0" dirty="0" err="1">
                <a:ln>
                  <a:noFill/>
                </a:ln>
                <a:solidFill>
                  <a:srgbClr val="2B4B82"/>
                </a:solidFill>
                <a:effectLst/>
                <a:uLnTx/>
                <a:uFillTx/>
                <a:latin typeface="Josefin Sans Bold" pitchFamily="2" charset="0"/>
                <a:ea typeface="+mn-ea"/>
                <a:cs typeface="+mn-cs"/>
              </a:rPr>
              <a:t>phân</a:t>
            </a:r>
            <a:r>
              <a:rPr kumimoji="0" lang="en-SG" sz="4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4000" b="0" i="0" u="none" strike="noStrike" kern="1200" cap="none" spc="0" normalizeH="0" baseline="0" noProof="0" dirty="0" err="1">
                <a:ln>
                  <a:noFill/>
                </a:ln>
                <a:solidFill>
                  <a:srgbClr val="2B4B82"/>
                </a:solidFill>
                <a:effectLst/>
                <a:uLnTx/>
                <a:uFillTx/>
                <a:latin typeface="Josefin Sans Bold" pitchFamily="2" charset="0"/>
                <a:ea typeface="+mn-ea"/>
                <a:cs typeface="+mn-cs"/>
              </a:rPr>
              <a:t>tán</a:t>
            </a:r>
            <a:endParaRPr kumimoji="0" lang="en-US" sz="3200" b="0" i="0" u="none" strike="noStrike" kern="1200" cap="none" spc="0" normalizeH="0" baseline="0" noProof="0" dirty="0">
              <a:ln>
                <a:noFill/>
              </a:ln>
              <a:solidFill>
                <a:srgbClr val="2B4B82"/>
              </a:solidFill>
              <a:effectLst/>
              <a:uLnTx/>
              <a:uFillTx/>
              <a:latin typeface="Josefin Sans Bold" pitchFamily="2" charset="0"/>
              <a:ea typeface="+mn-ea"/>
              <a:cs typeface="+mn-cs"/>
            </a:endParaRPr>
          </a:p>
        </p:txBody>
      </p:sp>
      <p:sp>
        <p:nvSpPr>
          <p:cNvPr id="11" name="TextBox 10">
            <a:extLst>
              <a:ext uri="{FF2B5EF4-FFF2-40B4-BE49-F238E27FC236}">
                <a16:creationId xmlns:a16="http://schemas.microsoft.com/office/drawing/2014/main" id="{03669D14-4CF7-98A8-BE96-4C2C36F86DC2}"/>
              </a:ext>
            </a:extLst>
          </p:cNvPr>
          <p:cNvSpPr txBox="1"/>
          <p:nvPr/>
        </p:nvSpPr>
        <p:spPr>
          <a:xfrm>
            <a:off x="1524000" y="2857193"/>
            <a:ext cx="12725400" cy="1862048"/>
          </a:xfrm>
          <a:prstGeom prst="rect">
            <a:avLst/>
          </a:prstGeom>
          <a:noFill/>
        </p:spPr>
        <p:txBody>
          <a:bodyPr wrap="square" rtlCol="0">
            <a:spAutoFit/>
          </a:bodyPr>
          <a:lstStyle/>
          <a:p>
            <a:pPr marL="285750" marR="0" lvl="0" indent="-285750" algn="just"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Đầu</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tiên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phân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rã</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câu</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truy</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vấn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dạng</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phép</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toán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quan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hệ</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thành</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các</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phần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nhỏ</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hơn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a:t>
            </a:r>
          </a:p>
          <a:p>
            <a:pPr marL="285750" marR="0" lvl="0" indent="-285750" algn="just"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Các</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câu</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truy</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vấn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được</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phân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rã</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thành</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một</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chuỗi</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các</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truy</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vấn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có</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một</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mối</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quan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hệ</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chung</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duy</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nhất</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a:t>
            </a:r>
          </a:p>
          <a:p>
            <a:pPr marL="285750" marR="0" lvl="0" indent="-285750" algn="just"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Sau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đó</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mỗi</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câu</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truy</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vấn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đơn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quan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hệ</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được</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xử</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lý</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bởi</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một</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thể</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xử</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lý</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truy</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vấn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1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biến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(OVQP)</a:t>
            </a:r>
            <a:endParaRPr kumimoji="0" lang="en-US" sz="2000" b="0" i="0" u="none" strike="noStrike" kern="1200" cap="none" spc="0" normalizeH="0" baseline="0" noProof="0" dirty="0">
              <a:ln>
                <a:noFill/>
              </a:ln>
              <a:solidFill>
                <a:srgbClr val="2B4B82"/>
              </a:solidFill>
              <a:effectLst/>
              <a:uLnTx/>
              <a:uFillTx/>
              <a:latin typeface="Josefin Sans Bold" pitchFamily="2" charset="0"/>
              <a:ea typeface="+mn-ea"/>
              <a:cs typeface="+mn-cs"/>
            </a:endParaRPr>
          </a:p>
        </p:txBody>
      </p:sp>
      <p:sp>
        <p:nvSpPr>
          <p:cNvPr id="13" name="TextBox 12">
            <a:extLst>
              <a:ext uri="{FF2B5EF4-FFF2-40B4-BE49-F238E27FC236}">
                <a16:creationId xmlns:a16="http://schemas.microsoft.com/office/drawing/2014/main" id="{E7EE1392-F771-08CB-E1A8-82CBFDBF1414}"/>
              </a:ext>
            </a:extLst>
          </p:cNvPr>
          <p:cNvSpPr txBox="1"/>
          <p:nvPr/>
        </p:nvSpPr>
        <p:spPr>
          <a:xfrm>
            <a:off x="942109" y="4998373"/>
            <a:ext cx="9358652" cy="584775"/>
          </a:xfrm>
          <a:prstGeom prst="rect">
            <a:avLst/>
          </a:prstGeom>
          <a:noFill/>
        </p:spPr>
        <p:txBody>
          <a:bodyPr wrap="non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Hàm</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mục</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tiêu</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a:t>
            </a:r>
            <a:r>
              <a:rPr kumimoji="0" lang="en-SG" sz="32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Tối</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thiểu</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sng" strike="noStrike" kern="1200" cap="none" spc="0" normalizeH="0" baseline="0" noProof="0" dirty="0" err="1">
                <a:ln>
                  <a:noFill/>
                </a:ln>
                <a:solidFill>
                  <a:srgbClr val="2B4B82"/>
                </a:solidFill>
                <a:effectLst/>
                <a:uLnTx/>
                <a:uFillTx/>
                <a:latin typeface="Josefin Sans Bold" pitchFamily="2" charset="0"/>
                <a:ea typeface="+mn-ea"/>
                <a:cs typeface="+mn-cs"/>
              </a:rPr>
              <a:t>tổng</a:t>
            </a:r>
            <a:r>
              <a:rPr kumimoji="0" lang="en-SG" sz="2400" b="0" i="0" u="sng" strike="noStrike" kern="1200" cap="none" spc="0" normalizeH="0" baseline="0" noProof="0" dirty="0">
                <a:ln>
                  <a:noFill/>
                </a:ln>
                <a:solidFill>
                  <a:srgbClr val="2B4B82"/>
                </a:solidFill>
                <a:effectLst/>
                <a:uLnTx/>
                <a:uFillTx/>
                <a:latin typeface="Josefin Sans Bold" pitchFamily="2" charset="0"/>
                <a:ea typeface="+mn-ea"/>
                <a:cs typeface="+mn-cs"/>
              </a:rPr>
              <a:t> chi </a:t>
            </a:r>
            <a:r>
              <a:rPr kumimoji="0" lang="en-SG" sz="2400" b="0" i="0" u="sng" strike="noStrike" kern="1200" cap="none" spc="0" normalizeH="0" baseline="0" noProof="0" dirty="0" err="1">
                <a:ln>
                  <a:noFill/>
                </a:ln>
                <a:solidFill>
                  <a:srgbClr val="2B4B82"/>
                </a:solidFill>
                <a:effectLst/>
                <a:uLnTx/>
                <a:uFillTx/>
                <a:latin typeface="Josefin Sans Bold" pitchFamily="2" charset="0"/>
                <a:ea typeface="+mn-ea"/>
                <a:cs typeface="+mn-cs"/>
              </a:rPr>
              <a:t>ph</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í</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và</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sng" strike="noStrike" kern="1200" cap="none" spc="0" normalizeH="0" baseline="0" noProof="0" dirty="0" err="1">
                <a:ln>
                  <a:noFill/>
                </a:ln>
                <a:solidFill>
                  <a:srgbClr val="2B4B82"/>
                </a:solidFill>
                <a:effectLst/>
                <a:uLnTx/>
                <a:uFillTx/>
                <a:latin typeface="Josefin Sans Bold" pitchFamily="2" charset="0"/>
                <a:ea typeface="+mn-ea"/>
                <a:cs typeface="+mn-cs"/>
              </a:rPr>
              <a:t>thời</a:t>
            </a:r>
            <a:r>
              <a:rPr kumimoji="0" lang="en-SG" sz="24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sng" strike="noStrike" kern="1200" cap="none" spc="0" normalizeH="0" baseline="0" noProof="0" dirty="0" err="1">
                <a:ln>
                  <a:noFill/>
                </a:ln>
                <a:solidFill>
                  <a:srgbClr val="2B4B82"/>
                </a:solidFill>
                <a:effectLst/>
                <a:uLnTx/>
                <a:uFillTx/>
                <a:latin typeface="Josefin Sans Bold" pitchFamily="2" charset="0"/>
                <a:ea typeface="+mn-ea"/>
                <a:cs typeface="+mn-cs"/>
              </a:rPr>
              <a:t>gian</a:t>
            </a:r>
            <a:r>
              <a:rPr kumimoji="0" lang="en-SG" sz="24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sng" strike="noStrike" kern="1200" cap="none" spc="0" normalizeH="0" baseline="0" noProof="0" dirty="0" err="1">
                <a:ln>
                  <a:noFill/>
                </a:ln>
                <a:solidFill>
                  <a:srgbClr val="2B4B82"/>
                </a:solidFill>
                <a:effectLst/>
                <a:uLnTx/>
                <a:uFillTx/>
                <a:latin typeface="Josefin Sans Bold" pitchFamily="2" charset="0"/>
                <a:ea typeface="+mn-ea"/>
                <a:cs typeface="+mn-cs"/>
              </a:rPr>
              <a:t>trả</a:t>
            </a:r>
            <a:r>
              <a:rPr kumimoji="0" lang="en-SG" sz="24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sng" strike="noStrike" kern="1200" cap="none" spc="0" normalizeH="0" baseline="0" noProof="0" dirty="0" err="1">
                <a:ln>
                  <a:noFill/>
                </a:ln>
                <a:solidFill>
                  <a:srgbClr val="2B4B82"/>
                </a:solidFill>
                <a:effectLst/>
                <a:uLnTx/>
                <a:uFillTx/>
                <a:latin typeface="Josefin Sans Bold" pitchFamily="2" charset="0"/>
                <a:ea typeface="+mn-ea"/>
                <a:cs typeface="+mn-cs"/>
              </a:rPr>
              <a:t>lời</a:t>
            </a:r>
            <a:r>
              <a:rPr kumimoji="0" lang="en-SG" sz="2400" b="0" i="0" u="sng" strike="noStrike" kern="1200" cap="none" spc="0" normalizeH="0" baseline="0" noProof="0" dirty="0">
                <a:ln>
                  <a:noFill/>
                </a:ln>
                <a:solidFill>
                  <a:srgbClr val="2B4B82"/>
                </a:solidFill>
                <a:effectLst/>
                <a:uLnTx/>
                <a:uFillTx/>
                <a:latin typeface="Josefin Sans Bold" pitchFamily="2" charset="0"/>
                <a:ea typeface="+mn-ea"/>
                <a:cs typeface="+mn-cs"/>
              </a:rPr>
              <a:t>. </a:t>
            </a:r>
            <a:endPar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endParaRPr>
          </a:p>
        </p:txBody>
      </p:sp>
      <p:sp>
        <p:nvSpPr>
          <p:cNvPr id="14" name="TextBox 13">
            <a:extLst>
              <a:ext uri="{FF2B5EF4-FFF2-40B4-BE49-F238E27FC236}">
                <a16:creationId xmlns:a16="http://schemas.microsoft.com/office/drawing/2014/main" id="{B25F8C18-CAFE-D18D-49E9-0F5779A7CB5A}"/>
              </a:ext>
            </a:extLst>
          </p:cNvPr>
          <p:cNvSpPr txBox="1"/>
          <p:nvPr/>
        </p:nvSpPr>
        <p:spPr>
          <a:xfrm>
            <a:off x="1524000" y="5862280"/>
            <a:ext cx="13282803" cy="400110"/>
          </a:xfrm>
          <a:prstGeom prst="rect">
            <a:avLst/>
          </a:prstGeom>
          <a:noFill/>
        </p:spPr>
        <p:txBody>
          <a:bodyPr wrap="non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Nhưng</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2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mục</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tiêu</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này</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đối</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lập</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nhau</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tăng</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chi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phí</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truyền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thông</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có</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thể</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giảm</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thời</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gian</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trả</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lời</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và</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ngược</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2B4B82"/>
                </a:solidFill>
                <a:effectLst/>
                <a:uLnTx/>
                <a:uFillTx/>
                <a:latin typeface="Josefin Sans Bold" pitchFamily="2" charset="0"/>
                <a:ea typeface="+mn-ea"/>
                <a:cs typeface="+mn-cs"/>
              </a:rPr>
              <a:t>lại</a:t>
            </a:r>
            <a:r>
              <a:rPr kumimoji="0" lang="en-SG" sz="2000" b="0" i="0" u="none" strike="noStrike" kern="1200" cap="none" spc="0" normalizeH="0" baseline="0" noProof="0" dirty="0">
                <a:ln>
                  <a:noFill/>
                </a:ln>
                <a:solidFill>
                  <a:srgbClr val="2B4B82"/>
                </a:solidFill>
                <a:effectLst/>
                <a:uLnTx/>
                <a:uFillTx/>
                <a:latin typeface="Josefin Sans Bold" pitchFamily="2" charset="0"/>
                <a:ea typeface="+mn-ea"/>
                <a:cs typeface="+mn-cs"/>
              </a:rPr>
              <a:t>)</a:t>
            </a:r>
          </a:p>
        </p:txBody>
      </p:sp>
      <p:sp>
        <p:nvSpPr>
          <p:cNvPr id="15" name="TextBox 14">
            <a:extLst>
              <a:ext uri="{FF2B5EF4-FFF2-40B4-BE49-F238E27FC236}">
                <a16:creationId xmlns:a16="http://schemas.microsoft.com/office/drawing/2014/main" id="{16B177B1-5DEE-B7CD-5C72-C5AC06237CDC}"/>
              </a:ext>
            </a:extLst>
          </p:cNvPr>
          <p:cNvSpPr txBox="1"/>
          <p:nvPr/>
        </p:nvSpPr>
        <p:spPr>
          <a:xfrm>
            <a:off x="942109" y="6551913"/>
            <a:ext cx="13733247" cy="954107"/>
          </a:xfrm>
          <a:prstGeom prst="rect">
            <a:avLst/>
          </a:prstGeom>
          <a:noFill/>
        </p:spPr>
        <p:txBody>
          <a:bodyPr wrap="non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Đầu</a:t>
            </a:r>
            <a:r>
              <a:rPr kumimoji="0" lang="en-US" sz="3200" b="0" i="0" u="sng"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3200" b="0" i="0" u="sng"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vào</a:t>
            </a:r>
            <a:r>
              <a:rPr kumimoji="0" lang="en-US" sz="3200" b="0" i="0" u="sng"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a:t>
            </a:r>
            <a:r>
              <a:rPr kumimoji="0" lang="en-US" sz="32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Một</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truy</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vấn</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được</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biểu</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thị</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bằng</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phép</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tính</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quan</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hệ</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bộ</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(ở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dạng</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chuẩn</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liên</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hợp</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và</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thông</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tin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lược</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đồ</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loại</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mạng</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cũng</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như</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vị</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trí</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và</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kích</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thước</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của</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từng</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đoạn</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endPar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endParaRPr>
          </a:p>
        </p:txBody>
      </p:sp>
      <p:sp>
        <p:nvSpPr>
          <p:cNvPr id="16" name="TextBox 15">
            <a:extLst>
              <a:ext uri="{FF2B5EF4-FFF2-40B4-BE49-F238E27FC236}">
                <a16:creationId xmlns:a16="http://schemas.microsoft.com/office/drawing/2014/main" id="{B87A4EEE-4CA8-C4BE-F2E6-D849B56C23B4}"/>
              </a:ext>
            </a:extLst>
          </p:cNvPr>
          <p:cNvSpPr txBox="1"/>
          <p:nvPr/>
        </p:nvSpPr>
        <p:spPr>
          <a:xfrm>
            <a:off x="942109" y="8012847"/>
            <a:ext cx="12808315" cy="830997"/>
          </a:xfrm>
          <a:prstGeom prst="rect">
            <a:avLst/>
          </a:prstGeom>
          <a:noFill/>
        </p:spPr>
        <p:txBody>
          <a:bodyPr wrap="non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Thuật</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toán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này</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bỏ</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qua chi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phí</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truyền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dữ</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liệu</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tới</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trạm</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kết</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quả</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sử</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dụng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phân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mảnh</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ngang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và</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xét</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cả</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2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kiểu</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mạng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mạng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cục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bộ</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và</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mạng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diện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rộng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a:t>
            </a:r>
            <a:endPar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endParaRPr>
          </a:p>
        </p:txBody>
      </p:sp>
    </p:spTree>
    <p:extLst>
      <p:ext uri="{BB962C8B-B14F-4D97-AF65-F5344CB8AC3E}">
        <p14:creationId xmlns:p14="http://schemas.microsoft.com/office/powerpoint/2010/main" val="14019901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2036" y="3322633"/>
            <a:ext cx="3177438" cy="260549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5800" y="6210300"/>
            <a:ext cx="3969911" cy="3536830"/>
          </a:xfrm>
          <a:prstGeom prst="rect">
            <a:avLst/>
          </a:prstGeom>
        </p:spPr>
      </p:pic>
      <p:sp>
        <p:nvSpPr>
          <p:cNvPr id="7" name="TextBox 4">
            <a:extLst>
              <a:ext uri="{FF2B5EF4-FFF2-40B4-BE49-F238E27FC236}">
                <a16:creationId xmlns:a16="http://schemas.microsoft.com/office/drawing/2014/main" id="{64826ECC-B134-EBF0-1C27-5DA7037EE08B}"/>
              </a:ext>
            </a:extLst>
          </p:cNvPr>
          <p:cNvSpPr txBox="1"/>
          <p:nvPr/>
        </p:nvSpPr>
        <p:spPr>
          <a:xfrm>
            <a:off x="475599" y="342899"/>
            <a:ext cx="8784777" cy="67710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31356E"/>
                </a:solidFill>
                <a:effectLst/>
                <a:uLnTx/>
                <a:uFillTx/>
                <a:latin typeface="Josefin Sans Bold" pitchFamily="2" charset="0"/>
                <a:ea typeface="+mn-ea"/>
                <a:cs typeface="+mn-cs"/>
              </a:rPr>
              <a:t>4.5.1. Ph</a:t>
            </a:r>
            <a:r>
              <a:rPr kumimoji="0" lang="vi-VN" sz="4400" b="0" i="0" u="none" strike="noStrike" kern="1200" cap="none" spc="0" normalizeH="0" baseline="0" noProof="0" dirty="0">
                <a:ln>
                  <a:noFill/>
                </a:ln>
                <a:solidFill>
                  <a:srgbClr val="31356E"/>
                </a:solidFill>
                <a:effectLst/>
                <a:uLnTx/>
                <a:uFillTx/>
                <a:latin typeface="Josefin Sans Bold" pitchFamily="2" charset="0"/>
                <a:ea typeface="+mn-ea"/>
                <a:cs typeface="+mn-cs"/>
              </a:rPr>
              <a:t>ươ</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ng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pháp</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động</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contd</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a:t>
            </a:r>
            <a:endParaRPr kumimoji="0" lang="en-US" sz="4400" b="0" i="0" u="none" strike="noStrike" kern="1200" cap="none" spc="0" normalizeH="0" baseline="0" noProof="0" dirty="0">
              <a:ln>
                <a:noFill/>
              </a:ln>
              <a:solidFill>
                <a:srgbClr val="31356E"/>
              </a:solidFill>
              <a:effectLst/>
              <a:uLnTx/>
              <a:uFillTx/>
              <a:latin typeface="Josefin Sans Bold" pitchFamily="2" charset="0"/>
              <a:ea typeface="+mn-ea"/>
              <a:cs typeface="+mn-cs"/>
            </a:endParaRPr>
          </a:p>
        </p:txBody>
      </p:sp>
      <p:sp>
        <p:nvSpPr>
          <p:cNvPr id="8" name="TextBox 7">
            <a:extLst>
              <a:ext uri="{FF2B5EF4-FFF2-40B4-BE49-F238E27FC236}">
                <a16:creationId xmlns:a16="http://schemas.microsoft.com/office/drawing/2014/main" id="{E7FFE9D4-C972-BAE6-F811-14FB9A5F84F5}"/>
              </a:ext>
            </a:extLst>
          </p:cNvPr>
          <p:cNvSpPr txBox="1"/>
          <p:nvPr/>
        </p:nvSpPr>
        <p:spPr>
          <a:xfrm>
            <a:off x="10400388" y="435233"/>
            <a:ext cx="561884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2B4B82"/>
                </a:solidFill>
                <a:effectLst/>
                <a:uLnTx/>
                <a:uFillTx/>
                <a:latin typeface="Josefin Sans Bold Bold"/>
                <a:ea typeface="+mn-ea"/>
                <a:cs typeface="+mn-cs"/>
              </a:rPr>
              <a:t>Thuật</a:t>
            </a:r>
            <a:r>
              <a:rPr kumimoji="0" lang="en-US" sz="3200" b="0" i="0" u="none" strike="noStrike" kern="1200" cap="none" spc="0" normalizeH="0" baseline="0" noProof="0" dirty="0">
                <a:ln>
                  <a:noFill/>
                </a:ln>
                <a:solidFill>
                  <a:srgbClr val="2B4B82"/>
                </a:solidFill>
                <a:effectLst/>
                <a:uLnTx/>
                <a:uFillTx/>
                <a:latin typeface="Josefin Sans Bold Bold"/>
                <a:ea typeface="+mn-ea"/>
                <a:cs typeface="+mn-cs"/>
              </a:rPr>
              <a:t> </a:t>
            </a:r>
            <a:r>
              <a:rPr kumimoji="0" lang="en-US" sz="3200" b="0" i="0" u="none" strike="noStrike" kern="1200" cap="none" spc="0" normalizeH="0" baseline="0" noProof="0" dirty="0" err="1">
                <a:ln>
                  <a:noFill/>
                </a:ln>
                <a:solidFill>
                  <a:srgbClr val="2B4B82"/>
                </a:solidFill>
                <a:effectLst/>
                <a:uLnTx/>
                <a:uFillTx/>
                <a:latin typeface="Josefin Sans Bold Bold"/>
                <a:ea typeface="+mn-ea"/>
                <a:cs typeface="+mn-cs"/>
              </a:rPr>
              <a:t>toán</a:t>
            </a:r>
            <a:r>
              <a:rPr kumimoji="0" lang="en-US" sz="3200" b="0" i="0" u="none" strike="noStrike" kern="1200" cap="none" spc="0" normalizeH="0" baseline="0" noProof="0" dirty="0">
                <a:ln>
                  <a:noFill/>
                </a:ln>
                <a:solidFill>
                  <a:srgbClr val="2B4B82"/>
                </a:solidFill>
                <a:effectLst/>
                <a:uLnTx/>
                <a:uFillTx/>
                <a:latin typeface="Josefin Sans Bold Bold"/>
                <a:ea typeface="+mn-ea"/>
                <a:cs typeface="+mn-cs"/>
              </a:rPr>
              <a:t> Ingres </a:t>
            </a:r>
            <a:r>
              <a:rPr kumimoji="0" lang="en-US" sz="3200" b="0" i="0" u="none" strike="noStrike" kern="1200" cap="none" spc="0" normalizeH="0" baseline="0" noProof="0" dirty="0" err="1">
                <a:ln>
                  <a:noFill/>
                </a:ln>
                <a:solidFill>
                  <a:srgbClr val="2B4B82"/>
                </a:solidFill>
                <a:effectLst/>
                <a:uLnTx/>
                <a:uFillTx/>
                <a:latin typeface="Josefin Sans Bold Bold"/>
                <a:ea typeface="+mn-ea"/>
                <a:cs typeface="+mn-cs"/>
              </a:rPr>
              <a:t>phân</a:t>
            </a:r>
            <a:r>
              <a:rPr kumimoji="0" lang="en-US" sz="3200" b="0" i="0" u="none" strike="noStrike" kern="1200" cap="none" spc="0" normalizeH="0" baseline="0" noProof="0" dirty="0">
                <a:ln>
                  <a:noFill/>
                </a:ln>
                <a:solidFill>
                  <a:srgbClr val="2B4B82"/>
                </a:solidFill>
                <a:effectLst/>
                <a:uLnTx/>
                <a:uFillTx/>
                <a:latin typeface="Josefin Sans Bold Bold"/>
                <a:ea typeface="+mn-ea"/>
                <a:cs typeface="+mn-cs"/>
              </a:rPr>
              <a:t> </a:t>
            </a:r>
            <a:r>
              <a:rPr kumimoji="0" lang="en-US" sz="3200" b="0" i="0" u="none" strike="noStrike" kern="1200" cap="none" spc="0" normalizeH="0" baseline="0" noProof="0" dirty="0" err="1">
                <a:ln>
                  <a:noFill/>
                </a:ln>
                <a:solidFill>
                  <a:srgbClr val="2B4B82"/>
                </a:solidFill>
                <a:effectLst/>
                <a:uLnTx/>
                <a:uFillTx/>
                <a:latin typeface="Josefin Sans Bold Bold"/>
                <a:ea typeface="+mn-ea"/>
                <a:cs typeface="+mn-cs"/>
              </a:rPr>
              <a:t>tán</a:t>
            </a:r>
            <a:endParaRPr kumimoji="0" lang="en-US" sz="3200" b="0" i="0" u="none" strike="noStrike" kern="1200" cap="none" spc="0" normalizeH="0" baseline="0" noProof="0" dirty="0">
              <a:ln>
                <a:noFill/>
              </a:ln>
              <a:solidFill>
                <a:srgbClr val="2B4B82"/>
              </a:solidFill>
              <a:effectLst/>
              <a:uLnTx/>
              <a:uFillTx/>
              <a:latin typeface="Josefin Sans Bold Bold"/>
              <a:ea typeface="+mn-ea"/>
              <a:cs typeface="+mn-cs"/>
            </a:endParaRPr>
          </a:p>
        </p:txBody>
      </p:sp>
      <p:sp>
        <p:nvSpPr>
          <p:cNvPr id="9" name="TextBox 8">
            <a:extLst>
              <a:ext uri="{FF2B5EF4-FFF2-40B4-BE49-F238E27FC236}">
                <a16:creationId xmlns:a16="http://schemas.microsoft.com/office/drawing/2014/main" id="{445F9ABD-58B1-815D-A9F5-C41CDFD5AAA1}"/>
              </a:ext>
            </a:extLst>
          </p:cNvPr>
          <p:cNvSpPr txBox="1"/>
          <p:nvPr/>
        </p:nvSpPr>
        <p:spPr>
          <a:xfrm>
            <a:off x="8153400" y="1128124"/>
            <a:ext cx="9905999" cy="882549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Begin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Thực</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hiện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mọi</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truy</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vấn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một</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quan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hệ</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For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mỗi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ORQi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khả</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tách</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trong</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MRQ do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Run(</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ORQi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End For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Thay</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MRQ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bằng</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1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danh</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sách</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có</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n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truy</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vấn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đã</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tối</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giản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bất</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khả</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rPr>
              <a:t>tách</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MRQ’_list</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REDUCE(MRQ)                                                                           (2)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While n &lt;&gt;0 do                                                                                                  (3)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Chọn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1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truy</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vấn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bất</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khả</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tách</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có</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chứa</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các</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mảnh</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nhỏ</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nhất</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MRQ’  SELECT_QUERY(</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MRQ’_list</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(3.1)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Xác</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định</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các</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mảnh</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cần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truyền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và</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vị</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trí</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xử</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lý</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cho</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MRQ’}</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Fragment_site_list</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 SELECT_STRATEGY(MRQ’)                            (3.2)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For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mỗi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cặp</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(F,S)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trong</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Fragment_site_list</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do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di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chuyển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mảnh</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F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đến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vị</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trí</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S                                                  (3.3)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End For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run (MRQ’)                                                                                          (3.4)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dec(n)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giảm</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End While </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{MRQ’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cuối</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cùng</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là</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thành</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phẩm</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End</a:t>
            </a:r>
            <a:endParaRPr kumimoji="0" lang="en-US" sz="2000" b="0" i="0" u="none" strike="noStrike" kern="1200" cap="none" spc="0" normalizeH="0" baseline="0" noProof="0" dirty="0">
              <a:ln>
                <a:noFill/>
              </a:ln>
              <a:solidFill>
                <a:srgbClr val="31356E"/>
              </a:solidFill>
              <a:effectLst/>
              <a:uLnTx/>
              <a:uFillTx/>
              <a:latin typeface="Josefin Sans Bold" pitchFamily="2" charset="0"/>
              <a:ea typeface="+mn-ea"/>
              <a:cs typeface="+mn-cs"/>
            </a:endParaRPr>
          </a:p>
        </p:txBody>
      </p:sp>
      <p:sp>
        <p:nvSpPr>
          <p:cNvPr id="4" name="TextBox 3">
            <a:extLst>
              <a:ext uri="{FF2B5EF4-FFF2-40B4-BE49-F238E27FC236}">
                <a16:creationId xmlns:a16="http://schemas.microsoft.com/office/drawing/2014/main" id="{F964CE2D-1262-4F0A-1F11-5830C3503F0E}"/>
              </a:ext>
            </a:extLst>
          </p:cNvPr>
          <p:cNvSpPr txBox="1"/>
          <p:nvPr/>
        </p:nvSpPr>
        <p:spPr>
          <a:xfrm>
            <a:off x="1371600" y="1302176"/>
            <a:ext cx="4419600" cy="11541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ORQ: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Truy</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vấn</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đơn</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quan</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hệ</a:t>
            </a:r>
            <a:endPar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MRQ: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Truy</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vấn</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đa</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quan</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hệ</a:t>
            </a:r>
            <a:endPar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endParaRPr>
          </a:p>
        </p:txBody>
      </p:sp>
    </p:spTree>
    <p:extLst>
      <p:ext uri="{BB962C8B-B14F-4D97-AF65-F5344CB8AC3E}">
        <p14:creationId xmlns:p14="http://schemas.microsoft.com/office/powerpoint/2010/main" val="2347432748"/>
      </p:ext>
    </p:extLst>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088" y="-1095217"/>
            <a:ext cx="6414740" cy="6631780"/>
          </a:xfrm>
          <a:prstGeom prst="rect">
            <a:avLst/>
          </a:prstGeom>
        </p:spPr>
      </p:pic>
      <p:sp>
        <p:nvSpPr>
          <p:cNvPr id="14" name="TextBox 4">
            <a:extLst>
              <a:ext uri="{FF2B5EF4-FFF2-40B4-BE49-F238E27FC236}">
                <a16:creationId xmlns:a16="http://schemas.microsoft.com/office/drawing/2014/main" id="{E1ADF297-7AC1-3A0A-7958-ACF7577D4F2E}"/>
              </a:ext>
            </a:extLst>
          </p:cNvPr>
          <p:cNvSpPr txBox="1"/>
          <p:nvPr/>
        </p:nvSpPr>
        <p:spPr>
          <a:xfrm>
            <a:off x="457200" y="342900"/>
            <a:ext cx="6414740" cy="67710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31356E"/>
                </a:solidFill>
                <a:effectLst/>
                <a:uLnTx/>
                <a:uFillTx/>
                <a:latin typeface="Josefin Sans Bold"/>
                <a:ea typeface="+mn-ea"/>
                <a:cs typeface="+mn-cs"/>
              </a:rPr>
              <a:t>4.5.2. Ph</a:t>
            </a:r>
            <a:r>
              <a:rPr kumimoji="0" lang="vi-VN" sz="4400" b="0" i="0" u="none" strike="noStrike" kern="1200" cap="none" spc="0" normalizeH="0" baseline="0" noProof="0" dirty="0">
                <a:ln>
                  <a:noFill/>
                </a:ln>
                <a:solidFill>
                  <a:srgbClr val="31356E"/>
                </a:solidFill>
                <a:effectLst/>
                <a:uLnTx/>
                <a:uFillTx/>
                <a:latin typeface="Josefin Sans Bold"/>
                <a:ea typeface="+mn-ea"/>
                <a:cs typeface="+mn-cs"/>
              </a:rPr>
              <a:t>ươ</a:t>
            </a:r>
            <a:r>
              <a:rPr kumimoji="0" lang="en-SG" sz="4400" b="0" i="0" u="none" strike="noStrike" kern="1200" cap="none" spc="0" normalizeH="0" baseline="0" noProof="0" dirty="0">
                <a:ln>
                  <a:noFill/>
                </a:ln>
                <a:solidFill>
                  <a:srgbClr val="31356E"/>
                </a:solidFill>
                <a:effectLst/>
                <a:uLnTx/>
                <a:uFillTx/>
                <a:latin typeface="Josefin Sans Bold"/>
                <a:ea typeface="+mn-ea"/>
                <a:cs typeface="+mn-cs"/>
              </a:rPr>
              <a:t>ng </a:t>
            </a:r>
            <a:r>
              <a:rPr kumimoji="0" lang="en-SG" sz="4400" b="0" i="0" u="none" strike="noStrike" kern="1200" cap="none" spc="0" normalizeH="0" baseline="0" noProof="0" dirty="0" err="1">
                <a:ln>
                  <a:noFill/>
                </a:ln>
                <a:solidFill>
                  <a:srgbClr val="31356E"/>
                </a:solidFill>
                <a:effectLst/>
                <a:uLnTx/>
                <a:uFillTx/>
                <a:latin typeface="Josefin Sans Bold"/>
                <a:ea typeface="+mn-ea"/>
                <a:cs typeface="+mn-cs"/>
              </a:rPr>
              <a:t>pháp</a:t>
            </a:r>
            <a:r>
              <a:rPr kumimoji="0" lang="en-SG" sz="4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a:ea typeface="+mn-ea"/>
                <a:cs typeface="+mn-cs"/>
              </a:rPr>
              <a:t>tĩnh</a:t>
            </a:r>
            <a:endParaRPr kumimoji="0" lang="en-US" sz="4400" b="0" i="0" u="none" strike="noStrike" kern="1200" cap="none" spc="0" normalizeH="0" baseline="0" noProof="0" dirty="0">
              <a:ln>
                <a:noFill/>
              </a:ln>
              <a:solidFill>
                <a:srgbClr val="31356E"/>
              </a:solidFill>
              <a:effectLst/>
              <a:uLnTx/>
              <a:uFillTx/>
              <a:latin typeface="Josefin Sans Bold"/>
              <a:ea typeface="+mn-ea"/>
              <a:cs typeface="+mn-cs"/>
            </a:endParaRPr>
          </a:p>
        </p:txBody>
      </p:sp>
      <p:sp>
        <p:nvSpPr>
          <p:cNvPr id="15" name="TextBox 9">
            <a:extLst>
              <a:ext uri="{FF2B5EF4-FFF2-40B4-BE49-F238E27FC236}">
                <a16:creationId xmlns:a16="http://schemas.microsoft.com/office/drawing/2014/main" id="{9BBB4651-378B-992A-45BB-DAF8731CE078}"/>
              </a:ext>
            </a:extLst>
          </p:cNvPr>
          <p:cNvSpPr txBox="1"/>
          <p:nvPr/>
        </p:nvSpPr>
        <p:spPr>
          <a:xfrm>
            <a:off x="935931" y="2354443"/>
            <a:ext cx="3096490" cy="402033"/>
          </a:xfrm>
          <a:prstGeom prst="rect">
            <a:avLst/>
          </a:prstGeom>
        </p:spPr>
        <p:txBody>
          <a:bodyPr wrap="square" lIns="0" tIns="0" rIns="0" bIns="0" rtlCol="0" anchor="t">
            <a:spAutoFit/>
          </a:bodyPr>
          <a:lstStyle/>
          <a:p>
            <a:pPr marL="0" marR="0" lvl="0" indent="0" algn="l" defTabSz="914400" rtl="0" eaLnBrk="1" fontAlgn="auto" latinLnBrk="0" hangingPunct="1">
              <a:lnSpc>
                <a:spcPts val="2940"/>
              </a:lnSpc>
              <a:spcBef>
                <a:spcPts val="0"/>
              </a:spcBef>
              <a:spcAft>
                <a:spcPts val="0"/>
              </a:spcAft>
              <a:buClrTx/>
              <a:buSzTx/>
              <a:buFontTx/>
              <a:buNone/>
              <a:tabLst/>
              <a:defRPr/>
            </a:pPr>
            <a:r>
              <a:rPr kumimoji="0" lang="en-SG" sz="3200" b="1" i="0" u="sng" strike="noStrike" kern="1200" cap="none" spc="0" normalizeH="0" baseline="0" noProof="0" dirty="0" err="1">
                <a:ln>
                  <a:noFill/>
                </a:ln>
                <a:solidFill>
                  <a:srgbClr val="2B4B82"/>
                </a:solidFill>
                <a:effectLst/>
                <a:uLnTx/>
                <a:uFillTx/>
                <a:latin typeface="Josefin Sans Bold" pitchFamily="2" charset="0"/>
                <a:ea typeface="+mn-ea"/>
                <a:cs typeface="+mn-cs"/>
              </a:rPr>
              <a:t>Cách</a:t>
            </a:r>
            <a:r>
              <a:rPr kumimoji="0" lang="en-SG" sz="3200" b="1"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1" i="0" u="sng" strike="noStrike" kern="1200" cap="none" spc="0" normalizeH="0" baseline="0" noProof="0" dirty="0" err="1">
                <a:ln>
                  <a:noFill/>
                </a:ln>
                <a:solidFill>
                  <a:srgbClr val="2B4B82"/>
                </a:solidFill>
                <a:effectLst/>
                <a:uLnTx/>
                <a:uFillTx/>
                <a:latin typeface="Josefin Sans Bold" pitchFamily="2" charset="0"/>
                <a:ea typeface="+mn-ea"/>
                <a:cs typeface="+mn-cs"/>
              </a:rPr>
              <a:t>tiếp</a:t>
            </a:r>
            <a:r>
              <a:rPr kumimoji="0" lang="en-SG" sz="3200" b="1"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1" i="0" u="sng" strike="noStrike" kern="1200" cap="none" spc="0" normalizeH="0" baseline="0" noProof="0" dirty="0" err="1">
                <a:ln>
                  <a:noFill/>
                </a:ln>
                <a:solidFill>
                  <a:srgbClr val="2B4B82"/>
                </a:solidFill>
                <a:effectLst/>
                <a:uLnTx/>
                <a:uFillTx/>
                <a:latin typeface="Josefin Sans Bold" pitchFamily="2" charset="0"/>
                <a:ea typeface="+mn-ea"/>
                <a:cs typeface="+mn-cs"/>
              </a:rPr>
              <a:t>cận</a:t>
            </a:r>
            <a:r>
              <a:rPr kumimoji="0" lang="en-US" sz="3200" b="0" i="0" u="sng" strike="noStrike" kern="1200" cap="none" spc="0" normalizeH="0" baseline="0" noProof="0" dirty="0">
                <a:ln>
                  <a:noFill/>
                </a:ln>
                <a:solidFill>
                  <a:srgbClr val="2B4B82"/>
                </a:solidFill>
                <a:effectLst/>
                <a:uLnTx/>
                <a:uFillTx/>
                <a:latin typeface="Josefin Sans Bold" pitchFamily="2" charset="0"/>
                <a:ea typeface="+mn-ea"/>
                <a:cs typeface="+mn-cs"/>
              </a:rPr>
              <a:t>:</a:t>
            </a:r>
          </a:p>
        </p:txBody>
      </p:sp>
      <p:sp>
        <p:nvSpPr>
          <p:cNvPr id="16" name="TextBox 15">
            <a:extLst>
              <a:ext uri="{FF2B5EF4-FFF2-40B4-BE49-F238E27FC236}">
                <a16:creationId xmlns:a16="http://schemas.microsoft.com/office/drawing/2014/main" id="{6F0C6881-2577-6F25-969F-1669D2B7D64A}"/>
              </a:ext>
            </a:extLst>
          </p:cNvPr>
          <p:cNvSpPr txBox="1"/>
          <p:nvPr/>
        </p:nvSpPr>
        <p:spPr>
          <a:xfrm>
            <a:off x="1524000" y="2871343"/>
            <a:ext cx="9677400" cy="1477328"/>
          </a:xfrm>
          <a:prstGeom prst="rect">
            <a:avLst/>
          </a:prstGeom>
          <a:noFill/>
        </p:spPr>
        <p:txBody>
          <a:bodyPr wrap="square" rtlCol="0">
            <a:spAutoFit/>
          </a:bodyPr>
          <a:lstStyle/>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Thực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hiện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việc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tìm</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kiếm</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vét</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cạn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tất</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cả</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các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chiến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lược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khác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nhau</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để</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chọn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ra</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1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chiến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lược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với</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chi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phí</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thấp</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nhất</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p>
        </p:txBody>
      </p:sp>
      <p:sp>
        <p:nvSpPr>
          <p:cNvPr id="17" name="TextBox 16">
            <a:extLst>
              <a:ext uri="{FF2B5EF4-FFF2-40B4-BE49-F238E27FC236}">
                <a16:creationId xmlns:a16="http://schemas.microsoft.com/office/drawing/2014/main" id="{C8211B49-C9AE-6B28-754F-9C5D3E49D145}"/>
              </a:ext>
            </a:extLst>
          </p:cNvPr>
          <p:cNvSpPr txBox="1"/>
          <p:nvPr/>
        </p:nvSpPr>
        <p:spPr>
          <a:xfrm>
            <a:off x="935931" y="4671586"/>
            <a:ext cx="608692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Hàm</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mục</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tiêu</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a:t>
            </a:r>
            <a:r>
              <a:rPr kumimoji="0" lang="en-SG" sz="32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Hàm</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tổng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chi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phí</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endPar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endParaRPr>
          </a:p>
        </p:txBody>
      </p:sp>
      <p:sp>
        <p:nvSpPr>
          <p:cNvPr id="19" name="TextBox 18">
            <a:extLst>
              <a:ext uri="{FF2B5EF4-FFF2-40B4-BE49-F238E27FC236}">
                <a16:creationId xmlns:a16="http://schemas.microsoft.com/office/drawing/2014/main" id="{23EE4D28-1025-DDE5-9448-95DCE7878E63}"/>
              </a:ext>
            </a:extLst>
          </p:cNvPr>
          <p:cNvSpPr txBox="1"/>
          <p:nvPr/>
        </p:nvSpPr>
        <p:spPr>
          <a:xfrm>
            <a:off x="935931" y="5585567"/>
            <a:ext cx="1072761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Đầu</a:t>
            </a:r>
            <a:r>
              <a:rPr kumimoji="0" lang="en-US" sz="3200" b="0" i="0" u="sng"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3200" b="0" i="0" u="sng"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vào</a:t>
            </a:r>
            <a:r>
              <a:rPr kumimoji="0" lang="en-US" sz="3200" b="0" i="0" u="sng"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a:t>
            </a:r>
            <a:r>
              <a:rPr kumimoji="0" lang="en-US" sz="32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Một</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truy</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vấn</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đã</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được</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biểu</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diễn</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bởi</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cây</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đại</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số</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quan</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hệ</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vị</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trí</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của</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các</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quan</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hệ</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và</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những</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số</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liệu</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thống</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kê</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của</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 </a:t>
            </a:r>
            <a:r>
              <a:rPr kumimoji="0" lang="en-US" sz="2400" b="0" i="0" u="none" strike="noStrike" kern="1200" cap="none" spc="0" normalizeH="0" baseline="0" noProof="0" dirty="0" err="1">
                <a:ln>
                  <a:noFill/>
                </a:ln>
                <a:solidFill>
                  <a:srgbClr val="2B4B82"/>
                </a:solidFill>
                <a:effectLst/>
                <a:uLnTx/>
                <a:uFillTx/>
                <a:latin typeface="Josefin Sans Bold" pitchFamily="2" charset="0"/>
                <a:ea typeface="Calibri" panose="020F0502020204030204" pitchFamily="34" charset="0"/>
                <a:cs typeface="+mn-cs"/>
              </a:rPr>
              <a:t>chúng</a:t>
            </a:r>
            <a:r>
              <a:rPr kumimoji="0" lang="en-US" sz="2400" b="0" i="0" u="none" strike="noStrike" kern="1200" cap="none" spc="0" normalizeH="0" baseline="0" noProof="0" dirty="0">
                <a:ln>
                  <a:noFill/>
                </a:ln>
                <a:solidFill>
                  <a:srgbClr val="2B4B82"/>
                </a:solidFill>
                <a:effectLst/>
                <a:uLnTx/>
                <a:uFillTx/>
                <a:latin typeface="Josefin Sans Bold" pitchFamily="2" charset="0"/>
                <a:ea typeface="Calibri" panose="020F0502020204030204" pitchFamily="34" charset="0"/>
                <a:cs typeface="+mn-cs"/>
              </a:rPr>
              <a:t>.</a:t>
            </a:r>
            <a:endPar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endParaRPr>
          </a:p>
        </p:txBody>
      </p:sp>
      <p:sp>
        <p:nvSpPr>
          <p:cNvPr id="21" name="TextBox 20">
            <a:extLst>
              <a:ext uri="{FF2B5EF4-FFF2-40B4-BE49-F238E27FC236}">
                <a16:creationId xmlns:a16="http://schemas.microsoft.com/office/drawing/2014/main" id="{CBC23E81-0A17-9D3A-CF57-D24F37EF62CA}"/>
              </a:ext>
            </a:extLst>
          </p:cNvPr>
          <p:cNvSpPr txBox="1"/>
          <p:nvPr/>
        </p:nvSpPr>
        <p:spPr>
          <a:xfrm>
            <a:off x="942109" y="1303467"/>
            <a:ext cx="990317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Thuật</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toán</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minh</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họa</a:t>
            </a:r>
            <a:r>
              <a:rPr kumimoji="0" lang="en-SG" sz="2800" b="0" i="0" u="sng" strike="noStrike" kern="1200" cap="none" spc="0" normalizeH="0" baseline="0" noProof="0" dirty="0">
                <a:ln>
                  <a:noFill/>
                </a:ln>
                <a:solidFill>
                  <a:srgbClr val="2B4B82"/>
                </a:solidFill>
                <a:effectLst/>
                <a:uLnTx/>
                <a:uFillTx/>
                <a:latin typeface="Josefin Sans Bold" pitchFamily="2" charset="0"/>
                <a:ea typeface="+mn-ea"/>
                <a:cs typeface="+mn-cs"/>
              </a:rPr>
              <a:t>:</a:t>
            </a:r>
            <a:r>
              <a:rPr kumimoji="0" lang="en-SG" sz="28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4000" b="0" i="0" u="none" strike="noStrike" kern="1200" cap="none" spc="0" normalizeH="0" baseline="0" noProof="0" dirty="0">
                <a:ln>
                  <a:noFill/>
                </a:ln>
                <a:solidFill>
                  <a:srgbClr val="2B4B82"/>
                </a:solidFill>
                <a:effectLst/>
                <a:uLnTx/>
                <a:uFillTx/>
                <a:latin typeface="Josefin Sans Bold" pitchFamily="2" charset="0"/>
                <a:ea typeface="+mn-ea"/>
                <a:cs typeface="+mn-cs"/>
              </a:rPr>
              <a:t>System R*</a:t>
            </a:r>
            <a:endParaRPr kumimoji="0" lang="en-US" sz="3200" b="0" i="0" u="none" strike="noStrike" kern="1200" cap="none" spc="0" normalizeH="0" baseline="0" noProof="0" dirty="0">
              <a:ln>
                <a:noFill/>
              </a:ln>
              <a:solidFill>
                <a:srgbClr val="2B4B82"/>
              </a:solidFill>
              <a:effectLst/>
              <a:uLnTx/>
              <a:uFillTx/>
              <a:latin typeface="Josefin Sans Bold" pitchFamily="2" charset="0"/>
              <a:ea typeface="+mn-ea"/>
              <a:cs typeface="+mn-cs"/>
            </a:endParaRPr>
          </a:p>
        </p:txBody>
      </p:sp>
      <p:sp>
        <p:nvSpPr>
          <p:cNvPr id="22" name="TextBox 21">
            <a:extLst>
              <a:ext uri="{FF2B5EF4-FFF2-40B4-BE49-F238E27FC236}">
                <a16:creationId xmlns:a16="http://schemas.microsoft.com/office/drawing/2014/main" id="{7F84309B-0B06-C728-2950-9248C3B326D1}"/>
              </a:ext>
            </a:extLst>
          </p:cNvPr>
          <p:cNvSpPr txBox="1"/>
          <p:nvPr/>
        </p:nvSpPr>
        <p:spPr>
          <a:xfrm>
            <a:off x="935931" y="6986805"/>
            <a:ext cx="16322097" cy="1154162"/>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Mặc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dù</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dự</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đoán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và</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liệt</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kê</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các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chiến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lược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này</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có</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thể</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tốn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kém</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nhưng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chi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phí</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tìm</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kiếm</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toàn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diện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sẽ</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nhanh</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chóng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được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khấu</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hao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nếu</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truy</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vấn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được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thực</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hiện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thường</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2B4B82"/>
                </a:solidFill>
                <a:effectLst/>
                <a:uLnTx/>
                <a:uFillTx/>
                <a:latin typeface="Josefin Sans Bold" pitchFamily="2" charset="0"/>
                <a:ea typeface="+mn-ea"/>
                <a:cs typeface="+mn-cs"/>
              </a:rPr>
              <a:t>xuyên</a:t>
            </a:r>
            <a:r>
              <a:rPr kumimoji="0" lang="en-SG" sz="2400" b="0" i="0" u="none" strike="noStrike" kern="1200" cap="none" spc="0" normalizeH="0" baseline="0" noProof="0" dirty="0">
                <a:ln>
                  <a:noFill/>
                </a:ln>
                <a:solidFill>
                  <a:srgbClr val="2B4B82"/>
                </a:solidFill>
                <a:effectLst/>
                <a:uLnTx/>
                <a:uFillTx/>
                <a:latin typeface="Josefin Sans Bold" pitchFamily="2" charset="0"/>
                <a:ea typeface="+mn-ea"/>
                <a:cs typeface="+mn-cs"/>
              </a:rPr>
              <a:t>.</a:t>
            </a:r>
            <a:endParaRPr kumimoji="0" lang="en-US" sz="2400" b="0" i="0" u="none" strike="noStrike" kern="1200" cap="none" spc="0" normalizeH="0" baseline="0" noProof="0" dirty="0">
              <a:ln>
                <a:noFill/>
              </a:ln>
              <a:solidFill>
                <a:srgbClr val="2B4B82"/>
              </a:solidFill>
              <a:effectLst/>
              <a:uLnTx/>
              <a:uFillTx/>
              <a:latin typeface="Josefin Sans Bold" pitchFamily="2" charset="0"/>
              <a:ea typeface="+mn-ea"/>
              <a:cs typeface="+mn-cs"/>
            </a:endParaRPr>
          </a:p>
        </p:txBody>
      </p:sp>
    </p:spTree>
    <p:extLst>
      <p:ext uri="{BB962C8B-B14F-4D97-AF65-F5344CB8AC3E}">
        <p14:creationId xmlns:p14="http://schemas.microsoft.com/office/powerpoint/2010/main" val="10088951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7200" y="7618407"/>
            <a:ext cx="3429000" cy="2119746"/>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457200" y="5981700"/>
            <a:ext cx="1482058" cy="910792"/>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24400" y="7194628"/>
            <a:ext cx="2356262" cy="2526207"/>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76193" y="3695700"/>
            <a:ext cx="3837987" cy="3450544"/>
          </a:xfrm>
          <a:prstGeom prst="rect">
            <a:avLst/>
          </a:prstGeom>
        </p:spPr>
      </p:pic>
      <p:sp>
        <p:nvSpPr>
          <p:cNvPr id="12" name="TextBox 4">
            <a:extLst>
              <a:ext uri="{FF2B5EF4-FFF2-40B4-BE49-F238E27FC236}">
                <a16:creationId xmlns:a16="http://schemas.microsoft.com/office/drawing/2014/main" id="{9076B2CF-0AA3-70B7-DDCA-33EA0BE536E4}"/>
              </a:ext>
            </a:extLst>
          </p:cNvPr>
          <p:cNvSpPr txBox="1"/>
          <p:nvPr/>
        </p:nvSpPr>
        <p:spPr>
          <a:xfrm>
            <a:off x="457200" y="342900"/>
            <a:ext cx="8458200" cy="677108"/>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31356E"/>
                </a:solidFill>
                <a:effectLst/>
                <a:uLnTx/>
                <a:uFillTx/>
                <a:latin typeface="Josefin Sans Bold"/>
                <a:ea typeface="+mn-ea"/>
                <a:cs typeface="+mn-cs"/>
              </a:rPr>
              <a:t>4.5.2. Ph</a:t>
            </a:r>
            <a:r>
              <a:rPr kumimoji="0" lang="vi-VN" sz="4400" b="0" i="0" u="none" strike="noStrike" kern="1200" cap="none" spc="0" normalizeH="0" baseline="0" noProof="0" dirty="0">
                <a:ln>
                  <a:noFill/>
                </a:ln>
                <a:solidFill>
                  <a:srgbClr val="31356E"/>
                </a:solidFill>
                <a:effectLst/>
                <a:uLnTx/>
                <a:uFillTx/>
                <a:latin typeface="Josefin Sans Bold"/>
                <a:ea typeface="+mn-ea"/>
                <a:cs typeface="+mn-cs"/>
              </a:rPr>
              <a:t>ươ</a:t>
            </a:r>
            <a:r>
              <a:rPr kumimoji="0" lang="en-SG" sz="4400" b="0" i="0" u="none" strike="noStrike" kern="1200" cap="none" spc="0" normalizeH="0" baseline="0" noProof="0" dirty="0">
                <a:ln>
                  <a:noFill/>
                </a:ln>
                <a:solidFill>
                  <a:srgbClr val="31356E"/>
                </a:solidFill>
                <a:effectLst/>
                <a:uLnTx/>
                <a:uFillTx/>
                <a:latin typeface="Josefin Sans Bold"/>
                <a:ea typeface="+mn-ea"/>
                <a:cs typeface="+mn-cs"/>
              </a:rPr>
              <a:t>ng </a:t>
            </a:r>
            <a:r>
              <a:rPr kumimoji="0" lang="en-SG" sz="4400" b="0" i="0" u="none" strike="noStrike" kern="1200" cap="none" spc="0" normalizeH="0" baseline="0" noProof="0" dirty="0" err="1">
                <a:ln>
                  <a:noFill/>
                </a:ln>
                <a:solidFill>
                  <a:srgbClr val="31356E"/>
                </a:solidFill>
                <a:effectLst/>
                <a:uLnTx/>
                <a:uFillTx/>
                <a:latin typeface="Josefin Sans Bold"/>
                <a:ea typeface="+mn-ea"/>
                <a:cs typeface="+mn-cs"/>
              </a:rPr>
              <a:t>pháp</a:t>
            </a:r>
            <a:r>
              <a:rPr kumimoji="0" lang="en-SG" sz="4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a:ea typeface="+mn-ea"/>
                <a:cs typeface="+mn-cs"/>
              </a:rPr>
              <a:t>tĩnh</a:t>
            </a:r>
            <a:r>
              <a:rPr kumimoji="0" lang="en-SG" sz="4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a:ea typeface="+mn-ea"/>
                <a:cs typeface="+mn-cs"/>
              </a:rPr>
              <a:t>contd</a:t>
            </a:r>
            <a:r>
              <a:rPr kumimoji="0" lang="en-SG" sz="4400" b="0" i="0" u="none" strike="noStrike" kern="1200" cap="none" spc="0" normalizeH="0" baseline="0" noProof="0" dirty="0">
                <a:ln>
                  <a:noFill/>
                </a:ln>
                <a:solidFill>
                  <a:srgbClr val="31356E"/>
                </a:solidFill>
                <a:effectLst/>
                <a:uLnTx/>
                <a:uFillTx/>
                <a:latin typeface="Josefin Sans Bold"/>
                <a:ea typeface="+mn-ea"/>
                <a:cs typeface="+mn-cs"/>
              </a:rPr>
              <a:t>)</a:t>
            </a:r>
            <a:endParaRPr kumimoji="0" lang="en-US" sz="4400" b="0" i="0" u="none" strike="noStrike" kern="1200" cap="none" spc="0" normalizeH="0" baseline="0" noProof="0" dirty="0">
              <a:ln>
                <a:noFill/>
              </a:ln>
              <a:solidFill>
                <a:srgbClr val="31356E"/>
              </a:solidFill>
              <a:effectLst/>
              <a:uLnTx/>
              <a:uFillTx/>
              <a:latin typeface="Josefin Sans Bold"/>
              <a:ea typeface="+mn-ea"/>
              <a:cs typeface="+mn-cs"/>
            </a:endParaRPr>
          </a:p>
        </p:txBody>
      </p:sp>
      <p:sp>
        <p:nvSpPr>
          <p:cNvPr id="13" name="TextBox 12">
            <a:extLst>
              <a:ext uri="{FF2B5EF4-FFF2-40B4-BE49-F238E27FC236}">
                <a16:creationId xmlns:a16="http://schemas.microsoft.com/office/drawing/2014/main" id="{77A3565B-FA75-FEDB-489C-274ED7EDA572}"/>
              </a:ext>
            </a:extLst>
          </p:cNvPr>
          <p:cNvSpPr txBox="1"/>
          <p:nvPr/>
        </p:nvSpPr>
        <p:spPr>
          <a:xfrm>
            <a:off x="11277600" y="435233"/>
            <a:ext cx="439896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3200" b="0" i="0" u="none" strike="noStrike" kern="1200" cap="none" spc="0" normalizeH="0" baseline="0" noProof="0" dirty="0" err="1">
                <a:ln>
                  <a:noFill/>
                </a:ln>
                <a:solidFill>
                  <a:srgbClr val="31356E"/>
                </a:solidFill>
                <a:effectLst/>
                <a:uLnTx/>
                <a:uFillTx/>
                <a:latin typeface="Josefin Sans Bold"/>
                <a:ea typeface="+mn-ea"/>
                <a:cs typeface="+mn-cs"/>
              </a:rPr>
              <a:t>Thuật</a:t>
            </a:r>
            <a:r>
              <a:rPr kumimoji="0" lang="en-SG" sz="3200" b="0" i="0" u="none" strike="noStrike" kern="1200" cap="none" spc="0" normalizeH="0" baseline="0" noProof="0" dirty="0">
                <a:ln>
                  <a:noFill/>
                </a:ln>
                <a:solidFill>
                  <a:srgbClr val="31356E"/>
                </a:solidFill>
                <a:effectLst/>
                <a:uLnTx/>
                <a:uFillTx/>
                <a:latin typeface="Josefin Sans Bold"/>
                <a:ea typeface="+mn-ea"/>
                <a:cs typeface="+mn-cs"/>
              </a:rPr>
              <a:t> </a:t>
            </a:r>
            <a:r>
              <a:rPr kumimoji="0" lang="en-SG" sz="3200" b="0" i="0" u="none" strike="noStrike" kern="1200" cap="none" spc="0" normalizeH="0" baseline="0" noProof="0" dirty="0" err="1">
                <a:ln>
                  <a:noFill/>
                </a:ln>
                <a:solidFill>
                  <a:srgbClr val="31356E"/>
                </a:solidFill>
                <a:effectLst/>
                <a:uLnTx/>
                <a:uFillTx/>
                <a:latin typeface="Josefin Sans Bold"/>
                <a:ea typeface="+mn-ea"/>
                <a:cs typeface="+mn-cs"/>
              </a:rPr>
              <a:t>toán</a:t>
            </a:r>
            <a:r>
              <a:rPr kumimoji="0" lang="en-SG" sz="3200" b="0" i="0" u="none" strike="noStrike" kern="1200" cap="none" spc="0" normalizeH="0" baseline="0" noProof="0" dirty="0">
                <a:ln>
                  <a:noFill/>
                </a:ln>
                <a:solidFill>
                  <a:srgbClr val="31356E"/>
                </a:solidFill>
                <a:effectLst/>
                <a:uLnTx/>
                <a:uFillTx/>
                <a:latin typeface="Josefin Sans Bold"/>
                <a:ea typeface="+mn-ea"/>
                <a:cs typeface="+mn-cs"/>
              </a:rPr>
              <a:t> System R*</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0CBA1DAF-BAF0-2D19-3273-007958985B37}"/>
              </a:ext>
            </a:extLst>
          </p:cNvPr>
          <p:cNvSpPr txBox="1"/>
          <p:nvPr/>
        </p:nvSpPr>
        <p:spPr>
          <a:xfrm>
            <a:off x="8915400" y="1115258"/>
            <a:ext cx="8153400" cy="91717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Begin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For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mỗi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quan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hệ</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Ri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thuộc</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QT do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Begin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For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mỗi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đường</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truy</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xuất</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Apij</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đến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Ri do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xác</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định</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cost(</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Apij</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End for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rPr>
              <a:t>best_Api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Apij</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có</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chi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phí</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thấp</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nhất</a:t>
            </a:r>
            <a:endPar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End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For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mỗi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thứ</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tự</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(Ri1, Ri2,…,Rin)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với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I = 1,…,n! do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Begin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xây</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dựng</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chiến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lược</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(…((best_Api1 Ri2) Ri3)…Rin)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tính</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chi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phí</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của</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chiến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lược</a:t>
            </a:r>
            <a:endPar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End For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Strat 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chiến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lược</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có</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chi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phí</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nhỏ</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nhất</a:t>
            </a:r>
            <a:endPar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For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mỗi</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vị</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trí</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k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có</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lưu</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quan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hệ</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có</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mặt</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trong</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QT do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Begin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LSk</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chiến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lược</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cục</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bộ</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Chiến</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lược</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mỗi</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chiến</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lược</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cục</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bộ</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được</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tối</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ưu</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hóa</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tại</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vị</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sng"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trí</a:t>
            </a:r>
            <a:r>
              <a:rPr kumimoji="0" lang="en-SG" sz="2000" b="0" i="0" u="sng"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send(</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LSk</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vị</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a:t>
            </a:r>
            <a:r>
              <a:rPr kumimoji="0" lang="en-SG" sz="2000" b="0" i="0" u="none" strike="noStrike" kern="1200" cap="none" spc="0" normalizeH="0" baseline="0" noProof="0" dirty="0" err="1">
                <a:ln>
                  <a:noFill/>
                </a:ln>
                <a:solidFill>
                  <a:srgbClr val="31356E"/>
                </a:solidFill>
                <a:effectLst/>
                <a:uLnTx/>
                <a:uFillTx/>
                <a:latin typeface="Josefin Sans Bold" pitchFamily="2" charset="0"/>
                <a:ea typeface="+mn-ea"/>
                <a:cs typeface="+mn-cs"/>
                <a:sym typeface="Wingdings" panose="05000000000000000000" pitchFamily="2" charset="2"/>
              </a:rPr>
              <a:t>trí</a:t>
            </a: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	End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000" b="0" i="0" u="none" strike="noStrike" kern="1200" cap="none" spc="0" normalizeH="0" baseline="0" noProof="0" dirty="0">
                <a:ln>
                  <a:noFill/>
                </a:ln>
                <a:solidFill>
                  <a:srgbClr val="31356E"/>
                </a:solidFill>
                <a:effectLst/>
                <a:uLnTx/>
                <a:uFillTx/>
                <a:latin typeface="Josefin Sans Bold" pitchFamily="2" charset="0"/>
                <a:ea typeface="+mn-ea"/>
                <a:cs typeface="+mn-cs"/>
                <a:sym typeface="Wingdings" panose="05000000000000000000" pitchFamily="2" charset="2"/>
              </a:rPr>
              <a:t>End</a:t>
            </a:r>
            <a:endParaRPr kumimoji="0" lang="en-US" sz="2000" b="0" i="0" u="none" strike="noStrike" kern="1200" cap="none" spc="0" normalizeH="0" baseline="0" noProof="0" dirty="0">
              <a:ln>
                <a:noFill/>
              </a:ln>
              <a:solidFill>
                <a:srgbClr val="31356E"/>
              </a:solidFill>
              <a:effectLst/>
              <a:uLnTx/>
              <a:uFillTx/>
              <a:latin typeface="Josefin Sans Bold" pitchFamily="2" charset="0"/>
              <a:ea typeface="+mn-ea"/>
              <a:cs typeface="+mn-cs"/>
            </a:endParaRPr>
          </a:p>
        </p:txBody>
      </p:sp>
      <p:sp>
        <p:nvSpPr>
          <p:cNvPr id="2" name="TextBox 1">
            <a:extLst>
              <a:ext uri="{FF2B5EF4-FFF2-40B4-BE49-F238E27FC236}">
                <a16:creationId xmlns:a16="http://schemas.microsoft.com/office/drawing/2014/main" id="{D68A436D-B843-F5DF-C60A-1936D9DA2F1D}"/>
              </a:ext>
            </a:extLst>
          </p:cNvPr>
          <p:cNvSpPr txBox="1"/>
          <p:nvPr/>
        </p:nvSpPr>
        <p:spPr>
          <a:xfrm flipH="1">
            <a:off x="1219200" y="1485900"/>
            <a:ext cx="418506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QT: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Truy</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vấn</a:t>
            </a:r>
            <a:endPar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R: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Mỗi</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quan</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hệ</a:t>
            </a:r>
            <a:endPar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Strat: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Chiến</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lược</a:t>
            </a:r>
            <a:endPar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LS: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Chiến</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lược</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cục</a:t>
            </a: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bộ</a:t>
            </a:r>
            <a:endPar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endParaRPr>
          </a:p>
        </p:txBody>
      </p:sp>
    </p:spTree>
    <p:extLst>
      <p:ext uri="{BB962C8B-B14F-4D97-AF65-F5344CB8AC3E}">
        <p14:creationId xmlns:p14="http://schemas.microsoft.com/office/powerpoint/2010/main" val="2190816012"/>
      </p:ext>
    </p:extLst>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08463" y="2571214"/>
            <a:ext cx="5956353" cy="3725428"/>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72688" y="6644420"/>
            <a:ext cx="2925223" cy="1829594"/>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78000" y="7715786"/>
            <a:ext cx="3289448" cy="20574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08463" y="1248650"/>
            <a:ext cx="3289448" cy="2057400"/>
          </a:xfrm>
          <a:prstGeom prst="rect">
            <a:avLst/>
          </a:prstGeom>
        </p:spPr>
      </p:pic>
      <p:grpSp>
        <p:nvGrpSpPr>
          <p:cNvPr id="2" name="Group 2">
            <a:extLst>
              <a:ext uri="{FF2B5EF4-FFF2-40B4-BE49-F238E27FC236}">
                <a16:creationId xmlns:a16="http://schemas.microsoft.com/office/drawing/2014/main" id="{386A599F-D032-4165-5502-9B685D61D58D}"/>
              </a:ext>
            </a:extLst>
          </p:cNvPr>
          <p:cNvGrpSpPr/>
          <p:nvPr/>
        </p:nvGrpSpPr>
        <p:grpSpPr>
          <a:xfrm>
            <a:off x="478592" y="0"/>
            <a:ext cx="11788780" cy="2223436"/>
            <a:chOff x="-733477" y="-3112106"/>
            <a:chExt cx="15718374" cy="2964581"/>
          </a:xfrm>
        </p:grpSpPr>
        <p:sp>
          <p:nvSpPr>
            <p:cNvPr id="3" name="TextBox 3">
              <a:extLst>
                <a:ext uri="{FF2B5EF4-FFF2-40B4-BE49-F238E27FC236}">
                  <a16:creationId xmlns:a16="http://schemas.microsoft.com/office/drawing/2014/main" id="{6B7F3402-C238-B8B6-7856-969127310286}"/>
                </a:ext>
              </a:extLst>
            </p:cNvPr>
            <p:cNvSpPr txBox="1"/>
            <p:nvPr/>
          </p:nvSpPr>
          <p:spPr>
            <a:xfrm>
              <a:off x="-733477" y="-3112106"/>
              <a:ext cx="10023257" cy="1187504"/>
            </a:xfrm>
            <a:prstGeom prst="rect">
              <a:avLst/>
            </a:prstGeom>
          </p:spPr>
          <p:txBody>
            <a:bodyPr wrap="square" lIns="0" tIns="0" rIns="0" bIns="0" rtlCol="0" anchor="t">
              <a:spAutoFit/>
            </a:bodyPr>
            <a:lstStyle/>
            <a:p>
              <a:pPr marL="0" marR="0" lvl="0" indent="0" algn="l" defTabSz="914400" rtl="0" eaLnBrk="1" fontAlgn="auto" latinLnBrk="0" hangingPunct="1">
                <a:lnSpc>
                  <a:spcPts val="7507"/>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31356E"/>
                  </a:solidFill>
                  <a:effectLst/>
                  <a:uLnTx/>
                  <a:uFillTx/>
                  <a:latin typeface="Josefin Sans Bold" pitchFamily="2" charset="0"/>
                  <a:ea typeface="+mn-ea"/>
                  <a:cs typeface="+mn-cs"/>
                </a:rPr>
                <a:t>4.5.3. Ph</a:t>
              </a:r>
              <a:r>
                <a:rPr kumimoji="0" lang="vi-VN" sz="4400" b="0" i="0" u="none" strike="noStrike" kern="1200" cap="none" spc="0" normalizeH="0" baseline="0" noProof="0" dirty="0">
                  <a:ln>
                    <a:noFill/>
                  </a:ln>
                  <a:solidFill>
                    <a:srgbClr val="31356E"/>
                  </a:solidFill>
                  <a:effectLst/>
                  <a:uLnTx/>
                  <a:uFillTx/>
                  <a:latin typeface="Josefin Sans Bold" pitchFamily="2" charset="0"/>
                  <a:ea typeface="+mn-ea"/>
                  <a:cs typeface="+mn-cs"/>
                </a:rPr>
                <a:t>ươ</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ng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pháp</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kết</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hợp</a:t>
              </a:r>
              <a:endParaRPr kumimoji="0" lang="en-US" sz="4400" b="0" i="0" u="none" strike="noStrike" kern="1200" cap="none" spc="0" normalizeH="0" baseline="0" noProof="0" dirty="0">
                <a:ln>
                  <a:noFill/>
                </a:ln>
                <a:solidFill>
                  <a:srgbClr val="31356E"/>
                </a:solidFill>
                <a:effectLst/>
                <a:uLnTx/>
                <a:uFillTx/>
                <a:latin typeface="Josefin Sans Bold" pitchFamily="2" charset="0"/>
                <a:ea typeface="+mn-ea"/>
                <a:cs typeface="+mn-cs"/>
              </a:endParaRPr>
            </a:p>
          </p:txBody>
        </p:sp>
        <p:sp>
          <p:nvSpPr>
            <p:cNvPr id="4" name="TextBox 4">
              <a:extLst>
                <a:ext uri="{FF2B5EF4-FFF2-40B4-BE49-F238E27FC236}">
                  <a16:creationId xmlns:a16="http://schemas.microsoft.com/office/drawing/2014/main" id="{F9FD8F52-8CE8-48C9-3143-CDE822105D42}"/>
                </a:ext>
              </a:extLst>
            </p:cNvPr>
            <p:cNvSpPr txBox="1"/>
            <p:nvPr/>
          </p:nvSpPr>
          <p:spPr>
            <a:xfrm>
              <a:off x="148882" y="-865670"/>
              <a:ext cx="14836015" cy="718145"/>
            </a:xfrm>
            <a:prstGeom prst="rect">
              <a:avLst/>
            </a:prstGeom>
          </p:spPr>
          <p:txBody>
            <a:bodyPr wrap="square" lIns="0" tIns="0" rIns="0" bIns="0" rtlCol="0" anchor="t">
              <a:spAutoFit/>
            </a:bodyPr>
            <a:lstStyle/>
            <a:p>
              <a:pPr marL="0" marR="0" lvl="0" indent="0" algn="l" defTabSz="914400" rtl="0" eaLnBrk="1" fontAlgn="auto" latinLnBrk="0" hangingPunct="1">
                <a:lnSpc>
                  <a:spcPts val="3967"/>
                </a:lnSpc>
                <a:spcBef>
                  <a:spcPts val="0"/>
                </a:spcBef>
                <a:spcAft>
                  <a:spcPts val="0"/>
                </a:spcAft>
                <a:buClrTx/>
                <a:buSzTx/>
                <a:buFontTx/>
                <a:buNone/>
                <a:tabLst/>
                <a:defRPr/>
              </a:pP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Thuật</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sng" strike="noStrike" kern="1200" cap="none" spc="0" normalizeH="0" baseline="0" noProof="0" dirty="0" err="1">
                  <a:ln>
                    <a:noFill/>
                  </a:ln>
                  <a:solidFill>
                    <a:srgbClr val="2B4B82"/>
                  </a:solidFill>
                  <a:effectLst/>
                  <a:uLnTx/>
                  <a:uFillTx/>
                  <a:latin typeface="Josefin Sans Bold" pitchFamily="2" charset="0"/>
                  <a:ea typeface="+mn-ea"/>
                  <a:cs typeface="+mn-cs"/>
                </a:rPr>
                <a:t>toán</a:t>
              </a:r>
              <a:r>
                <a:rPr kumimoji="0" lang="en-SG" sz="3200" b="0" i="0" u="sng"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SG" sz="3200" b="0" i="0" u="none" strike="noStrike" kern="1200" cap="none" spc="0" normalizeH="0" baseline="0" noProof="0" dirty="0">
                  <a:ln>
                    <a:noFill/>
                  </a:ln>
                  <a:solidFill>
                    <a:srgbClr val="2B4B82"/>
                  </a:solidFill>
                  <a:effectLst/>
                  <a:uLnTx/>
                  <a:uFillTx/>
                  <a:latin typeface="Josefin Sans Bold" pitchFamily="2" charset="0"/>
                  <a:ea typeface="+mn-ea"/>
                  <a:cs typeface="+mn-cs"/>
                </a:rPr>
                <a:t>              </a:t>
              </a:r>
              <a:r>
                <a:rPr kumimoji="0" lang="en-US" sz="4000" b="0" i="0" u="none" strike="noStrike" kern="1200" cap="none" spc="471" normalizeH="0" baseline="0" noProof="0" dirty="0">
                  <a:ln>
                    <a:noFill/>
                  </a:ln>
                  <a:solidFill>
                    <a:srgbClr val="31356E"/>
                  </a:solidFill>
                  <a:effectLst/>
                  <a:uLnTx/>
                  <a:uFillTx/>
                  <a:latin typeface="Josefin Sans Bold" pitchFamily="2" charset="0"/>
                  <a:ea typeface="+mn-ea"/>
                  <a:cs typeface="+mn-cs"/>
                </a:rPr>
                <a:t>2_Step Algorithm </a:t>
              </a:r>
              <a:endParaRPr kumimoji="0" lang="en-US" sz="3200" b="0" i="0" u="none" strike="noStrike" kern="1200" cap="none" spc="471" normalizeH="0" baseline="0" noProof="0" dirty="0">
                <a:ln>
                  <a:noFill/>
                </a:ln>
                <a:solidFill>
                  <a:srgbClr val="31356E"/>
                </a:solidFill>
                <a:effectLst/>
                <a:uLnTx/>
                <a:uFillTx/>
                <a:latin typeface="Josefin Sans Bold" pitchFamily="2" charset="0"/>
                <a:ea typeface="+mn-ea"/>
                <a:cs typeface="+mn-cs"/>
              </a:endParaRPr>
            </a:p>
          </p:txBody>
        </p:sp>
      </p:grpSp>
      <p:sp>
        <p:nvSpPr>
          <p:cNvPr id="9" name="TextBox 8">
            <a:extLst>
              <a:ext uri="{FF2B5EF4-FFF2-40B4-BE49-F238E27FC236}">
                <a16:creationId xmlns:a16="http://schemas.microsoft.com/office/drawing/2014/main" id="{20CFEA6C-FA6E-E7F7-99C0-6315CDC22607}"/>
              </a:ext>
            </a:extLst>
          </p:cNvPr>
          <p:cNvSpPr txBox="1"/>
          <p:nvPr/>
        </p:nvSpPr>
        <p:spPr>
          <a:xfrm>
            <a:off x="1173312" y="2933635"/>
            <a:ext cx="9721879" cy="2816156"/>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400" b="0" i="0" u="none" strike="noStrike" kern="1200" cap="none" spc="0" normalizeH="0" baseline="0" noProof="0" dirty="0">
                <a:ln>
                  <a:noFill/>
                </a:ln>
                <a:solidFill>
                  <a:srgbClr val="31356E"/>
                </a:solidFill>
                <a:effectLst/>
                <a:uLnTx/>
                <a:uFillTx/>
                <a:latin typeface="Josefin Sans Bold" pitchFamily="2" charset="0"/>
                <a:ea typeface="+mn-ea"/>
                <a:cs typeface="+mn-cs"/>
              </a:rPr>
              <a:t> Tại thời điểm biên dịch, hãy tạo một kế hoạch tĩnh chỉ với các</a:t>
            </a:r>
            <a:endPar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vi-VN" sz="2400" b="0" i="0" u="none" strike="noStrike" kern="1200" cap="none" spc="0" normalizeH="0" baseline="0" noProof="0" dirty="0">
                <a:ln>
                  <a:noFill/>
                </a:ln>
                <a:solidFill>
                  <a:srgbClr val="31356E"/>
                </a:solidFill>
                <a:effectLst/>
                <a:uLnTx/>
                <a:uFillTx/>
                <a:latin typeface="Josefin Sans Bold" pitchFamily="2" charset="0"/>
                <a:ea typeface="+mn-ea"/>
                <a:cs typeface="+mn-cs"/>
              </a:rPr>
              <a:t>phương thức truy cập và sắp xếp hoạt động. </a:t>
            </a:r>
            <a:endPar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vi-VN" sz="2400" b="0" i="0" u="none" strike="noStrike" kern="1200" cap="none" spc="0" normalizeH="0" baseline="0" noProof="0" dirty="0">
                <a:ln>
                  <a:noFill/>
                </a:ln>
                <a:solidFill>
                  <a:srgbClr val="31356E"/>
                </a:solidFill>
                <a:effectLst/>
                <a:uLnTx/>
                <a:uFillTx/>
                <a:latin typeface="Josefin Sans Bold" pitchFamily="2" charset="0"/>
                <a:ea typeface="+mn-ea"/>
                <a:cs typeface="+mn-cs"/>
              </a:rPr>
              <a:t>Tại thời điểm khởi động, hãy thực hiện các hoạt</a:t>
            </a:r>
            <a:endPar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31356E"/>
                </a:solidFill>
                <a:effectLst/>
                <a:uLnTx/>
                <a:uFillTx/>
                <a:latin typeface="Josefin Sans Bold" pitchFamily="2" charset="0"/>
                <a:ea typeface="+mn-ea"/>
                <a:cs typeface="+mn-cs"/>
              </a:rPr>
              <a:t> động lựa chọn</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sao</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chép</a:t>
            </a:r>
            <a:r>
              <a:rPr kumimoji="0" lang="vi-VN" sz="2400" b="0" i="0" u="none" strike="noStrike" kern="1200" cap="none" spc="0" normalizeH="0" baseline="0" noProof="0" dirty="0">
                <a:ln>
                  <a:noFill/>
                </a:ln>
                <a:solidFill>
                  <a:srgbClr val="31356E"/>
                </a:solidFill>
                <a:effectLst/>
                <a:uLnTx/>
                <a:uFillTx/>
                <a:latin typeface="Josefin Sans Bold" pitchFamily="2" charset="0"/>
                <a:ea typeface="+mn-ea"/>
                <a:cs typeface="+mn-cs"/>
              </a:rPr>
              <a:t> và phân bổ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hoạt</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động</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cho</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các</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vi-VN" sz="2400" b="0" i="0" u="none" strike="noStrike" kern="1200" cap="none" spc="0" normalizeH="0" baseline="0" noProof="0" dirty="0">
                <a:ln>
                  <a:noFill/>
                </a:ln>
                <a:solidFill>
                  <a:srgbClr val="31356E"/>
                </a:solidFill>
                <a:effectLst/>
                <a:uLnTx/>
                <a:uFillTx/>
                <a:latin typeface="Josefin Sans Bold" pitchFamily="2" charset="0"/>
                <a:ea typeface="+mn-ea"/>
                <a:cs typeface="+mn-cs"/>
              </a:rPr>
              <a:t>trang web</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a:t>
            </a:r>
            <a:endParaRPr kumimoji="0" lang="en-US" sz="2400" b="0" i="0" u="none" strike="noStrike" kern="1200" cap="none" spc="0" normalizeH="0" baseline="0" noProof="0" dirty="0">
              <a:ln>
                <a:noFill/>
              </a:ln>
              <a:solidFill>
                <a:srgbClr val="31356E"/>
              </a:solidFill>
              <a:effectLst/>
              <a:uLnTx/>
              <a:uFillTx/>
              <a:latin typeface="Josefin Sans Bold" pitchFamily="2" charset="0"/>
              <a:ea typeface="+mn-ea"/>
              <a:cs typeface="+mn-cs"/>
            </a:endParaRPr>
          </a:p>
        </p:txBody>
      </p:sp>
      <p:pic>
        <p:nvPicPr>
          <p:cNvPr id="16" name="Picture 15">
            <a:extLst>
              <a:ext uri="{FF2B5EF4-FFF2-40B4-BE49-F238E27FC236}">
                <a16:creationId xmlns:a16="http://schemas.microsoft.com/office/drawing/2014/main" id="{18DC7927-FEFE-2E6A-D289-EF886DC0F2A2}"/>
              </a:ext>
            </a:extLst>
          </p:cNvPr>
          <p:cNvPicPr>
            <a:picLocks noChangeAspect="1"/>
          </p:cNvPicPr>
          <p:nvPr/>
        </p:nvPicPr>
        <p:blipFill>
          <a:blip r:embed="rId4"/>
          <a:stretch>
            <a:fillRect/>
          </a:stretch>
        </p:blipFill>
        <p:spPr>
          <a:xfrm>
            <a:off x="2352319" y="5705891"/>
            <a:ext cx="3616991" cy="3300675"/>
          </a:xfrm>
          <a:prstGeom prst="rect">
            <a:avLst/>
          </a:prstGeom>
        </p:spPr>
      </p:pic>
      <p:pic>
        <p:nvPicPr>
          <p:cNvPr id="18" name="Picture 17">
            <a:extLst>
              <a:ext uri="{FF2B5EF4-FFF2-40B4-BE49-F238E27FC236}">
                <a16:creationId xmlns:a16="http://schemas.microsoft.com/office/drawing/2014/main" id="{F6ED4631-7DB6-0964-6162-4E4A8C9154EF}"/>
              </a:ext>
            </a:extLst>
          </p:cNvPr>
          <p:cNvPicPr>
            <a:picLocks noChangeAspect="1"/>
          </p:cNvPicPr>
          <p:nvPr/>
        </p:nvPicPr>
        <p:blipFill>
          <a:blip r:embed="rId5"/>
          <a:stretch>
            <a:fillRect/>
          </a:stretch>
        </p:blipFill>
        <p:spPr>
          <a:xfrm>
            <a:off x="8725406" y="4057562"/>
            <a:ext cx="4799938" cy="4949004"/>
          </a:xfrm>
          <a:prstGeom prst="rect">
            <a:avLst/>
          </a:prstGeom>
        </p:spPr>
      </p:pic>
      <p:sp>
        <p:nvSpPr>
          <p:cNvPr id="19" name="TextBox 18">
            <a:extLst>
              <a:ext uri="{FF2B5EF4-FFF2-40B4-BE49-F238E27FC236}">
                <a16:creationId xmlns:a16="http://schemas.microsoft.com/office/drawing/2014/main" id="{A0C265AC-AEF2-552A-EC1B-6AC0861D6178}"/>
              </a:ext>
            </a:extLst>
          </p:cNvPr>
          <p:cNvSpPr txBox="1"/>
          <p:nvPr/>
        </p:nvSpPr>
        <p:spPr>
          <a:xfrm>
            <a:off x="2791599" y="9327395"/>
            <a:ext cx="27384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Kế</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hoạch</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tĩnh</a:t>
            </a:r>
            <a:endParaRPr kumimoji="0" lang="en-US" sz="2400" b="0" i="0" u="none" strike="noStrike" kern="1200" cap="none" spc="0" normalizeH="0" baseline="0" noProof="0" dirty="0">
              <a:ln>
                <a:noFill/>
              </a:ln>
              <a:solidFill>
                <a:srgbClr val="31356E"/>
              </a:solidFill>
              <a:effectLst/>
              <a:uLnTx/>
              <a:uFillTx/>
              <a:latin typeface="Josefin Sans Bold" pitchFamily="2" charset="0"/>
              <a:ea typeface="+mn-ea"/>
              <a:cs typeface="+mn-cs"/>
            </a:endParaRPr>
          </a:p>
        </p:txBody>
      </p:sp>
      <p:sp>
        <p:nvSpPr>
          <p:cNvPr id="20" name="TextBox 19">
            <a:extLst>
              <a:ext uri="{FF2B5EF4-FFF2-40B4-BE49-F238E27FC236}">
                <a16:creationId xmlns:a16="http://schemas.microsoft.com/office/drawing/2014/main" id="{A70B34A7-88E3-9323-519E-EFE2426387B6}"/>
              </a:ext>
            </a:extLst>
          </p:cNvPr>
          <p:cNvSpPr txBox="1"/>
          <p:nvPr/>
        </p:nvSpPr>
        <p:spPr>
          <a:xfrm>
            <a:off x="9086403" y="9327395"/>
            <a:ext cx="405418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Kế</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hoạch</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thời</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gian</a:t>
            </a:r>
            <a:r>
              <a:rPr kumimoji="0" lang="en-SG" sz="2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31356E"/>
                </a:solidFill>
                <a:effectLst/>
                <a:uLnTx/>
                <a:uFillTx/>
                <a:latin typeface="Josefin Sans Bold" pitchFamily="2" charset="0"/>
                <a:ea typeface="+mn-ea"/>
                <a:cs typeface="+mn-cs"/>
              </a:rPr>
              <a:t>chạy</a:t>
            </a:r>
            <a:endParaRPr kumimoji="0" lang="en-US" sz="2400" b="0" i="0" u="none" strike="noStrike" kern="1200" cap="none" spc="0" normalizeH="0" baseline="0" noProof="0" dirty="0">
              <a:ln>
                <a:noFill/>
              </a:ln>
              <a:solidFill>
                <a:srgbClr val="31356E"/>
              </a:solidFill>
              <a:effectLst/>
              <a:uLnTx/>
              <a:uFillTx/>
              <a:latin typeface="Josefin Sans Bold" pitchFamily="2" charset="0"/>
              <a:ea typeface="+mn-ea"/>
              <a:cs typeface="+mn-cs"/>
            </a:endParaRPr>
          </a:p>
        </p:txBody>
      </p:sp>
    </p:spTree>
    <p:extLst>
      <p:ext uri="{BB962C8B-B14F-4D97-AF65-F5344CB8AC3E}">
        <p14:creationId xmlns:p14="http://schemas.microsoft.com/office/powerpoint/2010/main" val="39899495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3" name="TextBox 3"/>
          <p:cNvSpPr txBox="1"/>
          <p:nvPr/>
        </p:nvSpPr>
        <p:spPr>
          <a:xfrm>
            <a:off x="381000" y="114300"/>
            <a:ext cx="10578306" cy="818494"/>
          </a:xfrm>
          <a:prstGeom prst="rect">
            <a:avLst/>
          </a:prstGeom>
        </p:spPr>
        <p:txBody>
          <a:bodyPr lIns="0" tIns="0" rIns="0" bIns="0" rtlCol="0" anchor="t">
            <a:spAutoFit/>
          </a:bodyPr>
          <a:lstStyle/>
          <a:p>
            <a:pPr marL="0" marR="0" lvl="0" indent="0" algn="l" defTabSz="914400" rtl="0" eaLnBrk="1" fontAlgn="auto" latinLnBrk="0" hangingPunct="1">
              <a:lnSpc>
                <a:spcPts val="6532"/>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B4A7"/>
                </a:solidFill>
                <a:effectLst/>
                <a:uLnTx/>
                <a:uFillTx/>
                <a:latin typeface="Josefin Sans Bold"/>
                <a:ea typeface="+mn-ea"/>
                <a:cs typeface="+mn-cs"/>
              </a:rPr>
              <a:t>4.5.3 </a:t>
            </a:r>
            <a:r>
              <a:rPr kumimoji="0" lang="en-US" sz="4400" b="0" i="0" u="none" strike="noStrike" kern="1200" cap="none" spc="0" normalizeH="0" baseline="0" noProof="0" dirty="0" err="1">
                <a:ln>
                  <a:noFill/>
                </a:ln>
                <a:solidFill>
                  <a:srgbClr val="F7B4A7"/>
                </a:solidFill>
                <a:effectLst/>
                <a:uLnTx/>
                <a:uFillTx/>
                <a:latin typeface="Josefin Sans Bold"/>
                <a:ea typeface="+mn-ea"/>
                <a:cs typeface="+mn-cs"/>
              </a:rPr>
              <a:t>Phương</a:t>
            </a:r>
            <a:r>
              <a:rPr kumimoji="0" lang="en-US" sz="4400" b="0" i="0" u="none" strike="noStrike" kern="1200" cap="none" spc="0" normalizeH="0" baseline="0" noProof="0" dirty="0">
                <a:ln>
                  <a:noFill/>
                </a:ln>
                <a:solidFill>
                  <a:srgbClr val="F7B4A7"/>
                </a:solidFill>
                <a:effectLst/>
                <a:uLnTx/>
                <a:uFillTx/>
                <a:latin typeface="Josefin Sans Bold"/>
                <a:ea typeface="+mn-ea"/>
                <a:cs typeface="+mn-cs"/>
              </a:rPr>
              <a:t> </a:t>
            </a:r>
            <a:r>
              <a:rPr kumimoji="0" lang="en-US" sz="4400" b="0" i="0" u="none" strike="noStrike" kern="1200" cap="none" spc="0" normalizeH="0" baseline="0" noProof="0" dirty="0" err="1">
                <a:ln>
                  <a:noFill/>
                </a:ln>
                <a:solidFill>
                  <a:srgbClr val="F7B4A7"/>
                </a:solidFill>
                <a:effectLst/>
                <a:uLnTx/>
                <a:uFillTx/>
                <a:latin typeface="Josefin Sans Bold"/>
                <a:ea typeface="+mn-ea"/>
                <a:cs typeface="+mn-cs"/>
              </a:rPr>
              <a:t>pháp</a:t>
            </a:r>
            <a:r>
              <a:rPr kumimoji="0" lang="en-US" sz="4400" b="0" i="0" u="none" strike="noStrike" kern="1200" cap="none" spc="0" normalizeH="0" baseline="0" noProof="0" dirty="0">
                <a:ln>
                  <a:noFill/>
                </a:ln>
                <a:solidFill>
                  <a:srgbClr val="F7B4A7"/>
                </a:solidFill>
                <a:effectLst/>
                <a:uLnTx/>
                <a:uFillTx/>
                <a:latin typeface="Josefin Sans Bold"/>
                <a:ea typeface="+mn-ea"/>
                <a:cs typeface="+mn-cs"/>
              </a:rPr>
              <a:t> </a:t>
            </a:r>
            <a:r>
              <a:rPr kumimoji="0" lang="en-US" sz="4400" b="0" i="0" u="none" strike="noStrike" kern="1200" cap="none" spc="0" normalizeH="0" baseline="0" noProof="0" dirty="0" err="1">
                <a:ln>
                  <a:noFill/>
                </a:ln>
                <a:solidFill>
                  <a:srgbClr val="F7B4A7"/>
                </a:solidFill>
                <a:effectLst/>
                <a:uLnTx/>
                <a:uFillTx/>
                <a:latin typeface="Josefin Sans Bold"/>
                <a:ea typeface="+mn-ea"/>
                <a:cs typeface="+mn-cs"/>
              </a:rPr>
              <a:t>kết</a:t>
            </a:r>
            <a:r>
              <a:rPr kumimoji="0" lang="en-US" sz="4400" b="0" i="0" u="none" strike="noStrike" kern="1200" cap="none" spc="0" normalizeH="0" baseline="0" noProof="0" dirty="0">
                <a:ln>
                  <a:noFill/>
                </a:ln>
                <a:solidFill>
                  <a:srgbClr val="F7B4A7"/>
                </a:solidFill>
                <a:effectLst/>
                <a:uLnTx/>
                <a:uFillTx/>
                <a:latin typeface="Josefin Sans Bold"/>
                <a:ea typeface="+mn-ea"/>
                <a:cs typeface="+mn-cs"/>
              </a:rPr>
              <a:t> </a:t>
            </a:r>
            <a:r>
              <a:rPr kumimoji="0" lang="en-US" sz="4400" b="0" i="0" u="none" strike="noStrike" kern="1200" cap="none" spc="0" normalizeH="0" baseline="0" noProof="0" dirty="0" err="1">
                <a:ln>
                  <a:noFill/>
                </a:ln>
                <a:solidFill>
                  <a:srgbClr val="F7B4A7"/>
                </a:solidFill>
                <a:effectLst/>
                <a:uLnTx/>
                <a:uFillTx/>
                <a:latin typeface="Josefin Sans Bold"/>
                <a:ea typeface="+mn-ea"/>
                <a:cs typeface="+mn-cs"/>
              </a:rPr>
              <a:t>hợp</a:t>
            </a:r>
            <a:r>
              <a:rPr kumimoji="0" lang="en-US" sz="4400" b="0" i="0" u="none" strike="noStrike" kern="1200" cap="none" spc="0" normalizeH="0" baseline="0" noProof="0" dirty="0">
                <a:ln>
                  <a:noFill/>
                </a:ln>
                <a:solidFill>
                  <a:srgbClr val="F7B4A7"/>
                </a:solidFill>
                <a:effectLst/>
                <a:uLnTx/>
                <a:uFillTx/>
                <a:latin typeface="Josefin Sans Bold"/>
                <a:ea typeface="+mn-ea"/>
                <a:cs typeface="+mn-cs"/>
              </a:rPr>
              <a:t>(</a:t>
            </a:r>
            <a:r>
              <a:rPr kumimoji="0" lang="en-US" sz="4400" b="0" i="0" u="none" strike="noStrike" kern="1200" cap="none" spc="0" normalizeH="0" baseline="0" noProof="0" dirty="0" err="1">
                <a:ln>
                  <a:noFill/>
                </a:ln>
                <a:solidFill>
                  <a:srgbClr val="F7B4A7"/>
                </a:solidFill>
                <a:effectLst/>
                <a:uLnTx/>
                <a:uFillTx/>
                <a:latin typeface="Josefin Sans Bold"/>
                <a:ea typeface="+mn-ea"/>
                <a:cs typeface="+mn-cs"/>
              </a:rPr>
              <a:t>contd</a:t>
            </a:r>
            <a:r>
              <a:rPr kumimoji="0" lang="en-US" sz="4400" b="0" i="0" u="none" strike="noStrike" kern="1200" cap="none" spc="0" normalizeH="0" baseline="0" noProof="0" dirty="0">
                <a:ln>
                  <a:noFill/>
                </a:ln>
                <a:solidFill>
                  <a:srgbClr val="F7B4A7"/>
                </a:solidFill>
                <a:effectLst/>
                <a:uLnTx/>
                <a:uFillTx/>
                <a:latin typeface="Josefin Sans Bold"/>
                <a:ea typeface="+mn-ea"/>
                <a:cs typeface="+mn-cs"/>
              </a:rPr>
              <a:t>)</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01822" y="1710976"/>
            <a:ext cx="3662625" cy="5642699"/>
          </a:xfrm>
          <a:prstGeom prst="rect">
            <a:avLst/>
          </a:prstGeom>
        </p:spPr>
      </p:pic>
      <p:sp>
        <p:nvSpPr>
          <p:cNvPr id="7" name="TextBox 6">
            <a:extLst>
              <a:ext uri="{FF2B5EF4-FFF2-40B4-BE49-F238E27FC236}">
                <a16:creationId xmlns:a16="http://schemas.microsoft.com/office/drawing/2014/main" id="{CE9075FA-9A9A-A6B5-C197-EB878387D862}"/>
              </a:ext>
            </a:extLst>
          </p:cNvPr>
          <p:cNvSpPr txBox="1"/>
          <p:nvPr/>
        </p:nvSpPr>
        <p:spPr>
          <a:xfrm>
            <a:off x="1617375" y="1710976"/>
            <a:ext cx="10578306" cy="724813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SG" sz="3600" b="0" i="0" u="none" strike="noStrike" kern="1200" cap="none" spc="0" normalizeH="0" baseline="0" noProof="0" dirty="0" err="1">
                <a:ln>
                  <a:noFill/>
                </a:ln>
                <a:solidFill>
                  <a:srgbClr val="F7B4A7"/>
                </a:solidFill>
                <a:effectLst/>
                <a:uLnTx/>
                <a:uFillTx/>
                <a:latin typeface="Josefin Sans Bold" pitchFamily="2" charset="0"/>
                <a:ea typeface="+mn-ea"/>
                <a:cs typeface="+mn-cs"/>
              </a:rPr>
              <a:t>Đầu</a:t>
            </a:r>
            <a:r>
              <a:rPr kumimoji="0" lang="en-SG" sz="36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3600" b="0" i="0" u="none" strike="noStrike" kern="1200" cap="none" spc="0" normalizeH="0" baseline="0" noProof="0" dirty="0" err="1">
                <a:ln>
                  <a:noFill/>
                </a:ln>
                <a:solidFill>
                  <a:srgbClr val="F7B4A7"/>
                </a:solidFill>
                <a:effectLst/>
                <a:uLnTx/>
                <a:uFillTx/>
                <a:latin typeface="Josefin Sans Bold" pitchFamily="2" charset="0"/>
                <a:ea typeface="+mn-ea"/>
                <a:cs typeface="+mn-cs"/>
              </a:rPr>
              <a:t>vào</a:t>
            </a:r>
            <a:r>
              <a:rPr kumimoji="0" lang="en-SG" sz="3600" b="0" i="0" u="none" strike="noStrike" kern="1200" cap="none" spc="0" normalizeH="0" baseline="0" noProof="0" dirty="0">
                <a:ln>
                  <a:noFill/>
                </a:ln>
                <a:solidFill>
                  <a:srgbClr val="F7B4A7"/>
                </a:solidFill>
                <a:effectLst/>
                <a:uLnTx/>
                <a:uFillTx/>
                <a:latin typeface="Josefin Sans Bold" pitchFamily="2" charset="0"/>
                <a:ea typeface="+mn-ea"/>
                <a:cs typeface="+mn-cs"/>
              </a:rPr>
              <a:t>: </a:t>
            </a: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Một</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tập</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các</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trang</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Web S = {s1,s2,…,</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sn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với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tải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của</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mỗi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trang</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web</a:t>
            </a: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Một</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truy</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vấn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Q = {q1,q2,…,</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qm</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sao</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cho</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mỗi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truy</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vấn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con qi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là</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đơn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vị</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xử</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lý</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tối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đa</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truy</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cập</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1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quan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hệ</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và</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giao</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tiếp</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với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các</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truy</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vấn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lân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cận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của</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nó</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a:t>
            </a: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Đối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với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mỗi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qi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trong</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Q,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một</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tập</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hợp</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phân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bổ</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khả</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thi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của</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các</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trang</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web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Sq</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 {s1,s2,…,</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sk</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trong</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đó</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mỗi</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trang</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lưu</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1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bản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sao</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của</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quan</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hệ</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SG"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trong</a:t>
            </a:r>
            <a:r>
              <a:rPr kumimoji="0" lang="en-SG" sz="2400" b="0" i="0" u="none" strike="noStrike" kern="1200" cap="none" spc="0" normalizeH="0" baseline="0" noProof="0" dirty="0">
                <a:ln>
                  <a:noFill/>
                </a:ln>
                <a:solidFill>
                  <a:srgbClr val="F7B4A7"/>
                </a:solidFill>
                <a:effectLst/>
                <a:uLnTx/>
                <a:uFillTx/>
                <a:latin typeface="Josefin Sans Bold" pitchFamily="2" charset="0"/>
                <a:ea typeface="+mn-ea"/>
                <a:cs typeface="+mn-cs"/>
              </a:rPr>
              <a:t> qi.</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F7B4A7"/>
                </a:solidFill>
                <a:effectLst/>
                <a:uLnTx/>
                <a:uFillTx/>
                <a:latin typeface="Josefin Sans Bold" pitchFamily="2" charset="0"/>
                <a:ea typeface="+mn-ea"/>
                <a:cs typeface="+mn-cs"/>
              </a:rPr>
              <a:t>Mục</a:t>
            </a:r>
            <a:r>
              <a:rPr kumimoji="0" lang="en-US" sz="36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3600" b="0" i="0" u="none" strike="noStrike" kern="1200" cap="none" spc="0" normalizeH="0" baseline="0" noProof="0" dirty="0" err="1">
                <a:ln>
                  <a:noFill/>
                </a:ln>
                <a:solidFill>
                  <a:srgbClr val="F7B4A7"/>
                </a:solidFill>
                <a:effectLst/>
                <a:uLnTx/>
                <a:uFillTx/>
                <a:latin typeface="Josefin Sans Bold" pitchFamily="2" charset="0"/>
                <a:ea typeface="+mn-ea"/>
                <a:cs typeface="+mn-cs"/>
              </a:rPr>
              <a:t>tiêu</a:t>
            </a:r>
            <a:r>
              <a:rPr kumimoji="0" lang="en-US" sz="3600" b="0" i="0" u="none" strike="noStrike" kern="1200" cap="none" spc="0" normalizeH="0" baseline="0" noProof="0" dirty="0">
                <a:ln>
                  <a:noFill/>
                </a:ln>
                <a:solidFill>
                  <a:srgbClr val="F7B4A7"/>
                </a:solidFill>
                <a:effectLst/>
                <a:uLnTx/>
                <a:uFillTx/>
                <a:latin typeface="Josefin Sans Bold" pitchFamily="2" charset="0"/>
                <a:ea typeface="+mn-ea"/>
                <a:cs typeface="+mn-cs"/>
              </a:rPr>
              <a:t>:</a:t>
            </a:r>
          </a:p>
          <a:p>
            <a:pPr marL="457200" marR="0" lvl="0" indent="-4572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Tìm</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cách</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phân</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bổ</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tối</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ưu</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của</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Q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cho</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S:</a:t>
            </a: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Mất</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cân</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bằng</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tải</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của</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S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đc</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giảm</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thiểu</a:t>
            </a:r>
            <a:endPar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endParaRP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Tổng</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chi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phí</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truyền</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thông</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đc</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giảm</a:t>
            </a:r>
            <a:r>
              <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F7B4A7"/>
                </a:solidFill>
                <a:effectLst/>
                <a:uLnTx/>
                <a:uFillTx/>
                <a:latin typeface="Josefin Sans Bold" pitchFamily="2" charset="0"/>
                <a:ea typeface="+mn-ea"/>
                <a:cs typeface="+mn-cs"/>
              </a:rPr>
              <a:t>thiểu</a:t>
            </a:r>
            <a:endParaRPr kumimoji="0" lang="en-US" sz="2400" b="0" i="0" u="none" strike="noStrike" kern="1200" cap="none" spc="0" normalizeH="0" baseline="0" noProof="0" dirty="0">
              <a:ln>
                <a:noFill/>
              </a:ln>
              <a:solidFill>
                <a:srgbClr val="F7B4A7"/>
              </a:solidFill>
              <a:effectLst/>
              <a:uLnTx/>
              <a:uFillTx/>
              <a:latin typeface="Josefin Sans Bold" pitchFamily="2" charset="0"/>
              <a:ea typeface="+mn-ea"/>
              <a:cs typeface="+mn-cs"/>
            </a:endParaRPr>
          </a:p>
        </p:txBody>
      </p:sp>
    </p:spTree>
    <p:extLst>
      <p:ext uri="{BB962C8B-B14F-4D97-AF65-F5344CB8AC3E}">
        <p14:creationId xmlns:p14="http://schemas.microsoft.com/office/powerpoint/2010/main" val="539916293"/>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52D624A4-85F9-7133-2FAF-F04CC38C8A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0600" y="4686300"/>
            <a:ext cx="4097226" cy="2562628"/>
          </a:xfrm>
          <a:prstGeom prst="rect">
            <a:avLst/>
          </a:prstGeom>
        </p:spPr>
      </p:pic>
      <p:pic>
        <p:nvPicPr>
          <p:cNvPr id="8" name="Picture 6">
            <a:extLst>
              <a:ext uri="{FF2B5EF4-FFF2-40B4-BE49-F238E27FC236}">
                <a16:creationId xmlns:a16="http://schemas.microsoft.com/office/drawing/2014/main" id="{E864539D-0387-A997-A3DF-755A467779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7200" y="8316496"/>
            <a:ext cx="2398588" cy="1500207"/>
          </a:xfrm>
          <a:prstGeom prst="rect">
            <a:avLst/>
          </a:prstGeom>
        </p:spPr>
      </p:pic>
      <p:pic>
        <p:nvPicPr>
          <p:cNvPr id="9" name="Picture 7">
            <a:extLst>
              <a:ext uri="{FF2B5EF4-FFF2-40B4-BE49-F238E27FC236}">
                <a16:creationId xmlns:a16="http://schemas.microsoft.com/office/drawing/2014/main" id="{D9734DB8-21BB-6681-BE36-14234D016A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12476" y="7998706"/>
            <a:ext cx="1818516" cy="1137399"/>
          </a:xfrm>
          <a:prstGeom prst="rect">
            <a:avLst/>
          </a:prstGeom>
        </p:spPr>
      </p:pic>
      <p:pic>
        <p:nvPicPr>
          <p:cNvPr id="10" name="Picture 8">
            <a:extLst>
              <a:ext uri="{FF2B5EF4-FFF2-40B4-BE49-F238E27FC236}">
                <a16:creationId xmlns:a16="http://schemas.microsoft.com/office/drawing/2014/main" id="{62C33EB6-5CA9-A5A7-57E7-0143E39DDF9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21734" y="5448300"/>
            <a:ext cx="1818516" cy="1137399"/>
          </a:xfrm>
          <a:prstGeom prst="rect">
            <a:avLst/>
          </a:prstGeom>
        </p:spPr>
      </p:pic>
      <p:sp>
        <p:nvSpPr>
          <p:cNvPr id="11" name="TextBox 3">
            <a:extLst>
              <a:ext uri="{FF2B5EF4-FFF2-40B4-BE49-F238E27FC236}">
                <a16:creationId xmlns:a16="http://schemas.microsoft.com/office/drawing/2014/main" id="{B13291B6-DD99-7E3D-4F90-F0161DB4F397}"/>
              </a:ext>
            </a:extLst>
          </p:cNvPr>
          <p:cNvSpPr txBox="1"/>
          <p:nvPr/>
        </p:nvSpPr>
        <p:spPr>
          <a:xfrm>
            <a:off x="478592" y="0"/>
            <a:ext cx="9122608" cy="890628"/>
          </a:xfrm>
          <a:prstGeom prst="rect">
            <a:avLst/>
          </a:prstGeom>
        </p:spPr>
        <p:txBody>
          <a:bodyPr wrap="square" lIns="0" tIns="0" rIns="0" bIns="0" rtlCol="0" anchor="t">
            <a:spAutoFit/>
          </a:bodyPr>
          <a:lstStyle/>
          <a:p>
            <a:pPr marL="0" marR="0" lvl="0" indent="0" algn="l" defTabSz="914400" rtl="0" eaLnBrk="1" fontAlgn="auto" latinLnBrk="0" hangingPunct="1">
              <a:lnSpc>
                <a:spcPts val="7507"/>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31356E"/>
                </a:solidFill>
                <a:effectLst/>
                <a:uLnTx/>
                <a:uFillTx/>
                <a:latin typeface="Josefin Sans Bold" pitchFamily="2" charset="0"/>
                <a:ea typeface="+mn-ea"/>
                <a:cs typeface="+mn-cs"/>
              </a:rPr>
              <a:t>4.5.3. Ph</a:t>
            </a:r>
            <a:r>
              <a:rPr kumimoji="0" lang="vi-VN" sz="4400" b="0" i="0" u="none" strike="noStrike" kern="1200" cap="none" spc="0" normalizeH="0" baseline="0" noProof="0" dirty="0">
                <a:ln>
                  <a:noFill/>
                </a:ln>
                <a:solidFill>
                  <a:srgbClr val="31356E"/>
                </a:solidFill>
                <a:effectLst/>
                <a:uLnTx/>
                <a:uFillTx/>
                <a:latin typeface="Josefin Sans Bold" pitchFamily="2" charset="0"/>
                <a:ea typeface="+mn-ea"/>
                <a:cs typeface="+mn-cs"/>
              </a:rPr>
              <a:t>ươ</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ng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pháp</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kết</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 </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hợp</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a:t>
            </a:r>
            <a:r>
              <a:rPr kumimoji="0" lang="en-SG" sz="4400" b="0" i="0" u="none" strike="noStrike" kern="1200" cap="none" spc="0" normalizeH="0" baseline="0" noProof="0" dirty="0" err="1">
                <a:ln>
                  <a:noFill/>
                </a:ln>
                <a:solidFill>
                  <a:srgbClr val="31356E"/>
                </a:solidFill>
                <a:effectLst/>
                <a:uLnTx/>
                <a:uFillTx/>
                <a:latin typeface="Josefin Sans Bold" pitchFamily="2" charset="0"/>
                <a:ea typeface="+mn-ea"/>
                <a:cs typeface="+mn-cs"/>
              </a:rPr>
              <a:t>contd</a:t>
            </a:r>
            <a:r>
              <a:rPr kumimoji="0" lang="en-SG" sz="4400" b="0" i="0" u="none" strike="noStrike" kern="1200" cap="none" spc="0" normalizeH="0" baseline="0" noProof="0" dirty="0">
                <a:ln>
                  <a:noFill/>
                </a:ln>
                <a:solidFill>
                  <a:srgbClr val="31356E"/>
                </a:solidFill>
                <a:effectLst/>
                <a:uLnTx/>
                <a:uFillTx/>
                <a:latin typeface="Josefin Sans Bold" pitchFamily="2" charset="0"/>
                <a:ea typeface="+mn-ea"/>
                <a:cs typeface="+mn-cs"/>
              </a:rPr>
              <a:t>)</a:t>
            </a:r>
            <a:endParaRPr kumimoji="0" lang="en-US" sz="4400" b="0" i="0" u="none" strike="noStrike" kern="1200" cap="none" spc="0" normalizeH="0" baseline="0" noProof="0" dirty="0">
              <a:ln>
                <a:noFill/>
              </a:ln>
              <a:solidFill>
                <a:srgbClr val="31356E"/>
              </a:solidFill>
              <a:effectLst/>
              <a:uLnTx/>
              <a:uFillTx/>
              <a:latin typeface="Josefin Sans Bold" pitchFamily="2" charset="0"/>
              <a:ea typeface="+mn-ea"/>
              <a:cs typeface="+mn-cs"/>
            </a:endParaRPr>
          </a:p>
        </p:txBody>
      </p:sp>
      <p:sp>
        <p:nvSpPr>
          <p:cNvPr id="12" name="TextBox 11">
            <a:extLst>
              <a:ext uri="{FF2B5EF4-FFF2-40B4-BE49-F238E27FC236}">
                <a16:creationId xmlns:a16="http://schemas.microsoft.com/office/drawing/2014/main" id="{701F555A-FCA4-7580-FB4C-04BE4940FC2E}"/>
              </a:ext>
            </a:extLst>
          </p:cNvPr>
          <p:cNvSpPr txBox="1"/>
          <p:nvPr/>
        </p:nvSpPr>
        <p:spPr>
          <a:xfrm>
            <a:off x="8382000" y="2095500"/>
            <a:ext cx="10181486" cy="8402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dirty="0">
                <a:ln>
                  <a:noFill/>
                </a:ln>
                <a:solidFill>
                  <a:srgbClr val="355387"/>
                </a:solidFill>
                <a:effectLst/>
                <a:uLnTx/>
                <a:uFillTx/>
                <a:latin typeface="Josefin Sans Bold" pitchFamily="2" charset="0"/>
                <a:ea typeface="+mn-ea"/>
                <a:cs typeface="+mn-cs"/>
              </a:rPr>
              <a:t>Begin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For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mỗi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q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trong</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Q do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Tính</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toán</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tải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Fq</a:t>
            </a:r>
            <a:endPar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End for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While Q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không</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rỗng</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do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chọn</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truy</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vấn</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để</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phân</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rPr>
              <a:t>bổ</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rPr>
              <a:t>		a </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q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thuộc</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Q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với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tính</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linh</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hoạt</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phân</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bổ</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thấp</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nhất</a:t>
            </a:r>
            <a:endPar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chọn</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trang</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b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tốt</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nhất</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cho</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b   f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thuộc</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Fa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với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ít</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tải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và</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lợi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ích</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tốt</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nhất</a:t>
            </a:r>
            <a:endPar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xóa</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khỏi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Q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và</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tính</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toán</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lại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tải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nếu</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cần</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Q  Q – 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For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mỗi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q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thuộc</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Q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tại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b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thuộc</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Fq</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do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tính</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toán</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tải</a:t>
            </a: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a:t>
            </a:r>
            <a:r>
              <a:rPr kumimoji="0" lang="en-US" sz="2400" b="0" i="0" u="none" strike="noStrike" kern="1200" cap="none" spc="0" normalizeH="0" baseline="0" noProof="0" dirty="0" err="1">
                <a:ln>
                  <a:noFill/>
                </a:ln>
                <a:solidFill>
                  <a:srgbClr val="355387"/>
                </a:solidFill>
                <a:effectLst/>
                <a:uLnTx/>
                <a:uFillTx/>
                <a:latin typeface="Josefin Sans Bold" pitchFamily="2" charset="0"/>
                <a:ea typeface="+mn-ea"/>
                <a:cs typeface="+mn-cs"/>
                <a:sym typeface="Wingdings" panose="05000000000000000000" pitchFamily="2" charset="2"/>
              </a:rPr>
              <a:t>Fq</a:t>
            </a:r>
            <a:endPar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End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	End While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rPr>
              <a:t>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5387"/>
              </a:solidFill>
              <a:effectLst/>
              <a:uLnTx/>
              <a:uFillTx/>
              <a:latin typeface="Josefin Sans Bold" pitchFamily="2" charset="0"/>
              <a:ea typeface="+mn-ea"/>
              <a:cs typeface="+mn-cs"/>
              <a:sym typeface="Wingdings" panose="05000000000000000000" pitchFamily="2" charset="2"/>
            </a:endParaRPr>
          </a:p>
        </p:txBody>
      </p:sp>
      <p:sp>
        <p:nvSpPr>
          <p:cNvPr id="13" name="TextBox 12">
            <a:extLst>
              <a:ext uri="{FF2B5EF4-FFF2-40B4-BE49-F238E27FC236}">
                <a16:creationId xmlns:a16="http://schemas.microsoft.com/office/drawing/2014/main" id="{38E47FC4-76D1-6B02-EC49-81B04CF24D07}"/>
              </a:ext>
            </a:extLst>
          </p:cNvPr>
          <p:cNvSpPr txBox="1"/>
          <p:nvPr/>
        </p:nvSpPr>
        <p:spPr>
          <a:xfrm flipH="1">
            <a:off x="10515600" y="754242"/>
            <a:ext cx="5562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471" normalizeH="0" baseline="0" noProof="0" dirty="0">
                <a:ln>
                  <a:noFill/>
                </a:ln>
                <a:solidFill>
                  <a:srgbClr val="31356E"/>
                </a:solidFill>
                <a:effectLst/>
                <a:uLnTx/>
                <a:uFillTx/>
                <a:latin typeface="Josefin Sans Bold" pitchFamily="2" charset="0"/>
                <a:ea typeface="+mn-ea"/>
                <a:cs typeface="+mn-cs"/>
              </a:rPr>
              <a:t>2_Step Algorithm</a:t>
            </a:r>
            <a:endParaRPr kumimoji="0" lang="en-US" sz="4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5205828"/>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601200" y="3218206"/>
            <a:ext cx="8897273" cy="3155429"/>
            <a:chOff x="195381" y="2327393"/>
            <a:chExt cx="11863030" cy="4207238"/>
          </a:xfrm>
        </p:grpSpPr>
        <p:sp>
          <p:nvSpPr>
            <p:cNvPr id="3" name="TextBox 3"/>
            <p:cNvSpPr txBox="1"/>
            <p:nvPr/>
          </p:nvSpPr>
          <p:spPr>
            <a:xfrm>
              <a:off x="195381" y="2567058"/>
              <a:ext cx="7823998" cy="1148948"/>
            </a:xfrm>
            <a:prstGeom prst="rect">
              <a:avLst/>
            </a:prstGeom>
          </p:spPr>
          <p:txBody>
            <a:bodyPr wrap="square" lIns="0" tIns="0" rIns="0" bIns="0" rtlCol="0" anchor="t">
              <a:spAutoFit/>
            </a:bodyPr>
            <a:lstStyle/>
            <a:p>
              <a:pPr marL="0" marR="0" lvl="0" indent="0" algn="l" defTabSz="914400" rtl="0" eaLnBrk="1" fontAlgn="auto" latinLnBrk="0" hangingPunct="1">
                <a:lnSpc>
                  <a:spcPts val="7559"/>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4.6 </a:t>
              </a:r>
              <a:r>
                <a:rPr kumimoji="0" lang="en-US" sz="3500" b="1" i="0" u="none" strike="noStrike" kern="1200" cap="none" spc="0" normalizeH="0" baseline="0" noProof="0" dirty="0" err="1">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3500" b="1" i="0" u="none" strike="noStrike" kern="1200" cap="none" spc="0" normalizeH="0" baseline="0" noProof="0" dirty="0">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500" b="1" i="0" u="none" strike="noStrike" kern="1200" cap="none" spc="0" normalizeH="0" baseline="0" noProof="0" dirty="0">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500" b="1" i="0" u="none" strike="noStrike" kern="1200" cap="none" spc="0" normalizeH="0" baseline="0" noProof="0" dirty="0">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500" b="1" i="0" u="none" strike="noStrike" kern="1200" cap="none" spc="0" normalizeH="0" baseline="0" noProof="0" dirty="0">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500" b="1" i="0" u="none" strike="noStrike" kern="1200" cap="none" spc="0" normalizeH="0" baseline="0" noProof="0" dirty="0">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500" b="1" i="0" u="none" strike="noStrike" kern="1200" cap="none" spc="0" normalizeH="0" baseline="0" noProof="0" dirty="0">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F7B4A7"/>
                  </a:solidFill>
                  <a:effectLst/>
                  <a:uLnTx/>
                  <a:uFillTx/>
                  <a:latin typeface="Calibri" panose="020F0502020204030204" pitchFamily="34" charset="0"/>
                  <a:ea typeface="Calibri" panose="020F0502020204030204" pitchFamily="34" charset="0"/>
                  <a:cs typeface="Times New Roman" panose="02020603050405020304" pitchFamily="18" charset="0"/>
                </a:rPr>
                <a:t>ứng</a:t>
              </a:r>
              <a:endParaRPr kumimoji="0" lang="en-US" sz="3500" b="0" i="0" u="none" strike="noStrike" kern="1200" cap="none" spc="0" normalizeH="0" baseline="0" noProof="0" dirty="0">
                <a:ln>
                  <a:noFill/>
                </a:ln>
                <a:solidFill>
                  <a:srgbClr val="F7B4A7"/>
                </a:solidFill>
                <a:effectLst/>
                <a:uLnTx/>
                <a:uFillTx/>
                <a:latin typeface="Josefin Sans Bold Bold"/>
                <a:ea typeface="+mn-ea"/>
                <a:cs typeface="+mn-cs"/>
              </a:endParaRPr>
            </a:p>
          </p:txBody>
        </p:sp>
        <p:sp>
          <p:nvSpPr>
            <p:cNvPr id="4" name="TextBox 4"/>
            <p:cNvSpPr txBox="1"/>
            <p:nvPr/>
          </p:nvSpPr>
          <p:spPr>
            <a:xfrm>
              <a:off x="481673" y="2327393"/>
              <a:ext cx="7537706" cy="492443"/>
            </a:xfrm>
            <a:prstGeom prst="rect">
              <a:avLst/>
            </a:prstGeom>
          </p:spPr>
          <p:txBody>
            <a:bodyPr lIns="0" tIns="0" rIns="0" bIns="0" rtlCol="0" anchor="t">
              <a:spAutoFit/>
            </a:bodyPr>
            <a:lstStyle/>
            <a:p>
              <a:pPr marL="0" marR="0" lvl="0" indent="0" algn="l" defTabSz="914400" rtl="0" eaLnBrk="1" fontAlgn="auto" latinLnBrk="0" hangingPunct="1">
                <a:lnSpc>
                  <a:spcPts val="3052"/>
                </a:lnSpc>
                <a:spcBef>
                  <a:spcPts val="0"/>
                </a:spcBef>
                <a:spcAft>
                  <a:spcPts val="0"/>
                </a:spcAft>
                <a:buClrTx/>
                <a:buSzTx/>
                <a:buFontTx/>
                <a:buNone/>
                <a:tabLst/>
                <a:defRPr/>
              </a:pPr>
              <a:endParaRPr kumimoji="0" lang="en-US" sz="1849" b="0" i="0" u="none" strike="noStrike" kern="1200" cap="none" spc="221" normalizeH="0" baseline="0" noProof="0" dirty="0">
                <a:ln>
                  <a:noFill/>
                </a:ln>
                <a:solidFill>
                  <a:srgbClr val="94DDDE"/>
                </a:solidFill>
                <a:effectLst/>
                <a:uLnTx/>
                <a:uFillTx/>
                <a:latin typeface="Josefin Sans Regular"/>
                <a:ea typeface="+mn-ea"/>
                <a:cs typeface="+mn-cs"/>
              </a:endParaRPr>
            </a:p>
          </p:txBody>
        </p:sp>
        <p:sp>
          <p:nvSpPr>
            <p:cNvPr id="5" name="TextBox 5"/>
            <p:cNvSpPr txBox="1"/>
            <p:nvPr/>
          </p:nvSpPr>
          <p:spPr>
            <a:xfrm>
              <a:off x="601781" y="3824914"/>
              <a:ext cx="11456630" cy="2709717"/>
            </a:xfrm>
            <a:prstGeom prst="rect">
              <a:avLst/>
            </a:prstGeom>
          </p:spPr>
          <p:txBody>
            <a:bodyPr lIns="0" tIns="0" rIns="0" bIns="0" rtlCol="0" anchor="t">
              <a:spAutoFit/>
            </a:bodyPr>
            <a:lstStyle/>
            <a:p>
              <a:pPr marL="304959" marR="0" lvl="1" indent="0" algn="just" defTabSz="914400" rtl="0" eaLnBrk="1" fontAlgn="auto" latinLnBrk="0" hangingPunct="1">
                <a:lnSpc>
                  <a:spcPts val="3955"/>
                </a:lnSpc>
                <a:spcBef>
                  <a:spcPts val="0"/>
                </a:spcBef>
                <a:spcAft>
                  <a:spcPts val="0"/>
                </a:spcAft>
                <a:buClrTx/>
                <a:buSzTx/>
                <a:buFontTx/>
                <a:buNone/>
                <a:tabLst/>
                <a:defRPr/>
              </a:pP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4.6.1 Quy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trình</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xử</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lý</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truy</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vấn</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thích</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ứng</a:t>
              </a:r>
              <a:endParaRPr kumimoji="0" lang="en-US" sz="2825" b="0" i="0" u="none" strike="noStrike" kern="1200" cap="none" spc="0" normalizeH="0" baseline="0" noProof="0" dirty="0">
                <a:ln>
                  <a:noFill/>
                </a:ln>
                <a:solidFill>
                  <a:srgbClr val="94DDDE"/>
                </a:solidFill>
                <a:effectLst/>
                <a:uLnTx/>
                <a:uFillTx/>
                <a:latin typeface="Josefin Sans Regular"/>
                <a:ea typeface="+mn-ea"/>
                <a:cs typeface="+mn-cs"/>
              </a:endParaRPr>
            </a:p>
            <a:p>
              <a:pPr marL="304959" marR="0" lvl="1" indent="0" algn="just" defTabSz="914400" rtl="0" eaLnBrk="1" fontAlgn="auto" latinLnBrk="0" hangingPunct="1">
                <a:lnSpc>
                  <a:spcPts val="3955"/>
                </a:lnSpc>
                <a:spcBef>
                  <a:spcPts val="0"/>
                </a:spcBef>
                <a:spcAft>
                  <a:spcPts val="0"/>
                </a:spcAft>
                <a:buClrTx/>
                <a:buSzTx/>
                <a:buFontTx/>
                <a:buNone/>
                <a:tabLst/>
                <a:defRPr/>
              </a:pP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4.6.1.1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Tham</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số</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dám</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sát</a:t>
              </a:r>
              <a:endParaRPr kumimoji="0" lang="en-US" sz="2825" b="0" i="0" u="none" strike="noStrike" kern="1200" cap="none" spc="0" normalizeH="0" baseline="0" noProof="0" dirty="0">
                <a:ln>
                  <a:noFill/>
                </a:ln>
                <a:solidFill>
                  <a:srgbClr val="94DDDE"/>
                </a:solidFill>
                <a:effectLst/>
                <a:uLnTx/>
                <a:uFillTx/>
                <a:latin typeface="Josefin Sans Regular"/>
                <a:ea typeface="+mn-ea"/>
                <a:cs typeface="+mn-cs"/>
              </a:endParaRPr>
            </a:p>
            <a:p>
              <a:pPr marL="304959" marR="0" lvl="1" indent="0" algn="just" defTabSz="914400" rtl="0" eaLnBrk="1" fontAlgn="auto" latinLnBrk="0" hangingPunct="1">
                <a:lnSpc>
                  <a:spcPts val="3955"/>
                </a:lnSpc>
                <a:spcBef>
                  <a:spcPts val="0"/>
                </a:spcBef>
                <a:spcAft>
                  <a:spcPts val="0"/>
                </a:spcAft>
                <a:buClrTx/>
                <a:buSzTx/>
                <a:buFontTx/>
                <a:buNone/>
                <a:tabLst/>
                <a:defRPr/>
              </a:pP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4.6.1.2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Phản</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ứng</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thích</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ứng</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p>
            <a:p>
              <a:pPr marL="304959" marR="0" lvl="1" indent="0" algn="just" defTabSz="914400" rtl="0" eaLnBrk="1" fontAlgn="auto" latinLnBrk="0" hangingPunct="1">
                <a:lnSpc>
                  <a:spcPts val="3955"/>
                </a:lnSpc>
                <a:spcBef>
                  <a:spcPts val="0"/>
                </a:spcBef>
                <a:spcAft>
                  <a:spcPts val="0"/>
                </a:spcAft>
                <a:buClrTx/>
                <a:buSzTx/>
                <a:buFontTx/>
                <a:buNone/>
                <a:tabLst/>
                <a:defRPr/>
              </a:pP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4.6.2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Phương</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pháp</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tiếp</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cận</a:t>
              </a:r>
              <a:r>
                <a:rPr kumimoji="0" lang="en-US" sz="2825" b="0" i="0" u="none" strike="noStrike" kern="1200" cap="none" spc="0" normalizeH="0" baseline="0" noProof="0" dirty="0">
                  <a:ln>
                    <a:noFill/>
                  </a:ln>
                  <a:solidFill>
                    <a:srgbClr val="94DDDE"/>
                  </a:solidFill>
                  <a:effectLst/>
                  <a:uLnTx/>
                  <a:uFillTx/>
                  <a:latin typeface="Josefin Sans Regular"/>
                  <a:ea typeface="+mn-ea"/>
                  <a:cs typeface="+mn-cs"/>
                </a:rPr>
                <a:t> </a:t>
              </a:r>
              <a:r>
                <a:rPr kumimoji="0" lang="en-US" sz="2825" b="0" i="0" u="none" strike="noStrike" kern="1200" cap="none" spc="0" normalizeH="0" baseline="0" noProof="0" dirty="0" err="1">
                  <a:ln>
                    <a:noFill/>
                  </a:ln>
                  <a:solidFill>
                    <a:srgbClr val="94DDDE"/>
                  </a:solidFill>
                  <a:effectLst/>
                  <a:uLnTx/>
                  <a:uFillTx/>
                  <a:latin typeface="Josefin Sans Regular"/>
                  <a:ea typeface="+mn-ea"/>
                  <a:cs typeface="+mn-cs"/>
                </a:rPr>
                <a:t>xoáy</a:t>
              </a:r>
              <a:endParaRPr kumimoji="0" lang="en-US" sz="2825" b="0" i="0" u="none" strike="noStrike" kern="1200" cap="none" spc="0" normalizeH="0" baseline="0" noProof="0" dirty="0">
                <a:ln>
                  <a:noFill/>
                </a:ln>
                <a:solidFill>
                  <a:srgbClr val="94DDDE"/>
                </a:solidFill>
                <a:effectLst/>
                <a:uLnTx/>
                <a:uFillTx/>
                <a:latin typeface="Josefin Sans Regular"/>
                <a:ea typeface="+mn-ea"/>
                <a:cs typeface="+mn-cs"/>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9758" y="1684366"/>
            <a:ext cx="3874545" cy="512259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80976" y="2475095"/>
            <a:ext cx="3874545" cy="512259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95732" y="3214319"/>
            <a:ext cx="3874545" cy="5122596"/>
          </a:xfrm>
          <a:prstGeom prst="rect">
            <a:avLst/>
          </a:prstGeom>
        </p:spPr>
      </p:pic>
    </p:spTree>
    <p:extLst>
      <p:ext uri="{BB962C8B-B14F-4D97-AF65-F5344CB8AC3E}">
        <p14:creationId xmlns:p14="http://schemas.microsoft.com/office/powerpoint/2010/main" val="371253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pic>
        <p:nvPicPr>
          <p:cNvPr id="12" name="Picture 11">
            <a:extLst>
              <a:ext uri="{FF2B5EF4-FFF2-40B4-BE49-F238E27FC236}">
                <a16:creationId xmlns:a16="http://schemas.microsoft.com/office/drawing/2014/main" id="{EB93ECBF-E291-A655-6662-11062E34B635}"/>
              </a:ext>
            </a:extLst>
          </p:cNvPr>
          <p:cNvPicPr>
            <a:picLocks noChangeAspect="1"/>
          </p:cNvPicPr>
          <p:nvPr/>
        </p:nvPicPr>
        <p:blipFill>
          <a:blip r:embed="rId10">
            <a:duotone>
              <a:prstClr val="black"/>
              <a:schemeClr val="bg1">
                <a:lumMod val="85000"/>
                <a:tint val="45000"/>
                <a:satMod val="400000"/>
              </a:schemeClr>
            </a:duotone>
          </a:blip>
          <a:stretch>
            <a:fillRect/>
          </a:stretch>
        </p:blipFill>
        <p:spPr>
          <a:xfrm>
            <a:off x="1723109" y="3237152"/>
            <a:ext cx="15253558" cy="4945039"/>
          </a:xfrm>
          <a:prstGeom prst="rect">
            <a:avLst/>
          </a:prstGeom>
        </p:spPr>
      </p:pic>
      <p:grpSp>
        <p:nvGrpSpPr>
          <p:cNvPr id="13" name="Group 2">
            <a:extLst>
              <a:ext uri="{FF2B5EF4-FFF2-40B4-BE49-F238E27FC236}">
                <a16:creationId xmlns:a16="http://schemas.microsoft.com/office/drawing/2014/main" id="{9EFA78FC-BFF4-B428-9242-176386A7B71C}"/>
              </a:ext>
            </a:extLst>
          </p:cNvPr>
          <p:cNvGrpSpPr/>
          <p:nvPr/>
        </p:nvGrpSpPr>
        <p:grpSpPr>
          <a:xfrm>
            <a:off x="1620982" y="2367683"/>
            <a:ext cx="13703502" cy="1834414"/>
            <a:chOff x="-721471" y="-1149190"/>
            <a:chExt cx="13147443" cy="2445885"/>
          </a:xfrm>
        </p:grpSpPr>
        <p:sp>
          <p:nvSpPr>
            <p:cNvPr id="14" name="TextBox 3">
              <a:extLst>
                <a:ext uri="{FF2B5EF4-FFF2-40B4-BE49-F238E27FC236}">
                  <a16:creationId xmlns:a16="http://schemas.microsoft.com/office/drawing/2014/main" id="{41B7677E-3972-9510-E86E-B179E972D04C}"/>
                </a:ext>
              </a:extLst>
            </p:cNvPr>
            <p:cNvSpPr txBox="1"/>
            <p:nvPr/>
          </p:nvSpPr>
          <p:spPr>
            <a:xfrm>
              <a:off x="0" y="-19050"/>
              <a:ext cx="8369239" cy="1315745"/>
            </a:xfrm>
            <a:prstGeom prst="rect">
              <a:avLst/>
            </a:prstGeom>
          </p:spPr>
          <p:txBody>
            <a:bodyPr lIns="0" tIns="0" rIns="0" bIns="0" rtlCol="0" anchor="t">
              <a:spAutoFit/>
            </a:bodyPr>
            <a:lstStyle/>
            <a:p>
              <a:pPr>
                <a:lnSpc>
                  <a:spcPts val="7680"/>
                </a:lnSpc>
              </a:pPr>
              <a:endParaRPr lang="en-US" sz="6400">
                <a:solidFill>
                  <a:srgbClr val="2B4B82"/>
                </a:solidFill>
                <a:latin typeface="Josefin Sans Bold Bold"/>
              </a:endParaRPr>
            </a:p>
          </p:txBody>
        </p:sp>
        <p:sp>
          <p:nvSpPr>
            <p:cNvPr id="15" name="TextBox 4">
              <a:extLst>
                <a:ext uri="{FF2B5EF4-FFF2-40B4-BE49-F238E27FC236}">
                  <a16:creationId xmlns:a16="http://schemas.microsoft.com/office/drawing/2014/main" id="{CA19C000-A88C-A18A-5746-1F04A97BFF4A}"/>
                </a:ext>
              </a:extLst>
            </p:cNvPr>
            <p:cNvSpPr txBox="1"/>
            <p:nvPr/>
          </p:nvSpPr>
          <p:spPr>
            <a:xfrm>
              <a:off x="-721471" y="-1149190"/>
              <a:ext cx="13147443" cy="1651734"/>
            </a:xfrm>
            <a:prstGeom prst="rect">
              <a:avLst/>
            </a:prstGeom>
          </p:spPr>
          <p:txBody>
            <a:bodyPr wrap="square" lIns="0" tIns="0" rIns="0" bIns="0" rtlCol="0" anchor="t">
              <a:spAutoFit/>
            </a:bodyPr>
            <a:lstStyle/>
            <a:p>
              <a:pPr marL="259080" lvl="1">
                <a:lnSpc>
                  <a:spcPct val="150000"/>
                </a:lnSpc>
              </a:pPr>
              <a:r>
                <a:rPr lang="en-US" sz="2800">
                  <a:solidFill>
                    <a:srgbClr val="2B4B82"/>
                  </a:solidFill>
                  <a:latin typeface="Josefin Sans Regular"/>
                </a:rPr>
                <a:t>Nếu gọi Site 5 là kết quả của 2 ứng dụng thì ta có 2 chiến lược để xây dựng</a:t>
              </a:r>
              <a:endParaRPr lang="en-US" sz="2400">
                <a:solidFill>
                  <a:srgbClr val="2B4B82"/>
                </a:solidFill>
                <a:latin typeface="Josefin Sans Regular"/>
              </a:endParaRPr>
            </a:p>
          </p:txBody>
        </p:sp>
      </p:grpSp>
      <p:sp>
        <p:nvSpPr>
          <p:cNvPr id="16" name="TextBox 15">
            <a:extLst>
              <a:ext uri="{FF2B5EF4-FFF2-40B4-BE49-F238E27FC236}">
                <a16:creationId xmlns:a16="http://schemas.microsoft.com/office/drawing/2014/main" id="{E2099C95-CABA-A2C3-346D-28F4B9807595}"/>
              </a:ext>
            </a:extLst>
          </p:cNvPr>
          <p:cNvSpPr txBox="1"/>
          <p:nvPr/>
        </p:nvSpPr>
        <p:spPr>
          <a:xfrm>
            <a:off x="4994246" y="3303917"/>
            <a:ext cx="2895600" cy="369332"/>
          </a:xfrm>
          <a:prstGeom prst="rect">
            <a:avLst/>
          </a:prstGeom>
          <a:noFill/>
        </p:spPr>
        <p:txBody>
          <a:bodyPr wrap="square" rtlCol="0">
            <a:spAutoFit/>
          </a:bodyPr>
          <a:lstStyle/>
          <a:p>
            <a:r>
              <a:rPr lang="en-US"/>
              <a:t>Chiến lược A</a:t>
            </a:r>
          </a:p>
        </p:txBody>
      </p:sp>
      <p:sp>
        <p:nvSpPr>
          <p:cNvPr id="17" name="TextBox 16">
            <a:extLst>
              <a:ext uri="{FF2B5EF4-FFF2-40B4-BE49-F238E27FC236}">
                <a16:creationId xmlns:a16="http://schemas.microsoft.com/office/drawing/2014/main" id="{486434B5-EC31-78C1-05DA-62EB82522AB2}"/>
              </a:ext>
            </a:extLst>
          </p:cNvPr>
          <p:cNvSpPr txBox="1"/>
          <p:nvPr/>
        </p:nvSpPr>
        <p:spPr>
          <a:xfrm>
            <a:off x="12747359" y="3350292"/>
            <a:ext cx="2242081" cy="369332"/>
          </a:xfrm>
          <a:prstGeom prst="rect">
            <a:avLst/>
          </a:prstGeom>
          <a:noFill/>
        </p:spPr>
        <p:txBody>
          <a:bodyPr wrap="square" rtlCol="0">
            <a:spAutoFit/>
          </a:bodyPr>
          <a:lstStyle/>
          <a:p>
            <a:r>
              <a:rPr lang="en-US"/>
              <a:t>Chiến lược B</a:t>
            </a:r>
          </a:p>
        </p:txBody>
      </p:sp>
      <p:sp>
        <p:nvSpPr>
          <p:cNvPr id="18" name="TextBox 7">
            <a:extLst>
              <a:ext uri="{FF2B5EF4-FFF2-40B4-BE49-F238E27FC236}">
                <a16:creationId xmlns:a16="http://schemas.microsoft.com/office/drawing/2014/main" id="{32FA2072-7BAA-E82F-E803-9B1232908290}"/>
              </a:ext>
            </a:extLst>
          </p:cNvPr>
          <p:cNvSpPr txBox="1"/>
          <p:nvPr/>
        </p:nvSpPr>
        <p:spPr>
          <a:xfrm>
            <a:off x="5447091" y="8586148"/>
            <a:ext cx="10209491" cy="465512"/>
          </a:xfrm>
          <a:prstGeom prst="rect">
            <a:avLst/>
          </a:prstGeom>
        </p:spPr>
        <p:txBody>
          <a:bodyPr wrap="square" lIns="0" tIns="0" rIns="0" bIns="0" rtlCol="0" anchor="t">
            <a:spAutoFit/>
          </a:bodyPr>
          <a:lstStyle/>
          <a:p>
            <a:pPr marL="259080" lvl="1">
              <a:lnSpc>
                <a:spcPts val="3359"/>
              </a:lnSpc>
            </a:pPr>
            <a:r>
              <a:rPr lang="en-US" sz="3600">
                <a:solidFill>
                  <a:srgbClr val="2B4B82"/>
                </a:solidFill>
                <a:latin typeface="Josefin Sans Regular"/>
              </a:rPr>
              <a:t>Chiến lược nào sẽ là tốt hơn ???</a:t>
            </a:r>
          </a:p>
        </p:txBody>
      </p:sp>
    </p:spTree>
    <p:extLst>
      <p:ext uri="{BB962C8B-B14F-4D97-AF65-F5344CB8AC3E}">
        <p14:creationId xmlns:p14="http://schemas.microsoft.com/office/powerpoint/2010/main" val="33688486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97814" y="3086100"/>
            <a:ext cx="5131837" cy="4114800"/>
          </a:xfrm>
          <a:prstGeom prst="rect">
            <a:avLst/>
          </a:prstGeom>
        </p:spPr>
      </p:pic>
      <p:grpSp>
        <p:nvGrpSpPr>
          <p:cNvPr id="3" name="Group 3"/>
          <p:cNvGrpSpPr/>
          <p:nvPr/>
        </p:nvGrpSpPr>
        <p:grpSpPr>
          <a:xfrm>
            <a:off x="1028700" y="2892696"/>
            <a:ext cx="20764500" cy="1793604"/>
            <a:chOff x="0" y="623569"/>
            <a:chExt cx="27362950" cy="6380655"/>
          </a:xfrm>
        </p:grpSpPr>
        <p:sp>
          <p:nvSpPr>
            <p:cNvPr id="4" name="TextBox 4"/>
            <p:cNvSpPr txBox="1"/>
            <p:nvPr/>
          </p:nvSpPr>
          <p:spPr>
            <a:xfrm>
              <a:off x="0" y="623569"/>
              <a:ext cx="14274799" cy="1315745"/>
            </a:xfrm>
            <a:prstGeom prst="rect">
              <a:avLst/>
            </a:prstGeom>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4.6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Xử</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lý</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truy</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vấn</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thích</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ứng</a:t>
              </a:r>
              <a:endParaRPr kumimoji="0" lang="en-US" sz="6400" b="0" i="0" u="none" strike="noStrike" kern="1200" cap="none" spc="0" normalizeH="0" baseline="0" noProof="0" dirty="0">
                <a:ln>
                  <a:noFill/>
                </a:ln>
                <a:solidFill>
                  <a:srgbClr val="31356E"/>
                </a:solidFill>
                <a:effectLst/>
                <a:uLnTx/>
                <a:uFillTx/>
                <a:latin typeface="Josefin Sans Bold"/>
                <a:ea typeface="+mn-ea"/>
                <a:cs typeface="+mn-cs"/>
              </a:endParaRPr>
            </a:p>
          </p:txBody>
        </p:sp>
        <p:sp>
          <p:nvSpPr>
            <p:cNvPr id="5" name="TextBox 5"/>
            <p:cNvSpPr txBox="1"/>
            <p:nvPr/>
          </p:nvSpPr>
          <p:spPr>
            <a:xfrm>
              <a:off x="14884399" y="6630629"/>
              <a:ext cx="12478551" cy="373595"/>
            </a:xfrm>
            <a:prstGeom prst="rect">
              <a:avLst/>
            </a:prstGeom>
          </p:spPr>
          <p:txBody>
            <a:bodyPr lIns="0" tIns="0" rIns="0" bIns="0" rtlCol="0" anchor="t">
              <a:spAutoFit/>
            </a:bodyPr>
            <a:lstStyle/>
            <a:p>
              <a:pPr marL="0" marR="0" lvl="0" indent="45720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sp>
        <p:nvSpPr>
          <p:cNvPr id="7" name="TextBox 6">
            <a:extLst>
              <a:ext uri="{FF2B5EF4-FFF2-40B4-BE49-F238E27FC236}">
                <a16:creationId xmlns:a16="http://schemas.microsoft.com/office/drawing/2014/main" id="{658E204B-1792-8149-788A-CD6F3A3FB5FF}"/>
              </a:ext>
            </a:extLst>
          </p:cNvPr>
          <p:cNvSpPr txBox="1"/>
          <p:nvPr/>
        </p:nvSpPr>
        <p:spPr>
          <a:xfrm>
            <a:off x="1143000" y="4914900"/>
            <a:ext cx="9982200" cy="2735108"/>
          </a:xfrm>
          <a:prstGeom prst="rect">
            <a:avLst/>
          </a:prstGeom>
          <a:noFill/>
        </p:spPr>
        <p:txBody>
          <a:bodyPr wrap="square" rtlCol="0">
            <a:spAutoFit/>
          </a:bodyPr>
          <a:lstStyle/>
          <a:p>
            <a:pPr marL="0" marR="0" lvl="0" indent="457200" algn="l" defTabSz="914400" rtl="0" eaLnBrk="1" fontAlgn="auto" latinLnBrk="0" hangingPunct="1">
              <a:lnSpc>
                <a:spcPct val="107000"/>
              </a:lnSpc>
              <a:spcBef>
                <a:spcPts val="0"/>
              </a:spcBef>
              <a:spcAft>
                <a:spcPts val="800"/>
              </a:spcAft>
              <a:buClrTx/>
              <a:buSzTx/>
              <a:buFontTx/>
              <a:buNone/>
              <a:tabLst/>
              <a:defRPr/>
            </a:pP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bày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chung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về</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Sau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đó</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bày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tiếp</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cận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xoáy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cung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cấp</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khung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mạnh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mẽ</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0" marR="0" lvl="0" indent="457200" algn="l" defTabSz="914400" rtl="0" eaLnBrk="1" fontAlgn="auto" latinLnBrk="0" hangingPunct="1">
              <a:lnSpc>
                <a:spcPct val="107000"/>
              </a:lnSpc>
              <a:spcBef>
                <a:spcPts val="0"/>
              </a:spcBef>
              <a:spcAft>
                <a:spcPts val="80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3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381385" y="2646510"/>
            <a:ext cx="15605973" cy="3652392"/>
            <a:chOff x="0" y="-19051"/>
            <a:chExt cx="8369239" cy="5050129"/>
          </a:xfrm>
        </p:grpSpPr>
        <p:sp>
          <p:nvSpPr>
            <p:cNvPr id="3" name="TextBox 3"/>
            <p:cNvSpPr txBox="1"/>
            <p:nvPr/>
          </p:nvSpPr>
          <p:spPr>
            <a:xfrm>
              <a:off x="0" y="-19051"/>
              <a:ext cx="8369239" cy="1315745"/>
            </a:xfrm>
            <a:prstGeom prst="rect">
              <a:avLst/>
            </a:prstGeom>
          </p:spPr>
          <p:txBody>
            <a:bodyPr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endParaRPr kumimoji="0" lang="en-US" sz="6400" b="0" i="0" u="none" strike="noStrike" kern="1200" cap="none" spc="0" normalizeH="0" baseline="0" noProof="0" dirty="0">
                <a:ln>
                  <a:noFill/>
                </a:ln>
                <a:solidFill>
                  <a:srgbClr val="2B4B82"/>
                </a:solidFill>
                <a:effectLst/>
                <a:uLnTx/>
                <a:uFillTx/>
                <a:latin typeface="Josefin Sans Bold Bold"/>
                <a:ea typeface="+mn-ea"/>
                <a:cs typeface="+mn-cs"/>
              </a:endParaRPr>
            </a:p>
          </p:txBody>
        </p:sp>
        <p:sp>
          <p:nvSpPr>
            <p:cNvPr id="4" name="TextBox 4"/>
            <p:cNvSpPr txBox="1"/>
            <p:nvPr/>
          </p:nvSpPr>
          <p:spPr>
            <a:xfrm>
              <a:off x="82216" y="4445933"/>
              <a:ext cx="7913967" cy="585145"/>
            </a:xfrm>
            <a:prstGeom prst="rect">
              <a:avLst/>
            </a:prstGeom>
          </p:spPr>
          <p:txBody>
            <a:bodyPr wrap="square" lIns="0" tIns="0" rIns="0" bIns="0" rtlCol="0" anchor="t">
              <a:spAutoFit/>
            </a:bodyPr>
            <a:lstStyle/>
            <a:p>
              <a:pPr marL="259080" marR="0" lvl="1" indent="0" algn="l" defTabSz="914400" rtl="0" eaLnBrk="1" fontAlgn="auto" latinLnBrk="0" hangingPunct="1">
                <a:lnSpc>
                  <a:spcPts val="3359"/>
                </a:lnSpc>
                <a:spcBef>
                  <a:spcPts val="0"/>
                </a:spcBef>
                <a:spcAft>
                  <a:spcPts val="0"/>
                </a:spcAft>
                <a:buClrTx/>
                <a:buSzTx/>
                <a:buFontTx/>
                <a:buNone/>
                <a:tabLst/>
                <a:defRPr/>
              </a:pPr>
              <a:endParaRPr kumimoji="0" lang="en-US" sz="2500" b="0" i="0" u="none" strike="noStrike" kern="1200" cap="none" spc="0" normalizeH="0" baseline="0" noProof="0" dirty="0">
                <a:ln>
                  <a:noFill/>
                </a:ln>
                <a:solidFill>
                  <a:srgbClr val="1F497D">
                    <a:lumMod val="75000"/>
                  </a:srgbClr>
                </a:solidFill>
                <a:effectLst/>
                <a:uLnTx/>
                <a:uFillTx/>
                <a:latin typeface="Josefin Sans Regular"/>
                <a:ea typeface="+mn-ea"/>
                <a:cs typeface="+mn-cs"/>
              </a:endParaRPr>
            </a:p>
          </p:txBody>
        </p:sp>
      </p:grpSp>
      <p:grpSp>
        <p:nvGrpSpPr>
          <p:cNvPr id="5" name="Group 5"/>
          <p:cNvGrpSpPr/>
          <p:nvPr/>
        </p:nvGrpSpPr>
        <p:grpSpPr>
          <a:xfrm>
            <a:off x="10893831" y="2646510"/>
            <a:ext cx="6023474" cy="3824946"/>
            <a:chOff x="0" y="-19051"/>
            <a:chExt cx="8031299" cy="5099928"/>
          </a:xfrm>
        </p:grpSpPr>
        <p:sp>
          <p:nvSpPr>
            <p:cNvPr id="6" name="TextBox 6"/>
            <p:cNvSpPr txBox="1"/>
            <p:nvPr/>
          </p:nvSpPr>
          <p:spPr>
            <a:xfrm>
              <a:off x="0" y="-19051"/>
              <a:ext cx="8031299" cy="1315745"/>
            </a:xfrm>
            <a:prstGeom prst="rect">
              <a:avLst/>
            </a:prstGeom>
          </p:spPr>
          <p:txBody>
            <a:bodyPr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endParaRPr kumimoji="0" lang="en-US" sz="6400" b="0" i="0" u="none" strike="noStrike" kern="1200" cap="none" spc="0" normalizeH="0" baseline="0" noProof="0" dirty="0">
                <a:ln>
                  <a:noFill/>
                </a:ln>
                <a:solidFill>
                  <a:srgbClr val="2B4B82"/>
                </a:solidFill>
                <a:effectLst/>
                <a:uLnTx/>
                <a:uFillTx/>
                <a:latin typeface="Josefin Sans Bold Bold"/>
                <a:ea typeface="+mn-ea"/>
                <a:cs typeface="+mn-cs"/>
              </a:endParaRPr>
            </a:p>
          </p:txBody>
        </p:sp>
        <p:sp>
          <p:nvSpPr>
            <p:cNvPr id="7" name="TextBox 7"/>
            <p:cNvSpPr txBox="1"/>
            <p:nvPr/>
          </p:nvSpPr>
          <p:spPr>
            <a:xfrm>
              <a:off x="0" y="4521749"/>
              <a:ext cx="8031299" cy="559128"/>
            </a:xfrm>
            <a:prstGeom prst="rect">
              <a:avLst/>
            </a:prstGeom>
          </p:spPr>
          <p:txBody>
            <a:bodyPr lIns="0" tIns="0" rIns="0" bIns="0" rtlCol="0" anchor="t">
              <a:spAutoFit/>
            </a:bodyPr>
            <a:lstStyle/>
            <a:p>
              <a:pPr marL="518160" marR="0" lvl="1" indent="-259080" algn="l" defTabSz="914400" rtl="0" eaLnBrk="1" fontAlgn="auto" latinLnBrk="0" hangingPunct="1">
                <a:lnSpc>
                  <a:spcPts val="3359"/>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2B4B82"/>
                </a:solidFill>
                <a:effectLst/>
                <a:uLnTx/>
                <a:uFillTx/>
                <a:latin typeface="Josefin Sans Regular"/>
                <a:ea typeface="+mn-ea"/>
                <a:cs typeface="+mn-cs"/>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sp>
        <p:nvSpPr>
          <p:cNvPr id="12" name="TextBox 11">
            <a:extLst>
              <a:ext uri="{FF2B5EF4-FFF2-40B4-BE49-F238E27FC236}">
                <a16:creationId xmlns:a16="http://schemas.microsoft.com/office/drawing/2014/main" id="{3F2A1EB1-F9BE-9947-04B8-086B7D0E3233}"/>
              </a:ext>
            </a:extLst>
          </p:cNvPr>
          <p:cNvSpPr txBox="1"/>
          <p:nvPr/>
        </p:nvSpPr>
        <p:spPr>
          <a:xfrm>
            <a:off x="2274138" y="2096027"/>
            <a:ext cx="48768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err="1">
                <a:ln>
                  <a:noFill/>
                </a:ln>
                <a:solidFill>
                  <a:srgbClr val="1F497D">
                    <a:lumMod val="75000"/>
                  </a:srgbClr>
                </a:solidFill>
                <a:effectLst/>
                <a:uLnTx/>
                <a:uFillTx/>
                <a:latin typeface="Calibri"/>
                <a:ea typeface="+mn-ea"/>
                <a:cs typeface="+mn-cs"/>
              </a:rPr>
              <a:t>Ví</a:t>
            </a:r>
            <a:r>
              <a:rPr kumimoji="0" lang="en-US" sz="3000" b="1" i="0" u="none" strike="noStrike" kern="1200" cap="none" spc="0" normalizeH="0" baseline="0" noProof="0" dirty="0">
                <a:ln>
                  <a:noFill/>
                </a:ln>
                <a:solidFill>
                  <a:srgbClr val="1F497D">
                    <a:lumMod val="75000"/>
                  </a:srgbClr>
                </a:solidFill>
                <a:effectLst/>
                <a:uLnTx/>
                <a:uFillTx/>
                <a:latin typeface="Calibri"/>
                <a:ea typeface="+mn-ea"/>
                <a:cs typeface="+mn-cs"/>
              </a:rPr>
              <a:t> </a:t>
            </a:r>
            <a:r>
              <a:rPr kumimoji="0" lang="en-US" sz="3000" b="1" i="0" u="none" strike="noStrike" kern="1200" cap="none" spc="0" normalizeH="0" baseline="0" noProof="0" dirty="0" err="1">
                <a:ln>
                  <a:noFill/>
                </a:ln>
                <a:solidFill>
                  <a:srgbClr val="1F497D">
                    <a:lumMod val="75000"/>
                  </a:srgbClr>
                </a:solidFill>
                <a:effectLst/>
                <a:uLnTx/>
                <a:uFillTx/>
                <a:latin typeface="Calibri"/>
                <a:ea typeface="+mn-ea"/>
                <a:cs typeface="+mn-cs"/>
              </a:rPr>
              <a:t>dụ</a:t>
            </a:r>
            <a:r>
              <a:rPr kumimoji="0" lang="en-US" sz="3000" b="1" i="0" u="none" strike="noStrike" kern="1200" cap="none" spc="0" normalizeH="0" baseline="0" noProof="0" dirty="0">
                <a:ln>
                  <a:noFill/>
                </a:ln>
                <a:solidFill>
                  <a:srgbClr val="1F497D">
                    <a:lumMod val="75000"/>
                  </a:srgbClr>
                </a:solidFill>
                <a:effectLst/>
                <a:uLnTx/>
                <a:uFillTx/>
                <a:latin typeface="Calibri"/>
                <a:ea typeface="+mn-ea"/>
                <a:cs typeface="+mn-cs"/>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Xem</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xét</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QEP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trong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hình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bên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với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mối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hệ</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EMP, ASG, PROJ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và</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PAY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tại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vị</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trí</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S1, S2, S3, S4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tương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3000" b="0" i="0" u="none" strike="noStrike" kern="1200" cap="none" spc="0" normalizeH="0" baseline="0" noProof="0" dirty="0">
              <a:ln>
                <a:noFill/>
              </a:ln>
              <a:solidFill>
                <a:srgbClr val="1F497D">
                  <a:lumMod val="75000"/>
                </a:srgbClr>
              </a:solidFill>
              <a:effectLst/>
              <a:uLnTx/>
              <a:uFillTx/>
              <a:latin typeface="Calibri"/>
              <a:ea typeface="+mn-ea"/>
              <a:cs typeface="+mn-cs"/>
            </a:endParaRPr>
          </a:p>
        </p:txBody>
      </p:sp>
      <p:pic>
        <p:nvPicPr>
          <p:cNvPr id="13" name="Picture 12" descr="Chart, radar chart&#10;&#10;Description automatically generated">
            <a:extLst>
              <a:ext uri="{FF2B5EF4-FFF2-40B4-BE49-F238E27FC236}">
                <a16:creationId xmlns:a16="http://schemas.microsoft.com/office/drawing/2014/main" id="{0759ABA3-74BF-BE07-B519-DF915F647D8C}"/>
              </a:ext>
            </a:extLst>
          </p:cNvPr>
          <p:cNvPicPr>
            <a:picLocks noChangeAspect="1"/>
          </p:cNvPicPr>
          <p:nvPr/>
        </p:nvPicPr>
        <p:blipFill>
          <a:blip r:embed="rId10"/>
          <a:stretch>
            <a:fillRect/>
          </a:stretch>
        </p:blipFill>
        <p:spPr>
          <a:xfrm>
            <a:off x="8160977" y="2096027"/>
            <a:ext cx="8815690" cy="4488863"/>
          </a:xfrm>
          <a:prstGeom prst="rect">
            <a:avLst/>
          </a:prstGeom>
        </p:spPr>
      </p:pic>
      <p:sp>
        <p:nvSpPr>
          <p:cNvPr id="17" name="TextBox 16">
            <a:extLst>
              <a:ext uri="{FF2B5EF4-FFF2-40B4-BE49-F238E27FC236}">
                <a16:creationId xmlns:a16="http://schemas.microsoft.com/office/drawing/2014/main" id="{9603645D-7A80-BC89-7329-C9C3D47CC5C7}"/>
              </a:ext>
            </a:extLst>
          </p:cNvPr>
          <p:cNvSpPr txBox="1"/>
          <p:nvPr/>
        </p:nvSpPr>
        <p:spPr>
          <a:xfrm>
            <a:off x="1960979" y="7399021"/>
            <a:ext cx="16002000"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Giải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pháp</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chính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số</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hành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vi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trong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quá</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nghĩa</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dạng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động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với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vòng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hồi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giữa</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môi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trường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thực</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và</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tối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ưu</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hóa</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với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biến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thể</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không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lường</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trước</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điều</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kiện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thời</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gian</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chạy</a:t>
            </a:r>
            <a:r>
              <a:rPr kumimoji="0" lang="en-US" sz="3000" b="0" i="0" u="none" strike="noStrike" kern="1200" cap="none" spc="0" normalizeH="0" baseline="0" noProof="0" dirty="0">
                <a:ln>
                  <a:noFill/>
                </a:ln>
                <a:solidFill>
                  <a:srgbClr val="1F497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58109131-82FB-86A4-8D49-553F755EEE78}"/>
              </a:ext>
            </a:extLst>
          </p:cNvPr>
          <p:cNvSpPr/>
          <p:nvPr/>
        </p:nvSpPr>
        <p:spPr>
          <a:xfrm>
            <a:off x="1960979" y="7216262"/>
            <a:ext cx="87395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22225">
                  <a:solidFill>
                    <a:srgbClr val="C0504D"/>
                  </a:solidFill>
                  <a:prstDash val="solid"/>
                </a:ln>
                <a:solidFill>
                  <a:srgbClr val="C0504D">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=&gt;</a:t>
            </a:r>
            <a:endParaRPr kumimoji="0" lang="en-US" sz="5400" b="1" i="0" u="none" strike="noStrike" kern="1200" cap="none" spc="0" normalizeH="0" baseline="0" noProof="0" dirty="0">
              <a:ln w="22225">
                <a:solidFill>
                  <a:srgbClr val="C0504D"/>
                </a:solidFill>
                <a:prstDash val="solid"/>
              </a:ln>
              <a:solidFill>
                <a:srgbClr val="C0504D">
                  <a:lumMod val="40000"/>
                  <a:lumOff val="60000"/>
                </a:srgbClr>
              </a:solidFill>
              <a:effectLst/>
              <a:uLnTx/>
              <a:uFillTx/>
              <a:latin typeface="Calibri"/>
              <a:ea typeface="+mn-ea"/>
              <a:cs typeface="+mn-cs"/>
            </a:endParaRPr>
          </a:p>
        </p:txBody>
      </p:sp>
    </p:spTree>
    <p:extLst>
      <p:ext uri="{BB962C8B-B14F-4D97-AF65-F5344CB8AC3E}">
        <p14:creationId xmlns:p14="http://schemas.microsoft.com/office/powerpoint/2010/main" val="24963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9029700" cy="876009"/>
          </a:xfrm>
          <a:prstGeom prst="rect">
            <a:avLst/>
          </a:prstGeom>
        </p:spPr>
        <p:txBody>
          <a:bodyPr wrap="square" lIns="0" tIns="0" rIns="0" bIns="0" rtlCol="0" anchor="t">
            <a:spAutoFit/>
          </a:bodyPr>
          <a:lstStyle/>
          <a:p>
            <a:pPr marL="0" marR="0" lvl="0" indent="0" algn="ctr" defTabSz="914400" rtl="0" eaLnBrk="1" fontAlgn="auto" latinLnBrk="0" hangingPunct="1">
              <a:lnSpc>
                <a:spcPts val="768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4.6.1 Quy </a:t>
            </a:r>
            <a:r>
              <a:rPr kumimoji="0" lang="en-US" sz="4000" b="1"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4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1"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4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1"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4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1"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4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1"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4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1"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4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1"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4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4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D4FEDF1E-2F25-6E29-715A-BDEB1E82B0B6}"/>
              </a:ext>
            </a:extLst>
          </p:cNvPr>
          <p:cNvSpPr txBox="1"/>
          <p:nvPr/>
        </p:nvSpPr>
        <p:spPr>
          <a:xfrm>
            <a:off x="2438400" y="2400300"/>
            <a:ext cx="14280641"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thêm</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vào</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quy</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xử</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truyền</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thống</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hoạt</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động</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3000" b="0" i="0" u="none" strike="noStrike" kern="1200" cap="none" spc="0" normalizeH="0" baseline="0" noProof="0" dirty="0">
              <a:ln>
                <a:noFill/>
              </a:ln>
              <a:solidFill>
                <a:srgbClr val="002060"/>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C6ED8A51-D16A-8949-2A97-68C3B89583DE}"/>
              </a:ext>
            </a:extLst>
          </p:cNvPr>
          <p:cNvSpPr txBox="1"/>
          <p:nvPr/>
        </p:nvSpPr>
        <p:spPr>
          <a:xfrm>
            <a:off x="3276479" y="4029859"/>
            <a:ext cx="1810111"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2060"/>
                </a:solidFill>
                <a:effectLst/>
                <a:uLnTx/>
                <a:uFillTx/>
                <a:latin typeface="Calibri"/>
                <a:ea typeface="+mn-ea"/>
                <a:cs typeface="+mn-cs"/>
              </a:rPr>
              <a:t>Theo </a:t>
            </a:r>
            <a:r>
              <a:rPr kumimoji="0" lang="en-US" sz="3500" b="1" i="0" u="none" strike="noStrike" kern="1200" cap="none" spc="0" normalizeH="0" baseline="0" noProof="0" dirty="0" err="1">
                <a:ln>
                  <a:noFill/>
                </a:ln>
                <a:solidFill>
                  <a:srgbClr val="002060"/>
                </a:solidFill>
                <a:effectLst/>
                <a:uLnTx/>
                <a:uFillTx/>
                <a:latin typeface="Calibri"/>
                <a:ea typeface="+mn-ea"/>
                <a:cs typeface="+mn-cs"/>
              </a:rPr>
              <a:t>dõi</a:t>
            </a:r>
            <a:endParaRPr kumimoji="0" lang="en-US" sz="3500" b="1" i="0" u="none" strike="noStrike" kern="1200" cap="none" spc="0" normalizeH="0" baseline="0" noProof="0" dirty="0">
              <a:ln>
                <a:noFill/>
              </a:ln>
              <a:solidFill>
                <a:srgbClr val="002060"/>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07D0AEA2-7FE8-8D3D-87BC-48D7B78AFD3B}"/>
              </a:ext>
            </a:extLst>
          </p:cNvPr>
          <p:cNvSpPr txBox="1"/>
          <p:nvPr/>
        </p:nvSpPr>
        <p:spPr>
          <a:xfrm>
            <a:off x="7674350" y="4011287"/>
            <a:ext cx="1920719"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err="1">
                <a:ln>
                  <a:noFill/>
                </a:ln>
                <a:solidFill>
                  <a:srgbClr val="002060"/>
                </a:solidFill>
                <a:effectLst/>
                <a:uLnTx/>
                <a:uFillTx/>
                <a:latin typeface="Calibri"/>
                <a:ea typeface="+mn-ea"/>
                <a:cs typeface="+mn-cs"/>
              </a:rPr>
              <a:t>Đánh</a:t>
            </a:r>
            <a:r>
              <a:rPr kumimoji="0" lang="en-US" sz="3500" b="1" i="0" u="none" strike="noStrike" kern="1200" cap="none" spc="0" normalizeH="0" baseline="0" noProof="0" dirty="0">
                <a:ln>
                  <a:noFill/>
                </a:ln>
                <a:solidFill>
                  <a:srgbClr val="002060"/>
                </a:solidFill>
                <a:effectLst/>
                <a:uLnTx/>
                <a:uFillTx/>
                <a:latin typeface="Calibri"/>
                <a:ea typeface="+mn-ea"/>
                <a:cs typeface="+mn-cs"/>
              </a:rPr>
              <a:t> </a:t>
            </a:r>
            <a:r>
              <a:rPr kumimoji="0" lang="en-US" sz="3500" b="1" i="0" u="none" strike="noStrike" kern="1200" cap="none" spc="0" normalizeH="0" baseline="0" noProof="0" dirty="0" err="1">
                <a:ln>
                  <a:noFill/>
                </a:ln>
                <a:solidFill>
                  <a:srgbClr val="002060"/>
                </a:solidFill>
                <a:effectLst/>
                <a:uLnTx/>
                <a:uFillTx/>
                <a:latin typeface="Calibri"/>
                <a:ea typeface="+mn-ea"/>
                <a:cs typeface="+mn-cs"/>
              </a:rPr>
              <a:t>giá</a:t>
            </a:r>
            <a:r>
              <a:rPr kumimoji="0" lang="en-US" sz="3500" b="1" i="0" u="none" strike="noStrike" kern="1200" cap="none" spc="0" normalizeH="0" baseline="0" noProof="0" dirty="0">
                <a:ln>
                  <a:noFill/>
                </a:ln>
                <a:solidFill>
                  <a:srgbClr val="002060"/>
                </a:solidFill>
                <a:effectLst/>
                <a:uLnTx/>
                <a:uFillTx/>
                <a:latin typeface="Calibri"/>
                <a:ea typeface="+mn-ea"/>
                <a:cs typeface="+mn-cs"/>
              </a:rPr>
              <a:t> </a:t>
            </a:r>
          </a:p>
        </p:txBody>
      </p:sp>
      <p:sp>
        <p:nvSpPr>
          <p:cNvPr id="36" name="TextBox 35">
            <a:extLst>
              <a:ext uri="{FF2B5EF4-FFF2-40B4-BE49-F238E27FC236}">
                <a16:creationId xmlns:a16="http://schemas.microsoft.com/office/drawing/2014/main" id="{B59F7958-9340-DD7B-85D8-D1CC8D2EA02F}"/>
              </a:ext>
            </a:extLst>
          </p:cNvPr>
          <p:cNvSpPr txBox="1"/>
          <p:nvPr/>
        </p:nvSpPr>
        <p:spPr>
          <a:xfrm>
            <a:off x="12496800" y="4011424"/>
            <a:ext cx="1819729"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err="1">
                <a:ln>
                  <a:noFill/>
                </a:ln>
                <a:solidFill>
                  <a:srgbClr val="002060"/>
                </a:solidFill>
                <a:effectLst/>
                <a:uLnTx/>
                <a:uFillTx/>
                <a:latin typeface="Calibri"/>
                <a:ea typeface="+mn-ea"/>
                <a:cs typeface="+mn-cs"/>
              </a:rPr>
              <a:t>Phản</a:t>
            </a:r>
            <a:r>
              <a:rPr kumimoji="0" lang="en-US" sz="3500" b="1" i="0" u="none" strike="noStrike" kern="1200" cap="none" spc="0" normalizeH="0" baseline="0" noProof="0" dirty="0">
                <a:ln>
                  <a:noFill/>
                </a:ln>
                <a:solidFill>
                  <a:srgbClr val="002060"/>
                </a:solidFill>
                <a:effectLst/>
                <a:uLnTx/>
                <a:uFillTx/>
                <a:latin typeface="Calibri"/>
                <a:ea typeface="+mn-ea"/>
                <a:cs typeface="+mn-cs"/>
              </a:rPr>
              <a:t> </a:t>
            </a:r>
            <a:r>
              <a:rPr kumimoji="0" lang="en-US" sz="3500" b="1" i="0" u="none" strike="noStrike" kern="1200" cap="none" spc="0" normalizeH="0" baseline="0" noProof="0" dirty="0" err="1">
                <a:ln>
                  <a:noFill/>
                </a:ln>
                <a:solidFill>
                  <a:srgbClr val="002060"/>
                </a:solidFill>
                <a:effectLst/>
                <a:uLnTx/>
                <a:uFillTx/>
                <a:latin typeface="Calibri"/>
                <a:ea typeface="+mn-ea"/>
                <a:cs typeface="+mn-cs"/>
              </a:rPr>
              <a:t>hồi</a:t>
            </a:r>
            <a:endParaRPr kumimoji="0" lang="en-US" sz="3500" b="1" i="0" u="none" strike="noStrike" kern="1200" cap="none" spc="0" normalizeH="0" baseline="0" noProof="0" dirty="0">
              <a:ln>
                <a:noFill/>
              </a:ln>
              <a:solidFill>
                <a:srgbClr val="002060"/>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84CA1B61-0F39-DB35-F359-8CB2B9891E71}"/>
              </a:ext>
            </a:extLst>
          </p:cNvPr>
          <p:cNvSpPr txBox="1"/>
          <p:nvPr/>
        </p:nvSpPr>
        <p:spPr>
          <a:xfrm>
            <a:off x="2590800" y="5513791"/>
            <a:ext cx="3505200"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Giám</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sát</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liên</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quan</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đến</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việc</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đo</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lường</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một</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số</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thông</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số</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môi</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trường</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trong</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một</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khoảng</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thời</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gian</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và</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báo</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cáo</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chúng</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cho</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thành</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phần</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đánh</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 </a:t>
            </a:r>
            <a:r>
              <a:rPr kumimoji="0" lang="en-US" sz="3000" b="0" i="0" u="none" strike="noStrike" kern="1200" cap="none" spc="0" normalizeH="0" baseline="0" noProof="0" dirty="0" err="1">
                <a:ln>
                  <a:noFill/>
                </a:ln>
                <a:solidFill>
                  <a:srgbClr val="002060"/>
                </a:solidFill>
                <a:effectLst/>
                <a:uLnTx/>
                <a:uFillTx/>
                <a:latin typeface="Calibri"/>
                <a:ea typeface="Calibri" panose="020F0502020204030204" pitchFamily="34" charset="0"/>
                <a:cs typeface="Arial" panose="020B0604020202020204" pitchFamily="34" charset="0"/>
              </a:rPr>
              <a:t>giá</a:t>
            </a:r>
            <a:r>
              <a:rPr kumimoji="0" lang="en-US" sz="3000" b="0" i="0" u="none" strike="noStrike" kern="1200" cap="none" spc="0" normalizeH="0" baseline="0" noProof="0" dirty="0">
                <a:ln>
                  <a:noFill/>
                </a:ln>
                <a:solidFill>
                  <a:srgbClr val="002060"/>
                </a:solidFill>
                <a:effectLst/>
                <a:uLnTx/>
                <a:uFillTx/>
                <a:latin typeface="Calibri"/>
                <a:ea typeface="Calibri" panose="020F0502020204030204" pitchFamily="34" charset="0"/>
                <a:cs typeface="Arial" panose="020B0604020202020204" pitchFamily="34" charset="0"/>
              </a:rPr>
              <a:t>.</a:t>
            </a:r>
            <a:endParaRPr kumimoji="0" lang="en-US" sz="3000" b="0" i="0" u="none" strike="noStrike" kern="1200" cap="none" spc="0" normalizeH="0" baseline="0" noProof="0" dirty="0">
              <a:ln>
                <a:noFill/>
              </a:ln>
              <a:solidFill>
                <a:srgbClr val="002060"/>
              </a:solidFill>
              <a:effectLst/>
              <a:uLnTx/>
              <a:uFillTx/>
              <a:latin typeface="Calibri"/>
              <a:ea typeface="+mn-ea"/>
              <a:cs typeface="Arial" panose="020B0604020202020204" pitchFamily="34" charset="0"/>
            </a:endParaRPr>
          </a:p>
        </p:txBody>
      </p:sp>
      <p:sp>
        <p:nvSpPr>
          <p:cNvPr id="38" name="TextBox 37">
            <a:extLst>
              <a:ext uri="{FF2B5EF4-FFF2-40B4-BE49-F238E27FC236}">
                <a16:creationId xmlns:a16="http://schemas.microsoft.com/office/drawing/2014/main" id="{C32B8468-031F-D3F6-41C8-C510387861B1}"/>
              </a:ext>
            </a:extLst>
          </p:cNvPr>
          <p:cNvSpPr txBox="1"/>
          <p:nvPr/>
        </p:nvSpPr>
        <p:spPr>
          <a:xfrm>
            <a:off x="7010400" y="5513790"/>
            <a:ext cx="3505200"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2060"/>
                </a:solidFill>
                <a:effectLst/>
                <a:uLnTx/>
                <a:uFillTx/>
                <a:latin typeface="Calibri"/>
                <a:ea typeface="+mn-ea"/>
                <a:cs typeface="+mn-cs"/>
              </a:rPr>
              <a:t>P</a:t>
            </a:r>
            <a:r>
              <a:rPr kumimoji="0" lang="vi-VN" sz="30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hân tích các báo cáo và xem xét các ngưỡng để đi đến một kế hoạch phản ứng thích ứng</a:t>
            </a:r>
            <a:endParaRPr kumimoji="0" lang="en-US" sz="3000" b="0" i="0" u="none" strike="noStrike" kern="1200" cap="none" spc="0" normalizeH="0" baseline="0" noProof="0" dirty="0">
              <a:ln>
                <a:noFill/>
              </a:ln>
              <a:solidFill>
                <a:srgbClr val="002060"/>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3E4D8D0B-F2E2-0D92-F33D-88ACB7648790}"/>
              </a:ext>
            </a:extLst>
          </p:cNvPr>
          <p:cNvSpPr txBox="1"/>
          <p:nvPr/>
        </p:nvSpPr>
        <p:spPr>
          <a:xfrm>
            <a:off x="11389806" y="5513790"/>
            <a:ext cx="3993641" cy="3034292"/>
          </a:xfrm>
          <a:prstGeom prst="rect">
            <a:avLst/>
          </a:prstGeom>
          <a:noFill/>
        </p:spPr>
        <p:txBody>
          <a:bodyPr wrap="square" rtlCol="0">
            <a:spAutoFit/>
          </a:bodyPr>
          <a:lstStyle/>
          <a:p>
            <a:pPr marL="457200" marR="0" lvl="0" indent="457200" algn="l" defTabSz="914400" rtl="0" eaLnBrk="1" fontAlgn="auto" latinLnBrk="0" hangingPunct="1">
              <a:lnSpc>
                <a:spcPct val="107000"/>
              </a:lnSpc>
              <a:spcBef>
                <a:spcPts val="0"/>
              </a:spcBef>
              <a:spcAft>
                <a:spcPts val="800"/>
              </a:spcAft>
              <a:buClrTx/>
              <a:buSzTx/>
              <a:buFontTx/>
              <a:buNone/>
              <a:tabLst/>
              <a:defRPr/>
            </a:pP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Kế</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hoạch</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truyền</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tới</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thành</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phần</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áp</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dụng</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thực</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hiện</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rPr>
              <a:t>vấn</a:t>
            </a:r>
            <a:endPar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35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circle(in)">
                                      <p:cBhvr>
                                        <p:cTn id="16" dur="2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circle(in)">
                                      <p:cBhvr>
                                        <p:cTn id="21" dur="2000"/>
                                        <p:tgtEl>
                                          <p:spTgt spid="3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circle(in)">
                                      <p:cBhvr>
                                        <p:cTn id="26" dur="20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fill="hold"/>
                                        <p:tgtEl>
                                          <p:spTgt spid="39"/>
                                        </p:tgtEl>
                                        <p:attrNameLst>
                                          <p:attrName>ppt_x</p:attrName>
                                        </p:attrNameLst>
                                      </p:cBhvr>
                                      <p:tavLst>
                                        <p:tav tm="0">
                                          <p:val>
                                            <p:strVal val="#ppt_x"/>
                                          </p:val>
                                        </p:tav>
                                        <p:tav tm="100000">
                                          <p:val>
                                            <p:strVal val="#ppt_x"/>
                                          </p:val>
                                        </p:tav>
                                      </p:tavLst>
                                    </p:anim>
                                    <p:anim calcmode="lin" valueType="num">
                                      <p:cBhvr additive="base">
                                        <p:cTn id="4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 grpId="0"/>
      <p:bldP spid="34" grpId="0"/>
      <p:bldP spid="36" grpId="0"/>
      <p:bldP spid="37" grpId="0"/>
      <p:bldP spid="38" grpId="0"/>
      <p:bldP spid="39"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5" name="TextBox 5"/>
          <p:cNvSpPr txBox="1"/>
          <p:nvPr/>
        </p:nvSpPr>
        <p:spPr>
          <a:xfrm>
            <a:off x="1028700" y="6064003"/>
            <a:ext cx="5704818" cy="505908"/>
          </a:xfrm>
          <a:prstGeom prst="rect">
            <a:avLst/>
          </a:prstGeom>
        </p:spPr>
        <p:txBody>
          <a:bodyPr lIns="0" tIns="0" rIns="0" bIns="0" rtlCol="0" anchor="t">
            <a:spAutoFit/>
          </a:bodyPr>
          <a:lstStyle/>
          <a:p>
            <a:pPr marL="0" marR="0" lvl="0" indent="0" algn="l" defTabSz="914400" rtl="0" eaLnBrk="1" fontAlgn="auto" latinLnBrk="0" hangingPunct="1">
              <a:lnSpc>
                <a:spcPts val="4060"/>
              </a:lnSpc>
              <a:spcBef>
                <a:spcPts val="0"/>
              </a:spcBef>
              <a:spcAft>
                <a:spcPts val="0"/>
              </a:spcAft>
              <a:buClrTx/>
              <a:buSzTx/>
              <a:buFontTx/>
              <a:buNone/>
              <a:tabLst/>
              <a:defRPr/>
            </a:pPr>
            <a:endParaRPr kumimoji="0" lang="en-US" sz="2900" b="0" i="0" u="none" strike="noStrike" kern="1200" cap="none" spc="0" normalizeH="0" baseline="0" noProof="0" dirty="0">
              <a:ln>
                <a:noFill/>
              </a:ln>
              <a:solidFill>
                <a:srgbClr val="94DDDE"/>
              </a:solidFill>
              <a:effectLst/>
              <a:uLnTx/>
              <a:uFillTx/>
              <a:latin typeface="Josefin Sans Regular"/>
              <a:ea typeface="+mn-ea"/>
              <a:cs typeface="+mn-cs"/>
            </a:endParaRPr>
          </a:p>
        </p:txBody>
      </p:sp>
      <p:sp>
        <p:nvSpPr>
          <p:cNvPr id="19" name="TextBox 18">
            <a:extLst>
              <a:ext uri="{FF2B5EF4-FFF2-40B4-BE49-F238E27FC236}">
                <a16:creationId xmlns:a16="http://schemas.microsoft.com/office/drawing/2014/main" id="{8D0BFB37-1679-9B2F-A41A-EBBCDF225AFC}"/>
              </a:ext>
            </a:extLst>
          </p:cNvPr>
          <p:cNvSpPr txBox="1"/>
          <p:nvPr/>
        </p:nvSpPr>
        <p:spPr>
          <a:xfrm>
            <a:off x="1447800" y="1333500"/>
            <a:ext cx="14630400" cy="21698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Đại</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diện</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chung</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quá</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nghi</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đưa</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ra</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bởi</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công</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thức</a:t>
            </a:r>
            <a:r>
              <a:rPr kumimoji="0" lang="en-US" sz="4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500" b="1" i="0" u="none" strike="noStrike" kern="1200" cap="none" spc="0" normalizeH="0" baseline="0" noProof="0" dirty="0">
              <a:ln>
                <a:noFill/>
              </a:ln>
              <a:solidFill>
                <a:srgbClr val="F79646">
                  <a:lumMod val="40000"/>
                  <a:lumOff val="60000"/>
                </a:srgbClr>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0568A9-838B-E8D7-1884-BA2DA4FFF040}"/>
                  </a:ext>
                </a:extLst>
              </p:cNvPr>
              <p:cNvSpPr txBox="1"/>
              <p:nvPr/>
            </p:nvSpPr>
            <p:spPr>
              <a:xfrm>
                <a:off x="2057400" y="3941674"/>
                <a:ext cx="6126549" cy="99456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60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sSubPr>
                        <m:e>
                          <m:r>
                            <a:rPr kumimoji="0" lang="en-US" sz="60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𝑓</m:t>
                          </m:r>
                        </m:e>
                        <m:sub>
                          <m:r>
                            <a:rPr kumimoji="0" lang="en-US" sz="60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𝑎𝑑𝑎𝑝𝑡</m:t>
                          </m:r>
                        </m:sub>
                      </m:sSub>
                      <m:d>
                        <m:dPr>
                          <m:ctrlPr>
                            <a:rPr kumimoji="0" lang="en-US" sz="60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ctrlPr>
                        </m:dPr>
                        <m:e>
                          <m:r>
                            <a:rPr kumimoji="0" lang="en-US" sz="60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𝐸</m:t>
                          </m:r>
                          <m:r>
                            <a:rPr kumimoji="0" lang="en-US" sz="60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60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𝑇</m:t>
                          </m:r>
                        </m:e>
                      </m:d>
                      <m:r>
                        <a:rPr kumimoji="0" lang="en-US" sz="60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m:t>
                      </m:r>
                      <m:r>
                        <a:rPr kumimoji="0" lang="en-US" sz="6000" b="0" i="1" u="none" strike="noStrike" kern="120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cs typeface="+mn-cs"/>
                        </a:rPr>
                        <m:t>𝐴𝑑</m:t>
                      </m:r>
                    </m:oMath>
                  </m:oMathPara>
                </a14:m>
                <a:endParaRPr kumimoji="0" lang="en-US" sz="6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2" name="TextBox 21">
                <a:extLst>
                  <a:ext uri="{FF2B5EF4-FFF2-40B4-BE49-F238E27FC236}">
                    <a16:creationId xmlns:a16="http://schemas.microsoft.com/office/drawing/2014/main" id="{540568A9-838B-E8D7-1884-BA2DA4FFF040}"/>
                  </a:ext>
                </a:extLst>
              </p:cNvPr>
              <p:cNvSpPr txBox="1">
                <a:spLocks noRot="1" noChangeAspect="1" noMove="1" noResize="1" noEditPoints="1" noAdjustHandles="1" noChangeArrowheads="1" noChangeShapeType="1" noTextEdit="1"/>
              </p:cNvSpPr>
              <p:nvPr/>
            </p:nvSpPr>
            <p:spPr>
              <a:xfrm>
                <a:off x="2057400" y="3941674"/>
                <a:ext cx="6126549" cy="994568"/>
              </a:xfrm>
              <a:prstGeom prst="rect">
                <a:avLst/>
              </a:prstGeom>
              <a:blipFill>
                <a:blip r:embed="rId2"/>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84ACFED5-7AC0-D8E6-F3F4-4CC5218D168D}"/>
              </a:ext>
            </a:extLst>
          </p:cNvPr>
          <p:cNvSpPr txBox="1"/>
          <p:nvPr/>
        </p:nvSpPr>
        <p:spPr>
          <a:xfrm>
            <a:off x="8991600" y="4123487"/>
            <a:ext cx="1956369"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prstClr val="white"/>
                </a:solidFill>
                <a:effectLst/>
                <a:uLnTx/>
                <a:uFillTx/>
                <a:latin typeface="Calibri"/>
                <a:ea typeface="+mn-ea"/>
                <a:cs typeface="+mn-cs"/>
              </a:rPr>
              <a:t>Trong </a:t>
            </a:r>
            <a:r>
              <a:rPr kumimoji="0" lang="en-US" sz="3500" b="1" i="0" u="none" strike="noStrike" kern="1200" cap="none" spc="0" normalizeH="0" baseline="0" noProof="0" dirty="0" err="1">
                <a:ln>
                  <a:noFill/>
                </a:ln>
                <a:solidFill>
                  <a:prstClr val="white"/>
                </a:solidFill>
                <a:effectLst/>
                <a:uLnTx/>
                <a:uFillTx/>
                <a:latin typeface="Calibri"/>
                <a:ea typeface="+mn-ea"/>
                <a:cs typeface="+mn-cs"/>
              </a:rPr>
              <a:t>đó</a:t>
            </a:r>
            <a:r>
              <a:rPr kumimoji="0" lang="en-US" sz="3500" b="1" i="0" u="none" strike="noStrike" kern="1200" cap="none" spc="0" normalizeH="0" baseline="0" noProof="0" dirty="0">
                <a:ln>
                  <a:noFill/>
                </a:ln>
                <a:solidFill>
                  <a:prstClr val="white"/>
                </a:solidFill>
                <a:effectLst/>
                <a:uLnTx/>
                <a:uFillTx/>
                <a:latin typeface="Calibri"/>
                <a:ea typeface="+mn-ea"/>
                <a:cs typeface="+mn-cs"/>
              </a:rPr>
              <a:t>:</a:t>
            </a:r>
          </a:p>
        </p:txBody>
      </p:sp>
      <p:sp>
        <p:nvSpPr>
          <p:cNvPr id="24" name="TextBox 23">
            <a:extLst>
              <a:ext uri="{FF2B5EF4-FFF2-40B4-BE49-F238E27FC236}">
                <a16:creationId xmlns:a16="http://schemas.microsoft.com/office/drawing/2014/main" id="{24223D44-0AAF-4D1C-A515-3087FDFCD405}"/>
              </a:ext>
            </a:extLst>
          </p:cNvPr>
          <p:cNvSpPr txBox="1"/>
          <p:nvPr/>
        </p:nvSpPr>
        <p:spPr>
          <a:xfrm>
            <a:off x="9372600" y="5417047"/>
            <a:ext cx="8369342"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E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tập</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hợp</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tham</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số</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môi</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trường</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giám</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sát</a:t>
            </a:r>
            <a:endParaRPr kumimoji="0" lang="en-US" sz="3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AF359408-F490-F9FC-0434-F5D2B4F12907}"/>
              </a:ext>
            </a:extLst>
          </p:cNvPr>
          <p:cNvSpPr txBox="1"/>
          <p:nvPr/>
        </p:nvSpPr>
        <p:spPr>
          <a:xfrm>
            <a:off x="9372600" y="6569911"/>
            <a:ext cx="500502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tập</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hợp</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giá</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trị</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ngưỡng</a:t>
            </a:r>
            <a:endPar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8B641D70-4771-6794-694E-D577687D5C8C}"/>
              </a:ext>
            </a:extLst>
          </p:cNvPr>
          <p:cNvSpPr txBox="1"/>
          <p:nvPr/>
        </p:nvSpPr>
        <p:spPr>
          <a:xfrm>
            <a:off x="9360310" y="7676608"/>
            <a:ext cx="8092600"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Ad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thể</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tập</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hợp</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trống</a:t>
            </a:r>
            <a:endParaRPr kumimoji="0" lang="en-US" sz="3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653355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748" r="43452"/>
          <a:stretch>
            <a:fillRect/>
          </a:stretch>
        </p:blipFill>
        <p:spPr>
          <a:xfrm>
            <a:off x="0" y="0"/>
            <a:ext cx="6912767" cy="10287000"/>
          </a:xfrm>
          <a:prstGeom prst="rect">
            <a:avLst/>
          </a:prstGeom>
        </p:spPr>
      </p:pic>
      <p:sp>
        <p:nvSpPr>
          <p:cNvPr id="8" name="TextBox 7">
            <a:extLst>
              <a:ext uri="{FF2B5EF4-FFF2-40B4-BE49-F238E27FC236}">
                <a16:creationId xmlns:a16="http://schemas.microsoft.com/office/drawing/2014/main" id="{B01BABC0-954E-D31F-C5BF-BD80D96BFA00}"/>
              </a:ext>
            </a:extLst>
          </p:cNvPr>
          <p:cNvSpPr txBox="1"/>
          <p:nvPr/>
        </p:nvSpPr>
        <p:spPr>
          <a:xfrm>
            <a:off x="7239000" y="342900"/>
            <a:ext cx="7391400"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4.6.1.1 </a:t>
            </a:r>
            <a:r>
              <a:rPr kumimoji="0" lang="en-US" sz="5000" b="1"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Tham</a:t>
            </a:r>
            <a:r>
              <a:rPr kumimoji="0" lang="en-US" sz="5000" b="1"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5000" b="1"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số</a:t>
            </a:r>
            <a:r>
              <a:rPr kumimoji="0" lang="en-US" sz="5000" b="1"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5000" b="1"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giám</a:t>
            </a:r>
            <a:r>
              <a:rPr kumimoji="0" lang="en-US" sz="5000" b="1"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5000" b="1"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sát</a:t>
            </a:r>
            <a:endParaRPr kumimoji="0" lang="en-US" sz="5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9439D97-E360-0048-21D1-6ED4A342531D}"/>
              </a:ext>
            </a:extLst>
          </p:cNvPr>
          <p:cNvSpPr txBox="1"/>
          <p:nvPr/>
        </p:nvSpPr>
        <p:spPr>
          <a:xfrm>
            <a:off x="7696200" y="1485900"/>
            <a:ext cx="10134600" cy="440120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Giám</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sát</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tham</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số</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thời</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gian</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chạy</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liên</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đến</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việc</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đặt</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cảm</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biến</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ở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những</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vị</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trí</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trọng</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QEP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và</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xác</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định</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cửa</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sổ</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sát</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trong</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đó</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cảm</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biến</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thu</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thập</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thông</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tin </a:t>
            </a:r>
            <a:r>
              <a:rPr kumimoji="0" lang="vi-VN" sz="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đã thu thập được cho thành phần đánh giá.</a:t>
            </a:r>
            <a:endPar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EFF67B5F-012D-DAC0-A38C-B82E7FB7958D}"/>
              </a:ext>
            </a:extLst>
          </p:cNvPr>
          <p:cNvSpPr/>
          <p:nvPr/>
        </p:nvSpPr>
        <p:spPr>
          <a:xfrm>
            <a:off x="7658100" y="1204674"/>
            <a:ext cx="10591800" cy="8153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ED344F47-2B38-21D8-68D5-DEFD7857359B}"/>
              </a:ext>
            </a:extLst>
          </p:cNvPr>
          <p:cNvSpPr/>
          <p:nvPr/>
        </p:nvSpPr>
        <p:spPr>
          <a:xfrm>
            <a:off x="7924800" y="1501877"/>
            <a:ext cx="7239000" cy="1295400"/>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Ví</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dụ</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về</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cử</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viên</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giám</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6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sát</a:t>
            </a:r>
            <a:r>
              <a:rPr kumimoji="0" lang="en-US" sz="36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12" name="Rectangle 11">
            <a:extLst>
              <a:ext uri="{FF2B5EF4-FFF2-40B4-BE49-F238E27FC236}">
                <a16:creationId xmlns:a16="http://schemas.microsoft.com/office/drawing/2014/main" id="{9CAD336D-E38D-BAA2-FAC3-85CB1073F133}"/>
              </a:ext>
            </a:extLst>
          </p:cNvPr>
          <p:cNvSpPr/>
          <p:nvPr/>
        </p:nvSpPr>
        <p:spPr>
          <a:xfrm>
            <a:off x="8743950" y="2557145"/>
            <a:ext cx="4419600" cy="11270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Kích</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thước</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bộ</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nhớ</a:t>
            </a:r>
            <a:endPar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1536675C-0199-6C5E-D7A7-182E9AF5A098}"/>
              </a:ext>
            </a:extLst>
          </p:cNvPr>
          <p:cNvSpPr/>
          <p:nvPr/>
        </p:nvSpPr>
        <p:spPr>
          <a:xfrm>
            <a:off x="8802329" y="3418199"/>
            <a:ext cx="8571271" cy="27501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Giám</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sát</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kích</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thước</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bộ</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nhớ</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khả</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dụng</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cho</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phép</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ví</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dụ</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như</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với</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tình</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trạng</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thiếu</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bộ</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nhớ</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hoặc</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tăng</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bộ</a:t>
            </a: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nhớ</a:t>
            </a:r>
            <a:endPar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3000" b="0" i="0" u="none" strike="noStrike" kern="1200" cap="none" spc="0" normalizeH="0" baseline="0" noProof="0" dirty="0">
              <a:ln>
                <a:noFill/>
              </a:ln>
              <a:solidFill>
                <a:srgbClr val="EEECE1">
                  <a:lumMod val="25000"/>
                </a:srgbClr>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7206A8D-5CEA-5692-42C6-6CE83210A4E4}"/>
              </a:ext>
            </a:extLst>
          </p:cNvPr>
          <p:cNvSpPr/>
          <p:nvPr/>
        </p:nvSpPr>
        <p:spPr>
          <a:xfrm>
            <a:off x="8439764" y="3514104"/>
            <a:ext cx="9296400" cy="5366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4675B95-EAB1-2068-9E22-CC3C0E76E1C3}"/>
              </a:ext>
            </a:extLst>
          </p:cNvPr>
          <p:cNvSpPr/>
          <p:nvPr/>
        </p:nvSpPr>
        <p:spPr>
          <a:xfrm>
            <a:off x="8770374" y="3626266"/>
            <a:ext cx="4031603" cy="92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Tỷ</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lệ</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dữ</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liệu</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đến</a:t>
            </a:r>
            <a:endPar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C40FB43-8520-667A-4246-6DB7158C445A}"/>
              </a:ext>
            </a:extLst>
          </p:cNvPr>
          <p:cNvSpPr txBox="1"/>
          <p:nvPr/>
        </p:nvSpPr>
        <p:spPr>
          <a:xfrm>
            <a:off x="15011400" y="4307424"/>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C86FB01F-5A4E-D147-EED2-A5507EC33074}"/>
              </a:ext>
            </a:extLst>
          </p:cNvPr>
          <p:cNvSpPr/>
          <p:nvPr/>
        </p:nvSpPr>
        <p:spPr>
          <a:xfrm>
            <a:off x="9018639" y="4420326"/>
            <a:ext cx="9296400" cy="2074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Theo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dõi</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sự</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thay</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đổi</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về</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tốc</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độ</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đến</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của</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dữ</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liệu</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có</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thể</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cho</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phép</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bộ</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xử</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lý</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truy</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vấn</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thực</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hiện</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công</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việc</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hữu</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ích</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trong</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khi</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chờ</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nguồn</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dữ</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liệu</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bị</a:t>
            </a:r>
            <a:r>
              <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EEECE1">
                    <a:lumMod val="25000"/>
                  </a:srgbClr>
                </a:solidFill>
                <a:effectLst/>
                <a:uLnTx/>
                <a:uFillTx/>
                <a:latin typeface="Calibri"/>
                <a:ea typeface="+mn-ea"/>
                <a:cs typeface="+mn-cs"/>
              </a:rPr>
              <a:t>chặn</a:t>
            </a:r>
            <a:endPar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55669AE0-AF28-9FB6-144B-F4739036B55A}"/>
              </a:ext>
            </a:extLst>
          </p:cNvPr>
          <p:cNvSpPr/>
          <p:nvPr/>
        </p:nvSpPr>
        <p:spPr>
          <a:xfrm>
            <a:off x="9906000" y="5143500"/>
            <a:ext cx="6248400" cy="2175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AE7C1226-5783-181D-1A48-B949F80579BE}"/>
              </a:ext>
            </a:extLst>
          </p:cNvPr>
          <p:cNvSpPr/>
          <p:nvPr/>
        </p:nvSpPr>
        <p:spPr>
          <a:xfrm>
            <a:off x="8890205" y="4305090"/>
            <a:ext cx="9150145" cy="47749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13C66360-BC28-94EF-CE81-E9DA089A7A09}"/>
              </a:ext>
            </a:extLst>
          </p:cNvPr>
          <p:cNvSpPr/>
          <p:nvPr/>
        </p:nvSpPr>
        <p:spPr>
          <a:xfrm>
            <a:off x="9144000" y="4479822"/>
            <a:ext cx="4953000" cy="699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211FD8AA-F7AB-4079-B21C-18D355C52FD8}"/>
              </a:ext>
            </a:extLst>
          </p:cNvPr>
          <p:cNvSpPr/>
          <p:nvPr/>
        </p:nvSpPr>
        <p:spPr>
          <a:xfrm>
            <a:off x="8922969" y="4592407"/>
            <a:ext cx="3754154" cy="7836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Thống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kê</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thực</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tế</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EA041B0F-20B2-173A-B555-FE54AFCF1CDF}"/>
              </a:ext>
            </a:extLst>
          </p:cNvPr>
          <p:cNvSpPr/>
          <p:nvPr/>
        </p:nvSpPr>
        <p:spPr>
          <a:xfrm>
            <a:off x="9601200" y="5600700"/>
            <a:ext cx="7620000" cy="1897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Thống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kê</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cơ</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sở</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dữ</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liệu</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trong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môi</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trường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phân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tán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xu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hướng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không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chính</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xác</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giám</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tuyển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nếu</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sẵn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A60880E8-633A-C926-061E-FED52466A5A0}"/>
              </a:ext>
            </a:extLst>
          </p:cNvPr>
          <p:cNvSpPr/>
          <p:nvPr/>
        </p:nvSpPr>
        <p:spPr>
          <a:xfrm>
            <a:off x="9018639" y="5376038"/>
            <a:ext cx="8571271" cy="4094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7327BAF8-53C8-0823-D3E8-977BEC460D61}"/>
              </a:ext>
            </a:extLst>
          </p:cNvPr>
          <p:cNvSpPr/>
          <p:nvPr/>
        </p:nvSpPr>
        <p:spPr>
          <a:xfrm>
            <a:off x="8678811" y="5485671"/>
            <a:ext cx="7772400" cy="526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Chi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phí</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thực</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hiện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nhà</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điều</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hành</a:t>
            </a:r>
            <a:endPar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A03CFDB9-8D43-D4AA-2874-3EABE631632A}"/>
              </a:ext>
            </a:extLst>
          </p:cNvPr>
          <p:cNvSpPr/>
          <p:nvPr/>
        </p:nvSpPr>
        <p:spPr>
          <a:xfrm>
            <a:off x="9601200" y="6280492"/>
            <a:ext cx="7620000" cy="2074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Theo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dõi</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chi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phí</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thực</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tế</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việc</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thực</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hiện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người</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vận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hành</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bao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gồm</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cả</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tỷ</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lệ</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sản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xuất</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rất</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hữu</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ích</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lập</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kế</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hoạch</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vận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hành</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tốt</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hơn</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CE619C48-3C41-587D-749F-9C3292ADDBAB}"/>
              </a:ext>
            </a:extLst>
          </p:cNvPr>
          <p:cNvSpPr/>
          <p:nvPr/>
        </p:nvSpPr>
        <p:spPr>
          <a:xfrm>
            <a:off x="9144000" y="6168330"/>
            <a:ext cx="8358034" cy="3144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4CEEF6AD-DCC0-2919-9EED-8DE83F0164C2}"/>
              </a:ext>
            </a:extLst>
          </p:cNvPr>
          <p:cNvSpPr/>
          <p:nvPr/>
        </p:nvSpPr>
        <p:spPr>
          <a:xfrm>
            <a:off x="8625349" y="6062175"/>
            <a:ext cx="4876800" cy="1150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Thông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lượng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mạng</a:t>
            </a:r>
            <a:endParaRPr kumimoji="0" lang="en-US" sz="3500" b="0" i="0" u="none" strike="noStrike" kern="1200" cap="none" spc="0" normalizeH="0" baseline="0" noProof="0" dirty="0">
              <a:ln>
                <a:noFill/>
              </a:ln>
              <a:solidFill>
                <a:srgbClr val="EEECE1">
                  <a:lumMod val="25000"/>
                </a:srgbClr>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FA1DB3DA-7AF3-348C-702E-A5321DD63EF9}"/>
              </a:ext>
            </a:extLst>
          </p:cNvPr>
          <p:cNvSpPr/>
          <p:nvPr/>
        </p:nvSpPr>
        <p:spPr>
          <a:xfrm>
            <a:off x="9418073" y="6962046"/>
            <a:ext cx="9096683" cy="17442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200" algn="l" defTabSz="914400" rtl="0" eaLnBrk="1" fontAlgn="auto" latinLnBrk="0" hangingPunct="1">
              <a:lnSpc>
                <a:spcPct val="107000"/>
              </a:lnSpc>
              <a:spcBef>
                <a:spcPts val="0"/>
              </a:spcBef>
              <a:spcAft>
                <a:spcPts val="800"/>
              </a:spcAft>
              <a:buClrTx/>
              <a:buSzTx/>
              <a:buFontTx/>
              <a:buNone/>
              <a:tabLst/>
              <a:defRPr/>
            </a:pP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Giám</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sát</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thông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lượng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mạng</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thể</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hữu</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ích</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xác</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định</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kích</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thước</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khối</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xuất</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dữ</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liệu</a:t>
            </a:r>
            <a:r>
              <a:rPr kumimoji="0" lang="en-US" sz="3500" b="0" i="0" u="none" strike="noStrike" kern="1200" cap="none" spc="0" normalizeH="0" baseline="0" noProof="0" dirty="0">
                <a:ln>
                  <a:noFill/>
                </a:ln>
                <a:solidFill>
                  <a:srgbClr val="EEECE1">
                    <a:lumMod val="2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17022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arn(inVertical)">
                                      <p:cBhvr>
                                        <p:cTn id="51" dur="500"/>
                                        <p:tgtEl>
                                          <p:spTgt spid="20"/>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randombar(horizontal)">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barn(inVertical)">
                                      <p:cBhvr>
                                        <p:cTn id="63" dur="500"/>
                                        <p:tgtEl>
                                          <p:spTgt spid="25"/>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down)">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ppt_x"/>
                                          </p:val>
                                        </p:tav>
                                        <p:tav tm="100000">
                                          <p:val>
                                            <p:strVal val="#ppt_x"/>
                                          </p:val>
                                        </p:tav>
                                      </p:tavLst>
                                    </p:anim>
                                    <p:anim calcmode="lin" valueType="num">
                                      <p:cBhvr additive="base">
                                        <p:cTn id="8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4" grpId="0" animBg="1"/>
      <p:bldP spid="15" grpId="0" animBg="1"/>
      <p:bldP spid="16" grpId="0"/>
      <p:bldP spid="18" grpId="0" animBg="1"/>
      <p:bldP spid="20" grpId="0" animBg="1"/>
      <p:bldP spid="22" grpId="0" animBg="1"/>
      <p:bldP spid="23" grpId="0" animBg="1"/>
      <p:bldP spid="25" grpId="0" animBg="1"/>
      <p:bldP spid="26" grpId="0" animBg="1"/>
      <p:bldP spid="28" grpId="0" animBg="1"/>
      <p:bldP spid="30" grpId="0" animBg="1"/>
      <p:bldP spid="31" grpId="0" animBg="1"/>
      <p:bldP spid="3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76342" y="1951228"/>
            <a:ext cx="6338112" cy="6384545"/>
          </a:xfrm>
          <a:prstGeom prst="rect">
            <a:avLst/>
          </a:prstGeom>
        </p:spPr>
      </p:pic>
      <p:sp>
        <p:nvSpPr>
          <p:cNvPr id="4" name="TextBox 3">
            <a:extLst>
              <a:ext uri="{FF2B5EF4-FFF2-40B4-BE49-F238E27FC236}">
                <a16:creationId xmlns:a16="http://schemas.microsoft.com/office/drawing/2014/main" id="{59D66BB4-72FF-1DCA-AF9A-710EB4230631}"/>
              </a:ext>
            </a:extLst>
          </p:cNvPr>
          <p:cNvSpPr txBox="1"/>
          <p:nvPr/>
        </p:nvSpPr>
        <p:spPr>
          <a:xfrm>
            <a:off x="2590800" y="1951228"/>
            <a:ext cx="8077200"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4.6.1.2 </a:t>
            </a:r>
            <a:r>
              <a:rPr kumimoji="0" lang="en-US" sz="5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5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5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5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5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5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5500" b="1" i="0" u="none" strike="noStrike" kern="1200" cap="none" spc="0" normalizeH="0" baseline="0" noProof="0" dirty="0" err="1">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endParaRPr kumimoji="0" lang="en-US" sz="5500" b="1" i="0" u="none" strike="noStrike" kern="1200" cap="none" spc="0" normalizeH="0" baseline="0" noProof="0" dirty="0">
              <a:ln>
                <a:noFill/>
              </a:ln>
              <a:solidFill>
                <a:srgbClr val="F79646">
                  <a:lumMod val="40000"/>
                  <a:lumOff val="60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500" b="1" i="0" u="none" strike="noStrike" kern="1200" cap="none" spc="0" normalizeH="0" baseline="0" noProof="0" dirty="0">
              <a:ln>
                <a:noFill/>
              </a:ln>
              <a:solidFill>
                <a:srgbClr val="F79646">
                  <a:lumMod val="40000"/>
                  <a:lumOff val="60000"/>
                </a:srgb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8D48944E-8F96-6577-AA10-97BF1AFC54BF}"/>
              </a:ext>
            </a:extLst>
          </p:cNvPr>
          <p:cNvSpPr txBox="1"/>
          <p:nvPr/>
        </p:nvSpPr>
        <p:spPr>
          <a:xfrm>
            <a:off x="2043889" y="4610100"/>
            <a:ext cx="8432453"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sửa</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đổi</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hành</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vi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thực</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hiện</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theo</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quyết</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định</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đưa</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ra</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bởi</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thành</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phần</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đánh</a:t>
            </a:r>
            <a:r>
              <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rPr>
              <a:t>giá</a:t>
            </a:r>
            <a:endParaRPr kumimoji="0" lang="en-US" sz="3500" b="0" i="0" u="none" strike="noStrike" kern="1200" cap="none" spc="0" normalizeH="0" baseline="0" noProof="0" dirty="0">
              <a:ln>
                <a:noFill/>
              </a:ln>
              <a:solidFill>
                <a:prstClr val="white">
                  <a:lumMod val="95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00" b="0"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Tree>
    <p:extLst>
      <p:ext uri="{BB962C8B-B14F-4D97-AF65-F5344CB8AC3E}">
        <p14:creationId xmlns:p14="http://schemas.microsoft.com/office/powerpoint/2010/main" val="74437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43088" y="-1095217"/>
            <a:ext cx="6414740" cy="6631780"/>
          </a:xfrm>
          <a:prstGeom prst="rect">
            <a:avLst/>
          </a:prstGeom>
        </p:spPr>
      </p:pic>
      <p:sp>
        <p:nvSpPr>
          <p:cNvPr id="6" name="TextBox 6"/>
          <p:cNvSpPr txBox="1"/>
          <p:nvPr/>
        </p:nvSpPr>
        <p:spPr>
          <a:xfrm>
            <a:off x="6263206" y="7223939"/>
            <a:ext cx="4310914" cy="307385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Xem</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xét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sự</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phân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mảnh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động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hệ</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Phân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vùng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tĩnh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mối</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hệ</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xu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hướng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tạo</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ra</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sự</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mất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cân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bằng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tải</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giữa</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trang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web</a:t>
            </a:r>
            <a:endParaRPr kumimoji="0" lang="en-US" sz="3500" b="0" i="0" u="none" strike="noStrike" kern="1200" cap="none" spc="0" normalizeH="0" baseline="0" noProof="0" dirty="0">
              <a:ln>
                <a:noFill/>
              </a:ln>
              <a:solidFill>
                <a:srgbClr val="4F81BD">
                  <a:lumMod val="75000"/>
                </a:srgbClr>
              </a:solidFill>
              <a:effectLst/>
              <a:uLnTx/>
              <a:uFillTx/>
              <a:latin typeface="Josefin Sans Regular"/>
              <a:ea typeface="+mn-ea"/>
              <a:cs typeface="+mn-cs"/>
            </a:endParaRPr>
          </a:p>
        </p:txBody>
      </p:sp>
      <p:sp>
        <p:nvSpPr>
          <p:cNvPr id="7" name="TextBox 7"/>
          <p:cNvSpPr txBox="1"/>
          <p:nvPr/>
        </p:nvSpPr>
        <p:spPr>
          <a:xfrm>
            <a:off x="12115800" y="7201633"/>
            <a:ext cx="4310914" cy="1329788"/>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tính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toán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QEP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mới</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thay</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thế</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QEP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không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hiệu</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quả</a:t>
            </a:r>
            <a:endParaRPr kumimoji="0" lang="en-US" sz="3500" b="0" i="0" u="none" strike="noStrike" kern="1200" cap="none" spc="0" normalizeH="0" baseline="0" noProof="0" dirty="0">
              <a:ln>
                <a:noFill/>
              </a:ln>
              <a:solidFill>
                <a:srgbClr val="4F81BD">
                  <a:lumMod val="75000"/>
                </a:srgbClr>
              </a:solidFill>
              <a:effectLst/>
              <a:uLnTx/>
              <a:uFillTx/>
              <a:latin typeface="Josefin Sans Regular"/>
              <a:ea typeface="+mn-ea"/>
              <a:cs typeface="+mn-cs"/>
            </a:endParaRPr>
          </a:p>
        </p:txBody>
      </p:sp>
      <p:sp>
        <p:nvSpPr>
          <p:cNvPr id="8" name="TextBox 8"/>
          <p:cNvSpPr txBox="1"/>
          <p:nvPr/>
        </p:nvSpPr>
        <p:spPr>
          <a:xfrm>
            <a:off x="1040990" y="5682788"/>
            <a:ext cx="4310914" cy="1005981"/>
          </a:xfrm>
          <a:prstGeom prst="rect">
            <a:avLst/>
          </a:prstGeom>
        </p:spPr>
        <p:txBody>
          <a:bodyPr lIns="0" tIns="0" rIns="0" bIns="0" rtlCol="0" anchor="t">
            <a:spAutoFit/>
          </a:bodyPr>
          <a:lstStyle/>
          <a:p>
            <a:pPr marL="0" marR="0" lvl="0" indent="0" algn="l" defTabSz="914400" rtl="0" eaLnBrk="1" fontAlgn="auto" latinLnBrk="0" hangingPunct="1">
              <a:lnSpc>
                <a:spcPts val="3920"/>
              </a:lnSpc>
              <a:spcBef>
                <a:spcPts val="0"/>
              </a:spcBef>
              <a:spcAft>
                <a:spcPts val="0"/>
              </a:spcAft>
              <a:buClrTx/>
              <a:buSzTx/>
              <a:buFontTx/>
              <a:buNone/>
              <a:tabLst/>
              <a:defRPr/>
            </a:pP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Thay</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thế</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người</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vận</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hành</a:t>
            </a:r>
            <a:endParaRPr kumimoji="0" lang="en-US" sz="3500" b="1" i="0" u="none" strike="noStrike" kern="1200" cap="none" spc="0" normalizeH="0" baseline="0" noProof="0" dirty="0">
              <a:ln>
                <a:noFill/>
              </a:ln>
              <a:solidFill>
                <a:srgbClr val="4F81BD">
                  <a:lumMod val="75000"/>
                </a:srgbClr>
              </a:solidFill>
              <a:effectLst/>
              <a:uLnTx/>
              <a:uFillTx/>
              <a:latin typeface="Josefin Sans Bold Bold"/>
              <a:ea typeface="+mn-ea"/>
              <a:cs typeface="+mn-cs"/>
            </a:endParaRPr>
          </a:p>
        </p:txBody>
      </p:sp>
      <p:sp>
        <p:nvSpPr>
          <p:cNvPr id="9" name="TextBox 9"/>
          <p:cNvSpPr txBox="1"/>
          <p:nvPr/>
        </p:nvSpPr>
        <p:spPr>
          <a:xfrm>
            <a:off x="1028700" y="7201633"/>
            <a:ext cx="4310914" cy="1329788"/>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Thay</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thế</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người</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vận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hành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vật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lý</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bằng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người</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tương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đương</a:t>
            </a:r>
            <a:endParaRPr kumimoji="0" lang="en-US" sz="3500" b="0" i="0" u="none" strike="noStrike" kern="1200" cap="none" spc="0" normalizeH="0" baseline="0" noProof="0" dirty="0">
              <a:ln>
                <a:noFill/>
              </a:ln>
              <a:solidFill>
                <a:srgbClr val="4F81BD">
                  <a:lumMod val="75000"/>
                </a:srgbClr>
              </a:solidFill>
              <a:effectLst/>
              <a:uLnTx/>
              <a:uFillTx/>
              <a:latin typeface="Josefin Sans Regular"/>
              <a:ea typeface="+mn-ea"/>
              <a:cs typeface="+mn-cs"/>
            </a:endParaRPr>
          </a:p>
        </p:txBody>
      </p:sp>
      <p:sp>
        <p:nvSpPr>
          <p:cNvPr id="10" name="TextBox 10"/>
          <p:cNvSpPr txBox="1"/>
          <p:nvPr/>
        </p:nvSpPr>
        <p:spPr>
          <a:xfrm>
            <a:off x="6263206" y="5754070"/>
            <a:ext cx="4310914" cy="505844"/>
          </a:xfrm>
          <a:prstGeom prst="rect">
            <a:avLst/>
          </a:prstGeom>
        </p:spPr>
        <p:txBody>
          <a:bodyPr lIns="0" tIns="0" rIns="0" bIns="0" rtlCol="0" anchor="t">
            <a:spAutoFit/>
          </a:bodyPr>
          <a:lstStyle/>
          <a:p>
            <a:pPr marL="0" marR="0" lvl="0" indent="0" algn="l" defTabSz="914400" rtl="0" eaLnBrk="1" fontAlgn="auto" latinLnBrk="0" hangingPunct="1">
              <a:lnSpc>
                <a:spcPts val="3920"/>
              </a:lnSpc>
              <a:spcBef>
                <a:spcPts val="0"/>
              </a:spcBef>
              <a:spcAft>
                <a:spcPts val="0"/>
              </a:spcAft>
              <a:buClrTx/>
              <a:buSzTx/>
              <a:buFontTx/>
              <a:buNone/>
              <a:tabLst/>
              <a:defRPr/>
            </a:pP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Phân</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mảnh</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dữ</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liệu</a:t>
            </a:r>
            <a:endParaRPr kumimoji="0" lang="en-US" sz="3500" b="1" i="0" u="none" strike="noStrike" kern="1200" cap="none" spc="0" normalizeH="0" baseline="0" noProof="0" dirty="0">
              <a:ln>
                <a:noFill/>
              </a:ln>
              <a:solidFill>
                <a:srgbClr val="4F81BD">
                  <a:lumMod val="75000"/>
                </a:srgbClr>
              </a:solidFill>
              <a:effectLst/>
              <a:uLnTx/>
              <a:uFillTx/>
              <a:latin typeface="Josefin Sans Bold Bold"/>
              <a:ea typeface="+mn-ea"/>
              <a:cs typeface="+mn-cs"/>
            </a:endParaRPr>
          </a:p>
        </p:txBody>
      </p:sp>
      <p:sp>
        <p:nvSpPr>
          <p:cNvPr id="11" name="TextBox 11"/>
          <p:cNvSpPr txBox="1"/>
          <p:nvPr/>
        </p:nvSpPr>
        <p:spPr>
          <a:xfrm>
            <a:off x="12115800" y="5749966"/>
            <a:ext cx="4310914" cy="505844"/>
          </a:xfrm>
          <a:prstGeom prst="rect">
            <a:avLst/>
          </a:prstGeom>
        </p:spPr>
        <p:txBody>
          <a:bodyPr lIns="0" tIns="0" rIns="0" bIns="0" rtlCol="0" anchor="t">
            <a:spAutoFit/>
          </a:bodyPr>
          <a:lstStyle/>
          <a:p>
            <a:pPr marL="0" marR="0" lvl="0" indent="0" algn="l" defTabSz="914400" rtl="0" eaLnBrk="1" fontAlgn="auto" latinLnBrk="0" hangingPunct="1">
              <a:lnSpc>
                <a:spcPts val="3920"/>
              </a:lnSpc>
              <a:spcBef>
                <a:spcPts val="0"/>
              </a:spcBef>
              <a:spcAft>
                <a:spcPts val="0"/>
              </a:spcAft>
              <a:buClrTx/>
              <a:buSzTx/>
              <a:buFontTx/>
              <a:buNone/>
              <a:tabLst/>
              <a:defRPr/>
            </a:pP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Xây</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dựng</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lại</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kế</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hoạch</a:t>
            </a:r>
            <a:endParaRPr kumimoji="0" lang="en-US" sz="3500" b="1" i="0" u="none" strike="noStrike" kern="1200" cap="none" spc="0" normalizeH="0" baseline="0" noProof="0" dirty="0">
              <a:ln>
                <a:noFill/>
              </a:ln>
              <a:solidFill>
                <a:srgbClr val="4F81BD">
                  <a:lumMod val="75000"/>
                </a:srgbClr>
              </a:solidFill>
              <a:effectLst/>
              <a:uLnTx/>
              <a:uFillTx/>
              <a:latin typeface="Josefin Sans Bold Bold"/>
              <a:ea typeface="+mn-ea"/>
              <a:cs typeface="+mn-cs"/>
            </a:endParaRPr>
          </a:p>
        </p:txBody>
      </p:sp>
      <p:sp>
        <p:nvSpPr>
          <p:cNvPr id="12" name="TextBox 11">
            <a:extLst>
              <a:ext uri="{FF2B5EF4-FFF2-40B4-BE49-F238E27FC236}">
                <a16:creationId xmlns:a16="http://schemas.microsoft.com/office/drawing/2014/main" id="{060966AF-4EA9-26DD-84E0-6EC2B3585BB5}"/>
              </a:ext>
            </a:extLst>
          </p:cNvPr>
          <p:cNvSpPr txBox="1"/>
          <p:nvPr/>
        </p:nvSpPr>
        <p:spPr>
          <a:xfrm>
            <a:off x="1771650" y="1011269"/>
            <a:ext cx="9425337" cy="7848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4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phản</a:t>
            </a:r>
            <a:r>
              <a:rPr kumimoji="0" lang="en-US" sz="4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4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4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nghi</a:t>
            </a:r>
            <a:r>
              <a:rPr kumimoji="0" lang="en-US" sz="4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4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trọng</a:t>
            </a:r>
            <a:r>
              <a:rPr kumimoji="0" lang="en-US" sz="4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4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4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a:t>
            </a:r>
          </a:p>
        </p:txBody>
      </p:sp>
      <p:sp>
        <p:nvSpPr>
          <p:cNvPr id="13" name="TextBox 12">
            <a:extLst>
              <a:ext uri="{FF2B5EF4-FFF2-40B4-BE49-F238E27FC236}">
                <a16:creationId xmlns:a16="http://schemas.microsoft.com/office/drawing/2014/main" id="{10AC35AA-556E-C61D-0B2A-CEF28E5B0419}"/>
              </a:ext>
            </a:extLst>
          </p:cNvPr>
          <p:cNvSpPr txBox="1"/>
          <p:nvPr/>
        </p:nvSpPr>
        <p:spPr>
          <a:xfrm>
            <a:off x="855406" y="2773444"/>
            <a:ext cx="3541290"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Thay</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đổi</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lịch</a:t>
            </a:r>
            <a:r>
              <a:rPr kumimoji="0" lang="en-US" sz="3500" b="1"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1"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endParaRPr kumimoji="0" lang="en-US" sz="3500" b="1" i="0" u="none" strike="noStrike" kern="1200" cap="none" spc="0" normalizeH="0" baseline="0" noProof="0" dirty="0">
              <a:ln>
                <a:noFill/>
              </a:ln>
              <a:solidFill>
                <a:srgbClr val="4F81BD">
                  <a:lumMod val="75000"/>
                </a:srgbClr>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6A6CBD1B-DDB1-F18F-8307-C914FEB0343C}"/>
              </a:ext>
            </a:extLst>
          </p:cNvPr>
          <p:cNvSpPr txBox="1"/>
          <p:nvPr/>
        </p:nvSpPr>
        <p:spPr>
          <a:xfrm>
            <a:off x="855406" y="3446449"/>
            <a:ext cx="9225924"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Sửa</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đổi</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thứ</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tự</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mà</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nhà</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khai</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thác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trong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QEP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lên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lịch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endPar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endParaRPr>
          </a:p>
        </p:txBody>
      </p:sp>
    </p:spTree>
    <p:extLst>
      <p:ext uri="{BB962C8B-B14F-4D97-AF65-F5344CB8AC3E}">
        <p14:creationId xmlns:p14="http://schemas.microsoft.com/office/powerpoint/2010/main" val="205232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3"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97814" y="3086100"/>
            <a:ext cx="5131837" cy="4114800"/>
          </a:xfrm>
          <a:prstGeom prst="rect">
            <a:avLst/>
          </a:prstGeom>
        </p:spPr>
      </p:pic>
      <p:grpSp>
        <p:nvGrpSpPr>
          <p:cNvPr id="3" name="Group 3"/>
          <p:cNvGrpSpPr/>
          <p:nvPr/>
        </p:nvGrpSpPr>
        <p:grpSpPr>
          <a:xfrm>
            <a:off x="1028700" y="2892696"/>
            <a:ext cx="20764500" cy="1974258"/>
            <a:chOff x="0" y="623569"/>
            <a:chExt cx="27362950" cy="7023322"/>
          </a:xfrm>
        </p:grpSpPr>
        <p:sp>
          <p:nvSpPr>
            <p:cNvPr id="4" name="TextBox 4"/>
            <p:cNvSpPr txBox="1"/>
            <p:nvPr/>
          </p:nvSpPr>
          <p:spPr>
            <a:xfrm>
              <a:off x="0" y="623569"/>
              <a:ext cx="14274799" cy="7023322"/>
            </a:xfrm>
            <a:prstGeom prst="rect">
              <a:avLst/>
            </a:prstGeom>
          </p:spPr>
          <p:txBody>
            <a:bodyPr wrap="square" lIns="0" tIns="0" rIns="0" bIns="0" rtlCol="0" anchor="t">
              <a:spAutoFit/>
            </a:bodyPr>
            <a:lstStyle/>
            <a:p>
              <a:pPr marL="0" marR="0" lvl="0" indent="0" algn="l" defTabSz="914400" rtl="0" eaLnBrk="1" fontAlgn="auto" latinLnBrk="0" hangingPunct="1">
                <a:lnSpc>
                  <a:spcPts val="7680"/>
                </a:lnSpc>
                <a:spcBef>
                  <a:spcPts val="0"/>
                </a:spcBef>
                <a:spcAft>
                  <a:spcPts val="0"/>
                </a:spcAft>
                <a:buClrTx/>
                <a:buSzTx/>
                <a:buFontTx/>
                <a:buNone/>
                <a:tabLst/>
                <a:defRPr/>
              </a:pP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4.6.2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Phương</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pháp</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tiếp</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cận</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r>
                <a:rPr kumimoji="0" lang="en-US" sz="6400" b="0" i="0" u="none" strike="noStrike" kern="1200" cap="none" spc="0" normalizeH="0" baseline="0" noProof="0" dirty="0" err="1">
                  <a:ln>
                    <a:noFill/>
                  </a:ln>
                  <a:solidFill>
                    <a:srgbClr val="31356E"/>
                  </a:solidFill>
                  <a:effectLst/>
                  <a:uLnTx/>
                  <a:uFillTx/>
                  <a:latin typeface="Josefin Sans Bold"/>
                  <a:ea typeface="+mn-ea"/>
                  <a:cs typeface="+mn-cs"/>
                </a:rPr>
                <a:t>xoáy</a:t>
              </a:r>
              <a:r>
                <a:rPr kumimoji="0" lang="en-US" sz="6400" b="0" i="0" u="none" strike="noStrike" kern="1200" cap="none" spc="0" normalizeH="0" baseline="0" noProof="0" dirty="0">
                  <a:ln>
                    <a:noFill/>
                  </a:ln>
                  <a:solidFill>
                    <a:srgbClr val="31356E"/>
                  </a:solidFill>
                  <a:effectLst/>
                  <a:uLnTx/>
                  <a:uFillTx/>
                  <a:latin typeface="Josefin Sans Bold"/>
                  <a:ea typeface="+mn-ea"/>
                  <a:cs typeface="+mn-cs"/>
                </a:rPr>
                <a:t> </a:t>
              </a:r>
            </a:p>
          </p:txBody>
        </p:sp>
        <p:sp>
          <p:nvSpPr>
            <p:cNvPr id="5" name="TextBox 5"/>
            <p:cNvSpPr txBox="1"/>
            <p:nvPr/>
          </p:nvSpPr>
          <p:spPr>
            <a:xfrm>
              <a:off x="14884399" y="6630629"/>
              <a:ext cx="12478551" cy="373595"/>
            </a:xfrm>
            <a:prstGeom prst="rect">
              <a:avLst/>
            </a:prstGeom>
          </p:spPr>
          <p:txBody>
            <a:bodyPr lIns="0" tIns="0" rIns="0" bIns="0" rtlCol="0" anchor="t">
              <a:spAutoFit/>
            </a:bodyPr>
            <a:lstStyle/>
            <a:p>
              <a:pPr marL="0" marR="0" lvl="0" indent="45720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sp>
        <p:nvSpPr>
          <p:cNvPr id="7" name="TextBox 6">
            <a:extLst>
              <a:ext uri="{FF2B5EF4-FFF2-40B4-BE49-F238E27FC236}">
                <a16:creationId xmlns:a16="http://schemas.microsoft.com/office/drawing/2014/main" id="{658E204B-1792-8149-788A-CD6F3A3FB5FF}"/>
              </a:ext>
            </a:extLst>
          </p:cNvPr>
          <p:cNvSpPr txBox="1"/>
          <p:nvPr/>
        </p:nvSpPr>
        <p:spPr>
          <a:xfrm>
            <a:off x="1453848" y="5143500"/>
            <a:ext cx="9982200" cy="1886157"/>
          </a:xfrm>
          <a:prstGeom prst="rect">
            <a:avLst/>
          </a:prstGeom>
          <a:noFill/>
        </p:spPr>
        <p:txBody>
          <a:bodyPr wrap="square" rtlCol="0">
            <a:spAutoFit/>
          </a:bodyPr>
          <a:lstStyle/>
          <a:p>
            <a:pPr marL="0" marR="0" lvl="0" indent="457200" algn="l" defTabSz="914400" rtl="0" eaLnBrk="1" fontAlgn="auto" latinLnBrk="0" hangingPunct="1">
              <a:lnSpc>
                <a:spcPct val="107000"/>
              </a:lnSpc>
              <a:spcBef>
                <a:spcPts val="0"/>
              </a:spcBef>
              <a:spcAft>
                <a:spcPts val="800"/>
              </a:spcAft>
              <a:buClrTx/>
              <a:buSzTx/>
              <a:buFontTx/>
              <a:buNone/>
              <a:tabLst/>
              <a:defRPr/>
            </a:pP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Là</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một</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khung</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chung</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để</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xử</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lý</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truy</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vấn</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thích</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ứng</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trên</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các</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quan</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hệ</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phân</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 </a:t>
            </a:r>
            <a:r>
              <a:rPr kumimoji="0" lang="en-US" sz="3500" b="0" i="0" u="none" strike="noStrike" kern="1200" cap="none" spc="0" normalizeH="0" baseline="0" noProof="0" dirty="0" err="1">
                <a:ln>
                  <a:noFill/>
                </a:ln>
                <a:solidFill>
                  <a:srgbClr val="4F81BD">
                    <a:lumMod val="75000"/>
                  </a:srgbClr>
                </a:solidFill>
                <a:effectLst/>
                <a:uLnTx/>
                <a:uFillTx/>
                <a:latin typeface="Calibri"/>
                <a:ea typeface="+mn-ea"/>
                <a:cs typeface="+mn-cs"/>
              </a:rPr>
              <a:t>tán</a:t>
            </a:r>
            <a:r>
              <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rPr>
              <a:t>.</a:t>
            </a:r>
            <a:endPar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00" b="0" i="0" u="none" strike="noStrike" kern="1200" cap="none" spc="0" normalizeH="0" baseline="0" noProof="0" dirty="0">
              <a:ln>
                <a:noFill/>
              </a:ln>
              <a:solidFill>
                <a:srgbClr val="4F81BD">
                  <a:lumMod val="75000"/>
                </a:srgbClr>
              </a:solidFill>
              <a:effectLst/>
              <a:uLnTx/>
              <a:uFillTx/>
              <a:latin typeface="Calibri"/>
              <a:ea typeface="+mn-ea"/>
              <a:cs typeface="+mn-cs"/>
            </a:endParaRPr>
          </a:p>
        </p:txBody>
      </p:sp>
    </p:spTree>
    <p:extLst>
      <p:ext uri="{BB962C8B-B14F-4D97-AF65-F5344CB8AC3E}">
        <p14:creationId xmlns:p14="http://schemas.microsoft.com/office/powerpoint/2010/main" val="206944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83DB8A-7D7D-5E24-3F47-EA9CA27465BC}"/>
              </a:ext>
            </a:extLst>
          </p:cNvPr>
          <p:cNvSpPr/>
          <p:nvPr/>
        </p:nvSpPr>
        <p:spPr>
          <a:xfrm>
            <a:off x="8184311" y="0"/>
            <a:ext cx="10103689"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2"/>
          <p:cNvPicPr>
            <a:picLocks noChangeAspect="1"/>
          </p:cNvPicPr>
          <p:nvPr/>
        </p:nvPicPr>
        <p:blipFill>
          <a:blip r:embed="rId2"/>
          <a:srcRect t="8102" b="8102"/>
          <a:stretch>
            <a:fillRect/>
          </a:stretch>
        </p:blipFill>
        <p:spPr>
          <a:xfrm>
            <a:off x="0" y="0"/>
            <a:ext cx="8184311" cy="10287000"/>
          </a:xfrm>
          <a:prstGeom prst="rect">
            <a:avLst/>
          </a:prstGeom>
        </p:spPr>
      </p:pic>
      <p:sp>
        <p:nvSpPr>
          <p:cNvPr id="9" name="Rectangle 3">
            <a:extLst>
              <a:ext uri="{FF2B5EF4-FFF2-40B4-BE49-F238E27FC236}">
                <a16:creationId xmlns:a16="http://schemas.microsoft.com/office/drawing/2014/main" id="{55A264BD-89CA-08B4-3EF2-CE5A577364FD}"/>
              </a:ext>
            </a:extLst>
          </p:cNvPr>
          <p:cNvSpPr>
            <a:spLocks noChangeArrowheads="1"/>
          </p:cNvSpPr>
          <p:nvPr/>
        </p:nvSpPr>
        <p:spPr bwMode="auto">
          <a:xfrm>
            <a:off x="8458200" y="825486"/>
            <a:ext cx="8503489" cy="739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Để</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đơn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giản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chúng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tôi</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chỉ</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xem</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xét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chọn-dự</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án-tham</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gia</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(SPJ).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toán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tử</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chọn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thể</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bao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gồm</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vị</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từ</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đắt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tiền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Quá</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tạo</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QEP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từ</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SPJ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đầu</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vào</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bắt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đầu</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bằng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cách</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tạo</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toán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tử</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trie</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đồ</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thị</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nối</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G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đầu</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vào</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Sự</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lựa</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chọn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giữa</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thuật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toán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tham</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gia</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và</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phương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pháp</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cập</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hệ</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ủng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hộ</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khả</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năng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QEP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thể</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mô</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hình</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hóa</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như</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bộ</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Với</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hệ</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cơ</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sở</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dữ</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liệu</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P, </a:t>
            </a: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P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tập</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hợp</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vị</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từ</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truy</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vấn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với</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thuật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toán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liên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kết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là</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một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tập</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hợp</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ràng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buộc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sắp</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xếp</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phải</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tuân</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theo</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trong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quá</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thực</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10" name="Picture 9">
            <a:extLst>
              <a:ext uri="{FF2B5EF4-FFF2-40B4-BE49-F238E27FC236}">
                <a16:creationId xmlns:a16="http://schemas.microsoft.com/office/drawing/2014/main" id="{E6E763E8-D19E-0089-4495-F8325EBA8EF5}"/>
              </a:ext>
            </a:extLst>
          </p:cNvPr>
          <p:cNvPicPr>
            <a:picLocks noChangeAspect="1"/>
          </p:cNvPicPr>
          <p:nvPr/>
        </p:nvPicPr>
        <p:blipFill>
          <a:blip r:embed="rId3"/>
          <a:stretch>
            <a:fillRect/>
          </a:stretch>
        </p:blipFill>
        <p:spPr>
          <a:xfrm>
            <a:off x="11558188" y="4833677"/>
            <a:ext cx="1634490" cy="619646"/>
          </a:xfrm>
          <a:prstGeom prst="rect">
            <a:avLst/>
          </a:prstGeom>
        </p:spPr>
      </p:pic>
    </p:spTree>
    <p:extLst>
      <p:ext uri="{BB962C8B-B14F-4D97-AF65-F5344CB8AC3E}">
        <p14:creationId xmlns:p14="http://schemas.microsoft.com/office/powerpoint/2010/main" val="149849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02000" y="7048500"/>
            <a:ext cx="1830290" cy="2819775"/>
          </a:xfrm>
          <a:prstGeom prst="rect">
            <a:avLst/>
          </a:prstGeom>
        </p:spPr>
      </p:pic>
      <p:sp>
        <p:nvSpPr>
          <p:cNvPr id="6" name="Rectangle 5">
            <a:extLst>
              <a:ext uri="{FF2B5EF4-FFF2-40B4-BE49-F238E27FC236}">
                <a16:creationId xmlns:a16="http://schemas.microsoft.com/office/drawing/2014/main" id="{6858B910-7CEF-D350-6D0E-6F925013B900}"/>
              </a:ext>
            </a:extLst>
          </p:cNvPr>
          <p:cNvSpPr/>
          <p:nvPr/>
        </p:nvSpPr>
        <p:spPr>
          <a:xfrm>
            <a:off x="533400" y="419100"/>
            <a:ext cx="15468600" cy="93726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6465BE12-DFC2-376D-383C-8577B0A5991C}"/>
              </a:ext>
            </a:extLst>
          </p:cNvPr>
          <p:cNvPicPr>
            <a:picLocks noChangeAspect="1"/>
          </p:cNvPicPr>
          <p:nvPr/>
        </p:nvPicPr>
        <p:blipFill>
          <a:blip r:embed="rId4"/>
          <a:stretch>
            <a:fillRect/>
          </a:stretch>
        </p:blipFill>
        <p:spPr>
          <a:xfrm>
            <a:off x="10229850" y="4848904"/>
            <a:ext cx="5486400" cy="3733800"/>
          </a:xfrm>
          <a:prstGeom prst="rect">
            <a:avLst/>
          </a:prstGeom>
        </p:spPr>
      </p:pic>
      <p:pic>
        <p:nvPicPr>
          <p:cNvPr id="10" name="Picture 9">
            <a:extLst>
              <a:ext uri="{FF2B5EF4-FFF2-40B4-BE49-F238E27FC236}">
                <a16:creationId xmlns:a16="http://schemas.microsoft.com/office/drawing/2014/main" id="{E7C911E5-0BD7-4127-FB01-AF0753DFD63F}"/>
              </a:ext>
            </a:extLst>
          </p:cNvPr>
          <p:cNvPicPr>
            <a:picLocks noChangeAspect="1"/>
          </p:cNvPicPr>
          <p:nvPr/>
        </p:nvPicPr>
        <p:blipFill>
          <a:blip r:embed="rId5"/>
          <a:stretch>
            <a:fillRect/>
          </a:stretch>
        </p:blipFill>
        <p:spPr>
          <a:xfrm>
            <a:off x="1128252" y="1066800"/>
            <a:ext cx="13959348" cy="3505200"/>
          </a:xfrm>
          <a:prstGeom prst="rect">
            <a:avLst/>
          </a:prstGeom>
        </p:spPr>
      </p:pic>
      <p:pic>
        <p:nvPicPr>
          <p:cNvPr id="12" name="Picture 11">
            <a:extLst>
              <a:ext uri="{FF2B5EF4-FFF2-40B4-BE49-F238E27FC236}">
                <a16:creationId xmlns:a16="http://schemas.microsoft.com/office/drawing/2014/main" id="{56D7F6B2-DFF5-431A-8464-DA2B88812E70}"/>
              </a:ext>
            </a:extLst>
          </p:cNvPr>
          <p:cNvPicPr>
            <a:picLocks noChangeAspect="1"/>
          </p:cNvPicPr>
          <p:nvPr/>
        </p:nvPicPr>
        <p:blipFill>
          <a:blip r:embed="rId6"/>
          <a:stretch>
            <a:fillRect/>
          </a:stretch>
        </p:blipFill>
        <p:spPr>
          <a:xfrm>
            <a:off x="1333500" y="4825552"/>
            <a:ext cx="8610600" cy="3733799"/>
          </a:xfrm>
          <a:prstGeom prst="rect">
            <a:avLst/>
          </a:prstGeom>
        </p:spPr>
      </p:pic>
    </p:spTree>
    <p:extLst>
      <p:ext uri="{BB962C8B-B14F-4D97-AF65-F5344CB8AC3E}">
        <p14:creationId xmlns:p14="http://schemas.microsoft.com/office/powerpoint/2010/main" val="172935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7" name="TextBox 7"/>
          <p:cNvSpPr txBox="1"/>
          <p:nvPr/>
        </p:nvSpPr>
        <p:spPr>
          <a:xfrm>
            <a:off x="457200" y="2171700"/>
            <a:ext cx="6934200" cy="4839786"/>
          </a:xfrm>
          <a:prstGeom prst="rect">
            <a:avLst/>
          </a:prstGeom>
        </p:spPr>
        <p:txBody>
          <a:bodyPr wrap="square" lIns="0" tIns="0" rIns="0" bIns="0" rtlCol="0" anchor="t">
            <a:spAutoFit/>
          </a:bodyPr>
          <a:lstStyle/>
          <a:p>
            <a:pPr marL="259080" lvl="1" algn="just">
              <a:lnSpc>
                <a:spcPct val="150000"/>
              </a:lnSpc>
            </a:pPr>
            <a:r>
              <a:rPr lang="en-US" sz="3200" dirty="0" err="1">
                <a:solidFill>
                  <a:srgbClr val="2B4B82"/>
                </a:solidFill>
                <a:latin typeface="Josefin Sans Regular"/>
              </a:rPr>
              <a:t>Để</a:t>
            </a:r>
            <a:r>
              <a:rPr lang="en-US" sz="3200" dirty="0">
                <a:solidFill>
                  <a:srgbClr val="2B4B82"/>
                </a:solidFill>
                <a:latin typeface="Josefin Sans Regular"/>
              </a:rPr>
              <a:t> </a:t>
            </a:r>
            <a:r>
              <a:rPr lang="en-US" sz="3200" dirty="0" err="1">
                <a:solidFill>
                  <a:srgbClr val="2B4B82"/>
                </a:solidFill>
                <a:latin typeface="Josefin Sans Regular"/>
              </a:rPr>
              <a:t>đánh</a:t>
            </a:r>
            <a:r>
              <a:rPr lang="en-US" sz="3200" dirty="0">
                <a:solidFill>
                  <a:srgbClr val="2B4B82"/>
                </a:solidFill>
                <a:latin typeface="Josefin Sans Regular"/>
              </a:rPr>
              <a:t> </a:t>
            </a:r>
            <a:r>
              <a:rPr lang="en-US" sz="3200" dirty="0" err="1">
                <a:solidFill>
                  <a:srgbClr val="2B4B82"/>
                </a:solidFill>
                <a:latin typeface="Josefin Sans Regular"/>
              </a:rPr>
              <a:t>giá</a:t>
            </a:r>
            <a:r>
              <a:rPr lang="en-US" sz="3200" dirty="0">
                <a:solidFill>
                  <a:srgbClr val="2B4B82"/>
                </a:solidFill>
                <a:latin typeface="Josefin Sans Regular"/>
              </a:rPr>
              <a:t> </a:t>
            </a:r>
            <a:r>
              <a:rPr lang="en-US" sz="3200" dirty="0" err="1">
                <a:solidFill>
                  <a:srgbClr val="2B4B82"/>
                </a:solidFill>
                <a:latin typeface="Josefin Sans Regular"/>
              </a:rPr>
              <a:t>mức</a:t>
            </a:r>
            <a:r>
              <a:rPr lang="en-US" sz="3200" dirty="0">
                <a:solidFill>
                  <a:srgbClr val="2B4B82"/>
                </a:solidFill>
                <a:latin typeface="Josefin Sans Regular"/>
              </a:rPr>
              <a:t> </a:t>
            </a:r>
            <a:r>
              <a:rPr lang="en-US" sz="3200" dirty="0" err="1">
                <a:solidFill>
                  <a:srgbClr val="2B4B82"/>
                </a:solidFill>
                <a:latin typeface="Josefin Sans Regular"/>
              </a:rPr>
              <a:t>tiêu</a:t>
            </a:r>
            <a:r>
              <a:rPr lang="en-US" sz="3200" dirty="0">
                <a:solidFill>
                  <a:srgbClr val="2B4B82"/>
                </a:solidFill>
                <a:latin typeface="Josefin Sans Regular"/>
              </a:rPr>
              <a:t> </a:t>
            </a:r>
            <a:r>
              <a:rPr lang="en-US" sz="3200" dirty="0" err="1">
                <a:solidFill>
                  <a:srgbClr val="2B4B82"/>
                </a:solidFill>
                <a:latin typeface="Josefin Sans Regular"/>
              </a:rPr>
              <a:t>thụ</a:t>
            </a:r>
            <a:r>
              <a:rPr lang="en-US" sz="3200" dirty="0">
                <a:solidFill>
                  <a:srgbClr val="2B4B82"/>
                </a:solidFill>
                <a:latin typeface="Josefin Sans Regular"/>
              </a:rPr>
              <a:t> </a:t>
            </a:r>
            <a:r>
              <a:rPr lang="en-US" sz="3200" dirty="0" err="1">
                <a:solidFill>
                  <a:srgbClr val="2B4B82"/>
                </a:solidFill>
                <a:latin typeface="Josefin Sans Regular"/>
              </a:rPr>
              <a:t>tài</a:t>
            </a:r>
            <a:r>
              <a:rPr lang="en-US" sz="3200" dirty="0">
                <a:solidFill>
                  <a:srgbClr val="2B4B82"/>
                </a:solidFill>
                <a:latin typeface="Josefin Sans Regular"/>
              </a:rPr>
              <a:t> </a:t>
            </a:r>
            <a:r>
              <a:rPr lang="en-US" sz="3200" dirty="0" err="1">
                <a:solidFill>
                  <a:srgbClr val="2B4B82"/>
                </a:solidFill>
                <a:latin typeface="Josefin Sans Regular"/>
              </a:rPr>
              <a:t>nguyên</a:t>
            </a:r>
            <a:r>
              <a:rPr lang="en-US" sz="3200" dirty="0">
                <a:solidFill>
                  <a:srgbClr val="2B4B82"/>
                </a:solidFill>
                <a:latin typeface="Josefin Sans Regular"/>
              </a:rPr>
              <a:t> </a:t>
            </a:r>
            <a:r>
              <a:rPr lang="en-US" sz="3200" dirty="0" err="1">
                <a:solidFill>
                  <a:srgbClr val="2B4B82"/>
                </a:solidFill>
                <a:latin typeface="Josefin Sans Regular"/>
              </a:rPr>
              <a:t>của</a:t>
            </a:r>
            <a:r>
              <a:rPr lang="en-US" sz="3200" dirty="0">
                <a:solidFill>
                  <a:srgbClr val="2B4B82"/>
                </a:solidFill>
                <a:latin typeface="Josefin Sans Regular"/>
              </a:rPr>
              <a:t> 2 </a:t>
            </a:r>
            <a:r>
              <a:rPr lang="en-US" sz="3200" dirty="0" err="1">
                <a:solidFill>
                  <a:srgbClr val="2B4B82"/>
                </a:solidFill>
                <a:latin typeface="Josefin Sans Regular"/>
              </a:rPr>
              <a:t>chiến</a:t>
            </a:r>
            <a:r>
              <a:rPr lang="en-US" sz="3200" dirty="0">
                <a:solidFill>
                  <a:srgbClr val="2B4B82"/>
                </a:solidFill>
                <a:latin typeface="Josefin Sans Regular"/>
              </a:rPr>
              <a:t> </a:t>
            </a:r>
            <a:r>
              <a:rPr lang="en-US" sz="3200" dirty="0" err="1">
                <a:solidFill>
                  <a:srgbClr val="2B4B82"/>
                </a:solidFill>
                <a:latin typeface="Josefin Sans Regular"/>
              </a:rPr>
              <a:t>lược</a:t>
            </a:r>
            <a:r>
              <a:rPr lang="en-US" sz="3200" dirty="0">
                <a:solidFill>
                  <a:srgbClr val="2B4B82"/>
                </a:solidFill>
                <a:latin typeface="Josefin Sans Regular"/>
              </a:rPr>
              <a:t> , </a:t>
            </a:r>
            <a:r>
              <a:rPr lang="en-US" sz="3200" dirty="0" err="1">
                <a:solidFill>
                  <a:srgbClr val="2B4B82"/>
                </a:solidFill>
                <a:latin typeface="Josefin Sans Regular"/>
              </a:rPr>
              <a:t>chúng</a:t>
            </a:r>
            <a:r>
              <a:rPr lang="en-US" sz="3200" dirty="0">
                <a:solidFill>
                  <a:srgbClr val="2B4B82"/>
                </a:solidFill>
                <a:latin typeface="Josefin Sans Regular"/>
              </a:rPr>
              <a:t> ta </a:t>
            </a:r>
            <a:r>
              <a:rPr lang="en-US" sz="3200" dirty="0" err="1">
                <a:solidFill>
                  <a:srgbClr val="2B4B82"/>
                </a:solidFill>
                <a:latin typeface="Josefin Sans Regular"/>
              </a:rPr>
              <a:t>xây</a:t>
            </a:r>
            <a:r>
              <a:rPr lang="en-US" sz="3200" dirty="0">
                <a:solidFill>
                  <a:srgbClr val="2B4B82"/>
                </a:solidFill>
                <a:latin typeface="Josefin Sans Regular"/>
              </a:rPr>
              <a:t> </a:t>
            </a:r>
            <a:r>
              <a:rPr lang="en-US" sz="3200" dirty="0" err="1">
                <a:solidFill>
                  <a:srgbClr val="2B4B82"/>
                </a:solidFill>
                <a:latin typeface="Josefin Sans Regular"/>
              </a:rPr>
              <a:t>dựng</a:t>
            </a:r>
            <a:r>
              <a:rPr lang="en-US" sz="3200" dirty="0">
                <a:solidFill>
                  <a:srgbClr val="2B4B82"/>
                </a:solidFill>
                <a:latin typeface="Josefin Sans Regular"/>
              </a:rPr>
              <a:t> </a:t>
            </a:r>
            <a:r>
              <a:rPr lang="en-US" sz="3200" dirty="0" err="1">
                <a:solidFill>
                  <a:srgbClr val="2B4B82"/>
                </a:solidFill>
                <a:latin typeface="Josefin Sans Regular"/>
              </a:rPr>
              <a:t>một</a:t>
            </a:r>
            <a:r>
              <a:rPr lang="en-US" sz="3200" dirty="0">
                <a:solidFill>
                  <a:srgbClr val="2B4B82"/>
                </a:solidFill>
                <a:latin typeface="Josefin Sans Regular"/>
              </a:rPr>
              <a:t> </a:t>
            </a:r>
            <a:r>
              <a:rPr lang="en-US" sz="3200" dirty="0" err="1">
                <a:solidFill>
                  <a:srgbClr val="2B4B82"/>
                </a:solidFill>
                <a:latin typeface="Josefin Sans Regular"/>
              </a:rPr>
              <a:t>mô</a:t>
            </a:r>
            <a:r>
              <a:rPr lang="en-US" sz="3200" dirty="0">
                <a:solidFill>
                  <a:srgbClr val="2B4B82"/>
                </a:solidFill>
                <a:latin typeface="Josefin Sans Regular"/>
              </a:rPr>
              <a:t> </a:t>
            </a:r>
            <a:r>
              <a:rPr lang="en-US" sz="3200" dirty="0" err="1">
                <a:solidFill>
                  <a:srgbClr val="2B4B82"/>
                </a:solidFill>
                <a:latin typeface="Josefin Sans Regular"/>
              </a:rPr>
              <a:t>hình</a:t>
            </a:r>
            <a:r>
              <a:rPr lang="en-US" sz="3200" dirty="0">
                <a:solidFill>
                  <a:srgbClr val="2B4B82"/>
                </a:solidFill>
                <a:latin typeface="Josefin Sans Regular"/>
              </a:rPr>
              <a:t> chi </a:t>
            </a:r>
            <a:r>
              <a:rPr lang="en-US" sz="3200" dirty="0" err="1">
                <a:solidFill>
                  <a:srgbClr val="2B4B82"/>
                </a:solidFill>
                <a:latin typeface="Josefin Sans Regular"/>
              </a:rPr>
              <a:t>phí</a:t>
            </a:r>
            <a:r>
              <a:rPr lang="en-US" sz="3200" dirty="0">
                <a:solidFill>
                  <a:srgbClr val="2B4B82"/>
                </a:solidFill>
                <a:latin typeface="Josefin Sans Regular"/>
              </a:rPr>
              <a:t> </a:t>
            </a:r>
            <a:r>
              <a:rPr lang="en-US" sz="3200" dirty="0" err="1">
                <a:solidFill>
                  <a:srgbClr val="2B4B82"/>
                </a:solidFill>
                <a:latin typeface="Josefin Sans Regular"/>
              </a:rPr>
              <a:t>với</a:t>
            </a:r>
            <a:r>
              <a:rPr lang="en-US" sz="3200" dirty="0">
                <a:solidFill>
                  <a:srgbClr val="2B4B82"/>
                </a:solidFill>
                <a:latin typeface="Josefin Sans Regular"/>
              </a:rPr>
              <a:t> </a:t>
            </a:r>
            <a:r>
              <a:rPr lang="en-US" sz="3200" dirty="0" err="1">
                <a:solidFill>
                  <a:srgbClr val="2B4B82"/>
                </a:solidFill>
                <a:latin typeface="Josefin Sans Regular"/>
              </a:rPr>
              <a:t>các</a:t>
            </a:r>
            <a:r>
              <a:rPr lang="en-US" sz="3200" dirty="0">
                <a:solidFill>
                  <a:srgbClr val="2B4B82"/>
                </a:solidFill>
                <a:latin typeface="Josefin Sans Regular"/>
              </a:rPr>
              <a:t> </a:t>
            </a:r>
            <a:r>
              <a:rPr lang="en-US" sz="3200" dirty="0" err="1">
                <a:solidFill>
                  <a:srgbClr val="2B4B82"/>
                </a:solidFill>
                <a:latin typeface="Josefin Sans Regular"/>
              </a:rPr>
              <a:t>giả</a:t>
            </a:r>
            <a:r>
              <a:rPr lang="en-US" sz="3200" dirty="0">
                <a:solidFill>
                  <a:srgbClr val="2B4B82"/>
                </a:solidFill>
                <a:latin typeface="Josefin Sans Regular"/>
              </a:rPr>
              <a:t> </a:t>
            </a:r>
            <a:r>
              <a:rPr lang="en-US" sz="3200" dirty="0" err="1">
                <a:solidFill>
                  <a:srgbClr val="2B4B82"/>
                </a:solidFill>
                <a:latin typeface="Josefin Sans Regular"/>
              </a:rPr>
              <a:t>sử</a:t>
            </a:r>
            <a:r>
              <a:rPr lang="en-US" sz="3200" dirty="0">
                <a:solidFill>
                  <a:srgbClr val="2B4B82"/>
                </a:solidFill>
                <a:latin typeface="Josefin Sans Regular"/>
              </a:rPr>
              <a:t>:</a:t>
            </a:r>
          </a:p>
          <a:p>
            <a:pPr marL="601980" lvl="1" indent="-342900">
              <a:lnSpc>
                <a:spcPct val="150000"/>
              </a:lnSpc>
              <a:buFont typeface="Arial" panose="020B0604020202020204" pitchFamily="34" charset="0"/>
              <a:buChar char="•"/>
            </a:pPr>
            <a:r>
              <a:rPr lang="en-US" sz="2800" dirty="0">
                <a:solidFill>
                  <a:srgbClr val="2B4B82"/>
                </a:solidFill>
                <a:latin typeface="Josefin Sans Regular"/>
              </a:rPr>
              <a:t>Size(EMP) = 400, Size(ASG) = 1000</a:t>
            </a:r>
          </a:p>
          <a:p>
            <a:pPr marL="601980" lvl="1" indent="-342900">
              <a:lnSpc>
                <a:spcPct val="150000"/>
              </a:lnSpc>
              <a:buFont typeface="Arial" panose="020B0604020202020204" pitchFamily="34" charset="0"/>
              <a:buChar char="•"/>
            </a:pPr>
            <a:r>
              <a:rPr lang="en-US" sz="2800" dirty="0">
                <a:solidFill>
                  <a:srgbClr val="2B4B82"/>
                </a:solidFill>
                <a:latin typeface="Josefin Sans Regular"/>
              </a:rPr>
              <a:t>Chi </a:t>
            </a:r>
            <a:r>
              <a:rPr lang="en-US" sz="2800" dirty="0" err="1">
                <a:solidFill>
                  <a:srgbClr val="2B4B82"/>
                </a:solidFill>
                <a:latin typeface="Josefin Sans Regular"/>
              </a:rPr>
              <a:t>phí</a:t>
            </a:r>
            <a:r>
              <a:rPr lang="en-US" sz="2800" dirty="0">
                <a:solidFill>
                  <a:srgbClr val="2B4B82"/>
                </a:solidFill>
                <a:latin typeface="Josefin Sans Regular"/>
              </a:rPr>
              <a:t> </a:t>
            </a:r>
            <a:r>
              <a:rPr lang="en-US" sz="2800" dirty="0" err="1">
                <a:solidFill>
                  <a:srgbClr val="2B4B82"/>
                </a:solidFill>
                <a:latin typeface="Josefin Sans Regular"/>
              </a:rPr>
              <a:t>truy</a:t>
            </a:r>
            <a:r>
              <a:rPr lang="en-US" sz="2800" dirty="0">
                <a:solidFill>
                  <a:srgbClr val="2B4B82"/>
                </a:solidFill>
                <a:latin typeface="Josefin Sans Regular"/>
              </a:rPr>
              <a:t> </a:t>
            </a:r>
            <a:r>
              <a:rPr lang="en-US" sz="2800" dirty="0" err="1">
                <a:solidFill>
                  <a:srgbClr val="2B4B82"/>
                </a:solidFill>
                <a:latin typeface="Josefin Sans Regular"/>
              </a:rPr>
              <a:t>cập</a:t>
            </a:r>
            <a:r>
              <a:rPr lang="en-US" sz="2800" dirty="0">
                <a:solidFill>
                  <a:srgbClr val="2B4B82"/>
                </a:solidFill>
                <a:latin typeface="Josefin Sans Regular"/>
              </a:rPr>
              <a:t> </a:t>
            </a:r>
            <a:r>
              <a:rPr lang="en-US" sz="2800" dirty="0" err="1">
                <a:solidFill>
                  <a:srgbClr val="2B4B82"/>
                </a:solidFill>
                <a:latin typeface="Josefin Sans Regular"/>
              </a:rPr>
              <a:t>bộ</a:t>
            </a:r>
            <a:r>
              <a:rPr lang="en-US" sz="2800" dirty="0">
                <a:solidFill>
                  <a:srgbClr val="2B4B82"/>
                </a:solidFill>
                <a:latin typeface="Josefin Sans Regular"/>
              </a:rPr>
              <a:t> = 1 </a:t>
            </a:r>
            <a:r>
              <a:rPr lang="en-US" sz="2800" dirty="0" err="1">
                <a:solidFill>
                  <a:srgbClr val="2B4B82"/>
                </a:solidFill>
                <a:latin typeface="Josefin Sans Regular"/>
              </a:rPr>
              <a:t>đơn</a:t>
            </a:r>
            <a:r>
              <a:rPr lang="en-US" sz="2800" dirty="0">
                <a:solidFill>
                  <a:srgbClr val="2B4B82"/>
                </a:solidFill>
                <a:latin typeface="Josefin Sans Regular"/>
              </a:rPr>
              <a:t> </a:t>
            </a:r>
            <a:r>
              <a:rPr lang="en-US" sz="2800" dirty="0" err="1">
                <a:solidFill>
                  <a:srgbClr val="2B4B82"/>
                </a:solidFill>
                <a:latin typeface="Josefin Sans Regular"/>
              </a:rPr>
              <a:t>vị</a:t>
            </a:r>
            <a:endParaRPr lang="en-US" sz="2800" dirty="0">
              <a:solidFill>
                <a:srgbClr val="2B4B82"/>
              </a:solidFill>
              <a:latin typeface="Josefin Sans Regular"/>
            </a:endParaRPr>
          </a:p>
          <a:p>
            <a:pPr marL="601980" lvl="1" indent="-342900">
              <a:lnSpc>
                <a:spcPct val="150000"/>
              </a:lnSpc>
              <a:buFont typeface="Arial" panose="020B0604020202020204" pitchFamily="34" charset="0"/>
              <a:buChar char="•"/>
            </a:pPr>
            <a:r>
              <a:rPr lang="en-US" sz="2800" dirty="0">
                <a:solidFill>
                  <a:srgbClr val="2B4B82"/>
                </a:solidFill>
                <a:latin typeface="Josefin Sans Regular"/>
              </a:rPr>
              <a:t>Chi </a:t>
            </a:r>
            <a:r>
              <a:rPr lang="en-US" sz="2800" dirty="0" err="1">
                <a:solidFill>
                  <a:srgbClr val="2B4B82"/>
                </a:solidFill>
                <a:latin typeface="Josefin Sans Regular"/>
              </a:rPr>
              <a:t>phí</a:t>
            </a:r>
            <a:r>
              <a:rPr lang="en-US" sz="2800" dirty="0">
                <a:solidFill>
                  <a:srgbClr val="2B4B82"/>
                </a:solidFill>
                <a:latin typeface="Josefin Sans Regular"/>
              </a:rPr>
              <a:t> </a:t>
            </a:r>
            <a:r>
              <a:rPr lang="en-US" sz="2800" dirty="0" err="1">
                <a:solidFill>
                  <a:srgbClr val="2B4B82"/>
                </a:solidFill>
                <a:latin typeface="Josefin Sans Regular"/>
              </a:rPr>
              <a:t>chuyển</a:t>
            </a:r>
            <a:r>
              <a:rPr lang="en-US" sz="2800" dirty="0">
                <a:solidFill>
                  <a:srgbClr val="2B4B82"/>
                </a:solidFill>
                <a:latin typeface="Josefin Sans Regular"/>
              </a:rPr>
              <a:t> </a:t>
            </a:r>
            <a:r>
              <a:rPr lang="en-US" sz="2800" dirty="0" err="1">
                <a:solidFill>
                  <a:srgbClr val="2B4B82"/>
                </a:solidFill>
                <a:latin typeface="Josefin Sans Regular"/>
              </a:rPr>
              <a:t>bộ</a:t>
            </a:r>
            <a:r>
              <a:rPr lang="en-US" sz="2800" dirty="0">
                <a:solidFill>
                  <a:srgbClr val="2B4B82"/>
                </a:solidFill>
                <a:latin typeface="Josefin Sans Regular"/>
              </a:rPr>
              <a:t> = 10 </a:t>
            </a:r>
            <a:r>
              <a:rPr lang="en-US" sz="2800" dirty="0" err="1">
                <a:solidFill>
                  <a:srgbClr val="2B4B82"/>
                </a:solidFill>
                <a:latin typeface="Josefin Sans Regular"/>
              </a:rPr>
              <a:t>đơn</a:t>
            </a:r>
            <a:r>
              <a:rPr lang="en-US" sz="2800" dirty="0">
                <a:solidFill>
                  <a:srgbClr val="2B4B82"/>
                </a:solidFill>
                <a:latin typeface="Josefin Sans Regular"/>
              </a:rPr>
              <a:t> </a:t>
            </a:r>
            <a:r>
              <a:rPr lang="en-US" sz="2800" dirty="0" err="1">
                <a:solidFill>
                  <a:srgbClr val="2B4B82"/>
                </a:solidFill>
                <a:latin typeface="Josefin Sans Regular"/>
              </a:rPr>
              <a:t>vị</a:t>
            </a:r>
            <a:endParaRPr lang="en-US" sz="2800" dirty="0">
              <a:solidFill>
                <a:srgbClr val="2B4B82"/>
              </a:solidFill>
              <a:latin typeface="Josefin Sans Regular"/>
            </a:endParaRP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963412"/>
            <a:ext cx="4597438" cy="2842053"/>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51837" y="390596"/>
            <a:ext cx="2076668" cy="127620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38681" y="-2447996"/>
            <a:ext cx="3837986"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94246" y="-3759204"/>
            <a:ext cx="5357753" cy="5591583"/>
          </a:xfrm>
          <a:prstGeom prst="rect">
            <a:avLst/>
          </a:prstGeom>
        </p:spPr>
      </p:pic>
      <p:graphicFrame>
        <p:nvGraphicFramePr>
          <p:cNvPr id="12" name="Google Shape;178;p23">
            <a:extLst>
              <a:ext uri="{FF2B5EF4-FFF2-40B4-BE49-F238E27FC236}">
                <a16:creationId xmlns:a16="http://schemas.microsoft.com/office/drawing/2014/main" id="{6868E9AF-5293-BD53-0FD0-E3BDAB9B5DDF}"/>
              </a:ext>
            </a:extLst>
          </p:cNvPr>
          <p:cNvGraphicFramePr/>
          <p:nvPr>
            <p:extLst>
              <p:ext uri="{D42A27DB-BD31-4B8C-83A1-F6EECF244321}">
                <p14:modId xmlns:p14="http://schemas.microsoft.com/office/powerpoint/2010/main" val="324529876"/>
              </p:ext>
            </p:extLst>
          </p:nvPr>
        </p:nvGraphicFramePr>
        <p:xfrm>
          <a:off x="8278091" y="2358822"/>
          <a:ext cx="8670867" cy="3034328"/>
        </p:xfrm>
        <a:graphic>
          <a:graphicData uri="http://schemas.openxmlformats.org/drawingml/2006/table">
            <a:tbl>
              <a:tblPr firstRow="1" bandRow="1">
                <a:noFill/>
              </a:tblPr>
              <a:tblGrid>
                <a:gridCol w="7902230">
                  <a:extLst>
                    <a:ext uri="{9D8B030D-6E8A-4147-A177-3AD203B41FA5}">
                      <a16:colId xmlns:a16="http://schemas.microsoft.com/office/drawing/2014/main" val="20000"/>
                    </a:ext>
                  </a:extLst>
                </a:gridCol>
                <a:gridCol w="768637">
                  <a:extLst>
                    <a:ext uri="{9D8B030D-6E8A-4147-A177-3AD203B41FA5}">
                      <a16:colId xmlns:a16="http://schemas.microsoft.com/office/drawing/2014/main" val="20001"/>
                    </a:ext>
                  </a:extLst>
                </a:gridCol>
              </a:tblGrid>
              <a:tr h="487311">
                <a:tc>
                  <a:txBody>
                    <a:bodyPr/>
                    <a:lstStyle/>
                    <a:p>
                      <a:pPr marL="0" marR="0" lvl="0" indent="0" algn="l" rtl="0">
                        <a:spcBef>
                          <a:spcPts val="0"/>
                        </a:spcBef>
                        <a:spcAft>
                          <a:spcPts val="0"/>
                        </a:spcAft>
                        <a:buNone/>
                      </a:pPr>
                      <a:r>
                        <a:rPr lang="en-US" sz="1800" u="none" strike="noStrike" cap="none">
                          <a:solidFill>
                            <a:schemeClr val="dk1"/>
                          </a:solidFill>
                        </a:rPr>
                        <a:t>Chiến lược </a:t>
                      </a:r>
                      <a:r>
                        <a:rPr lang="en-US" sz="1800">
                          <a:solidFill>
                            <a:schemeClr val="dk1"/>
                          </a:solidFill>
                        </a:rPr>
                        <a:t>A</a:t>
                      </a:r>
                      <a:endParaRPr/>
                    </a:p>
                  </a:txBody>
                  <a:tcPr marL="91450" marR="91450" marT="45725" marB="45725"/>
                </a:tc>
                <a:tc>
                  <a:txBody>
                    <a:bodyPr/>
                    <a:lstStyle/>
                    <a:p>
                      <a:pPr marL="0" marR="0" lvl="0" indent="0" algn="l" rtl="0">
                        <a:spcBef>
                          <a:spcPts val="0"/>
                        </a:spcBef>
                        <a:spcAft>
                          <a:spcPts val="0"/>
                        </a:spcAft>
                        <a:buNone/>
                      </a:pPr>
                      <a:endParaRPr sz="1800">
                        <a:solidFill>
                          <a:schemeClr val="dk1"/>
                        </a:solidFill>
                      </a:endParaRPr>
                    </a:p>
                  </a:txBody>
                  <a:tcPr marL="91450" marR="91450" marT="45725" marB="45725"/>
                </a:tc>
                <a:extLst>
                  <a:ext uri="{0D108BD9-81ED-4DB2-BD59-A6C34878D82A}">
                    <a16:rowId xmlns:a16="http://schemas.microsoft.com/office/drawing/2014/main" val="10000"/>
                  </a:ext>
                </a:extLst>
              </a:tr>
              <a:tr h="487311">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Sản xuất AGS’:(10+10) * chi phí truy cập bộ</a:t>
                      </a:r>
                      <a:endParaRPr sz="1800">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20</a:t>
                      </a:r>
                      <a:endParaRPr/>
                    </a:p>
                  </a:txBody>
                  <a:tcPr marL="91450" marR="91450" marT="45725" marB="45725"/>
                </a:tc>
                <a:extLst>
                  <a:ext uri="{0D108BD9-81ED-4DB2-BD59-A6C34878D82A}">
                    <a16:rowId xmlns:a16="http://schemas.microsoft.com/office/drawing/2014/main" val="10001"/>
                  </a:ext>
                </a:extLst>
              </a:tr>
              <a:tr h="487311">
                <a:tc>
                  <a:txBody>
                    <a:bodyPr/>
                    <a:lstStyle/>
                    <a:p>
                      <a:pPr marL="0" marR="0" lvl="0" indent="0" algn="l" rtl="0">
                        <a:lnSpc>
                          <a:spcPct val="107000"/>
                        </a:lnSpc>
                        <a:spcBef>
                          <a:spcPts val="0"/>
                        </a:spcBef>
                        <a:spcAft>
                          <a:spcPts val="0"/>
                        </a:spcAft>
                        <a:buNone/>
                      </a:pPr>
                      <a:r>
                        <a:rPr lang="en-US" sz="1800" dirty="0" err="1">
                          <a:latin typeface="Times New Roman"/>
                          <a:ea typeface="Times New Roman"/>
                          <a:cs typeface="Times New Roman"/>
                          <a:sym typeface="Times New Roman"/>
                        </a:rPr>
                        <a:t>Chuyển</a:t>
                      </a:r>
                      <a:r>
                        <a:rPr lang="en-US" sz="1800" dirty="0">
                          <a:latin typeface="Times New Roman"/>
                          <a:ea typeface="Times New Roman"/>
                          <a:cs typeface="Times New Roman"/>
                          <a:sym typeface="Times New Roman"/>
                        </a:rPr>
                        <a:t> ASG' </a:t>
                      </a:r>
                      <a:r>
                        <a:rPr lang="en-US" sz="1800" dirty="0" err="1">
                          <a:latin typeface="Times New Roman"/>
                          <a:ea typeface="Times New Roman"/>
                          <a:cs typeface="Times New Roman"/>
                          <a:sym typeface="Times New Roman"/>
                        </a:rPr>
                        <a:t>đến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địa</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điểm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của</a:t>
                      </a:r>
                      <a:r>
                        <a:rPr lang="en-US" sz="1800" dirty="0">
                          <a:latin typeface="Times New Roman"/>
                          <a:ea typeface="Times New Roman"/>
                          <a:cs typeface="Times New Roman"/>
                          <a:sym typeface="Times New Roman"/>
                        </a:rPr>
                        <a:t> EMP: (10+10)*chi </a:t>
                      </a:r>
                      <a:r>
                        <a:rPr lang="en-US" sz="1800" dirty="0" err="1">
                          <a:latin typeface="Times New Roman"/>
                          <a:ea typeface="Times New Roman"/>
                          <a:cs typeface="Times New Roman"/>
                          <a:sym typeface="Times New Roman"/>
                        </a:rPr>
                        <a:t>phí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truy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cập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bộ</a:t>
                      </a:r>
                      <a:r>
                        <a:rPr lang="en-US" sz="1800" dirty="0">
                          <a:latin typeface="Times New Roman"/>
                          <a:ea typeface="Times New Roman"/>
                          <a:cs typeface="Times New Roman"/>
                          <a:sym typeface="Times New Roman"/>
                        </a:rPr>
                        <a:t> </a:t>
                      </a:r>
                      <a:endParaRPr dirty="0"/>
                    </a:p>
                  </a:txBody>
                  <a:tcPr marL="68575" marR="68575" marT="0" marB="0"/>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200</a:t>
                      </a:r>
                      <a:endParaRPr/>
                    </a:p>
                  </a:txBody>
                  <a:tcPr marL="91450" marR="91450" marT="45725" marB="45725"/>
                </a:tc>
                <a:extLst>
                  <a:ext uri="{0D108BD9-81ED-4DB2-BD59-A6C34878D82A}">
                    <a16:rowId xmlns:a16="http://schemas.microsoft.com/office/drawing/2014/main" val="10002"/>
                  </a:ext>
                </a:extLst>
              </a:tr>
              <a:tr h="597773">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Sản xuất EMP': (10+10)*chi phí truy cập bộ *2</a:t>
                      </a:r>
                      <a:endParaRPr sz="1800">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40</a:t>
                      </a:r>
                      <a:endParaRPr/>
                    </a:p>
                  </a:txBody>
                  <a:tcPr marL="91450" marR="91450" marT="45725" marB="45725"/>
                </a:tc>
                <a:extLst>
                  <a:ext uri="{0D108BD9-81ED-4DB2-BD59-A6C34878D82A}">
                    <a16:rowId xmlns:a16="http://schemas.microsoft.com/office/drawing/2014/main" val="10003"/>
                  </a:ext>
                </a:extLst>
              </a:tr>
              <a:tr h="487311">
                <a:tc>
                  <a:txBody>
                    <a:bodyPr/>
                    <a:lstStyle/>
                    <a:p>
                      <a:pPr marL="0" marR="0" lvl="0" indent="0" algn="l" rtl="0">
                        <a:lnSpc>
                          <a:spcPct val="107000"/>
                        </a:lnSpc>
                        <a:spcBef>
                          <a:spcPts val="0"/>
                        </a:spcBef>
                        <a:spcAft>
                          <a:spcPts val="0"/>
                        </a:spcAft>
                        <a:buNone/>
                      </a:pPr>
                      <a:r>
                        <a:rPr lang="en-US" sz="1800">
                          <a:latin typeface="Times New Roman"/>
                          <a:ea typeface="Times New Roman"/>
                          <a:cs typeface="Times New Roman"/>
                          <a:sym typeface="Times New Roman"/>
                        </a:rPr>
                        <a:t>Chuyển EMP' đến địa điểm kết quả: (10+10)*chi phí chyển bộ </a:t>
                      </a:r>
                      <a:endParaRPr/>
                    </a:p>
                  </a:txBody>
                  <a:tcPr marL="68575" marR="68575" marT="0" marB="0"/>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200</a:t>
                      </a:r>
                      <a:endParaRPr/>
                    </a:p>
                  </a:txBody>
                  <a:tcPr marL="91450" marR="91450" marT="45725" marB="45725"/>
                </a:tc>
                <a:extLst>
                  <a:ext uri="{0D108BD9-81ED-4DB2-BD59-A6C34878D82A}">
                    <a16:rowId xmlns:a16="http://schemas.microsoft.com/office/drawing/2014/main" val="10004"/>
                  </a:ext>
                </a:extLst>
              </a:tr>
              <a:tr h="487311">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Tổng chi phí </a:t>
                      </a:r>
                      <a:endParaRPr sz="1800">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dirty="0">
                          <a:solidFill>
                            <a:schemeClr val="dk1"/>
                          </a:solidFill>
                          <a:latin typeface="Times New Roman"/>
                          <a:ea typeface="Times New Roman"/>
                          <a:cs typeface="Times New Roman"/>
                          <a:sym typeface="Times New Roman"/>
                        </a:rPr>
                        <a:t>460</a:t>
                      </a:r>
                      <a:endParaRPr dirty="0"/>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14" name="Google Shape;179;p23">
            <a:extLst>
              <a:ext uri="{FF2B5EF4-FFF2-40B4-BE49-F238E27FC236}">
                <a16:creationId xmlns:a16="http://schemas.microsoft.com/office/drawing/2014/main" id="{E0C5FE7C-9CBF-52C1-6F32-6518AE736B6B}"/>
              </a:ext>
            </a:extLst>
          </p:cNvPr>
          <p:cNvGraphicFramePr/>
          <p:nvPr>
            <p:extLst>
              <p:ext uri="{D42A27DB-BD31-4B8C-83A1-F6EECF244321}">
                <p14:modId xmlns:p14="http://schemas.microsoft.com/office/powerpoint/2010/main" val="1514003451"/>
              </p:ext>
            </p:extLst>
          </p:nvPr>
        </p:nvGraphicFramePr>
        <p:xfrm>
          <a:off x="8271164" y="6214638"/>
          <a:ext cx="8670867" cy="2697510"/>
        </p:xfrm>
        <a:graphic>
          <a:graphicData uri="http://schemas.openxmlformats.org/drawingml/2006/table">
            <a:tbl>
              <a:tblPr firstRow="1" bandRow="1">
                <a:noFill/>
              </a:tblPr>
              <a:tblGrid>
                <a:gridCol w="7483339">
                  <a:extLst>
                    <a:ext uri="{9D8B030D-6E8A-4147-A177-3AD203B41FA5}">
                      <a16:colId xmlns:a16="http://schemas.microsoft.com/office/drawing/2014/main" val="20000"/>
                    </a:ext>
                  </a:extLst>
                </a:gridCol>
                <a:gridCol w="1187528">
                  <a:extLst>
                    <a:ext uri="{9D8B030D-6E8A-4147-A177-3AD203B41FA5}">
                      <a16:colId xmlns:a16="http://schemas.microsoft.com/office/drawing/2014/main" val="20001"/>
                    </a:ext>
                  </a:extLst>
                </a:gridCol>
              </a:tblGrid>
              <a:tr h="449585">
                <a:tc>
                  <a:txBody>
                    <a:bodyPr/>
                    <a:lstStyle/>
                    <a:p>
                      <a:pPr marL="0" marR="0" lvl="0" indent="0" algn="l" rtl="0">
                        <a:spcBef>
                          <a:spcPts val="0"/>
                        </a:spcBef>
                        <a:spcAft>
                          <a:spcPts val="0"/>
                        </a:spcAft>
                        <a:buNone/>
                      </a:pPr>
                      <a:r>
                        <a:rPr lang="en-US" sz="1800" dirty="0" err="1">
                          <a:solidFill>
                            <a:schemeClr val="dk1"/>
                          </a:solidFill>
                        </a:rPr>
                        <a:t>Chiến</a:t>
                      </a:r>
                      <a:r>
                        <a:rPr lang="en-US" sz="1800" dirty="0">
                          <a:solidFill>
                            <a:schemeClr val="dk1"/>
                          </a:solidFill>
                        </a:rPr>
                        <a:t> </a:t>
                      </a:r>
                      <a:r>
                        <a:rPr lang="en-US" sz="1800" dirty="0" err="1">
                          <a:solidFill>
                            <a:schemeClr val="dk1"/>
                          </a:solidFill>
                        </a:rPr>
                        <a:t>lược</a:t>
                      </a:r>
                      <a:r>
                        <a:rPr lang="en-US" sz="1800" dirty="0">
                          <a:solidFill>
                            <a:schemeClr val="dk1"/>
                          </a:solidFill>
                        </a:rPr>
                        <a:t> B</a:t>
                      </a:r>
                      <a:endParaRPr dirty="0"/>
                    </a:p>
                  </a:txBody>
                  <a:tcPr marL="91450" marR="91450" marT="45725" marB="45725"/>
                </a:tc>
                <a:tc>
                  <a:txBody>
                    <a:bodyPr/>
                    <a:lstStyle/>
                    <a:p>
                      <a:pPr marL="0" marR="0" lvl="0" indent="0" algn="l" rtl="0">
                        <a:spcBef>
                          <a:spcPts val="0"/>
                        </a:spcBef>
                        <a:spcAft>
                          <a:spcPts val="0"/>
                        </a:spcAft>
                        <a:buNone/>
                      </a:pPr>
                      <a:endParaRPr sz="1800">
                        <a:solidFill>
                          <a:schemeClr val="dk1"/>
                        </a:solidFill>
                      </a:endParaRPr>
                    </a:p>
                  </a:txBody>
                  <a:tcPr marL="91450" marR="91450" marT="45725" marB="45725"/>
                </a:tc>
                <a:extLst>
                  <a:ext uri="{0D108BD9-81ED-4DB2-BD59-A6C34878D82A}">
                    <a16:rowId xmlns:a16="http://schemas.microsoft.com/office/drawing/2014/main" val="10000"/>
                  </a:ext>
                </a:extLst>
              </a:tr>
              <a:tr h="449585">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Chuyển EMP tới site 5: 400*chi phí chuyển bộ</a:t>
                      </a:r>
                      <a:endParaRPr sz="1800">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4000</a:t>
                      </a:r>
                      <a:endParaRPr/>
                    </a:p>
                  </a:txBody>
                  <a:tcPr marL="91450" marR="91450" marT="45725" marB="45725"/>
                </a:tc>
                <a:extLst>
                  <a:ext uri="{0D108BD9-81ED-4DB2-BD59-A6C34878D82A}">
                    <a16:rowId xmlns:a16="http://schemas.microsoft.com/office/drawing/2014/main" val="10001"/>
                  </a:ext>
                </a:extLst>
              </a:tr>
              <a:tr h="449585">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Chuyển ASG tới site 5: 1000*chi phí chuyển bộ</a:t>
                      </a:r>
                      <a:endParaRPr sz="1800">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10000</a:t>
                      </a:r>
                      <a:endParaRPr/>
                    </a:p>
                  </a:txBody>
                  <a:tcPr marL="91450" marR="91450" marT="45725" marB="45725"/>
                </a:tc>
                <a:extLst>
                  <a:ext uri="{0D108BD9-81ED-4DB2-BD59-A6C34878D82A}">
                    <a16:rowId xmlns:a16="http://schemas.microsoft.com/office/drawing/2014/main" val="10002"/>
                  </a:ext>
                </a:extLst>
              </a:tr>
              <a:tr h="449585">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Xuất ASG': 1000*chi phí truy cập bộ </a:t>
                      </a:r>
                      <a:endParaRPr sz="1800">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1000</a:t>
                      </a:r>
                      <a:endParaRPr/>
                    </a:p>
                  </a:txBody>
                  <a:tcPr marL="91450" marR="91450" marT="45725" marB="45725"/>
                </a:tc>
                <a:extLst>
                  <a:ext uri="{0D108BD9-81ED-4DB2-BD59-A6C34878D82A}">
                    <a16:rowId xmlns:a16="http://schemas.microsoft.com/office/drawing/2014/main" val="10003"/>
                  </a:ext>
                </a:extLst>
              </a:tr>
              <a:tr h="449585">
                <a:tc>
                  <a:txBody>
                    <a:bodyPr/>
                    <a:lstStyle/>
                    <a:p>
                      <a:pPr marL="0" marR="0" lvl="0" indent="0" algn="l" rtl="0">
                        <a:lnSpc>
                          <a:spcPct val="107000"/>
                        </a:lnSpc>
                        <a:spcBef>
                          <a:spcPts val="0"/>
                        </a:spcBef>
                        <a:spcAft>
                          <a:spcPts val="0"/>
                        </a:spcAft>
                        <a:buNone/>
                      </a:pPr>
                      <a:r>
                        <a:rPr lang="en-US" sz="1800">
                          <a:latin typeface="Times New Roman"/>
                          <a:ea typeface="Times New Roman"/>
                          <a:cs typeface="Times New Roman"/>
                          <a:sym typeface="Times New Roman"/>
                        </a:rPr>
                        <a:t>Gia EMP và ASG': 400*20*chi phí truy cập bộ</a:t>
                      </a:r>
                      <a:endParaRPr sz="1800">
                        <a:latin typeface="Times New Roman"/>
                        <a:ea typeface="Times New Roman"/>
                        <a:cs typeface="Times New Roman"/>
                        <a:sym typeface="Times New Roman"/>
                      </a:endParaRPr>
                    </a:p>
                  </a:txBody>
                  <a:tcPr marL="68575" marR="68575" marT="0" marB="0"/>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8000</a:t>
                      </a:r>
                      <a:endParaRPr/>
                    </a:p>
                  </a:txBody>
                  <a:tcPr marL="91450" marR="91450" marT="45725" marB="45725"/>
                </a:tc>
                <a:extLst>
                  <a:ext uri="{0D108BD9-81ED-4DB2-BD59-A6C34878D82A}">
                    <a16:rowId xmlns:a16="http://schemas.microsoft.com/office/drawing/2014/main" val="10004"/>
                  </a:ext>
                </a:extLst>
              </a:tr>
              <a:tr h="449585">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Tổng chi phí </a:t>
                      </a:r>
                      <a:endParaRPr sz="1800">
                        <a:solidFill>
                          <a:schemeClr val="dk1"/>
                        </a:solidFill>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dirty="0">
                          <a:solidFill>
                            <a:schemeClr val="dk1"/>
                          </a:solidFill>
                          <a:latin typeface="Times New Roman"/>
                          <a:ea typeface="Times New Roman"/>
                          <a:cs typeface="Times New Roman"/>
                          <a:sym typeface="Times New Roman"/>
                        </a:rPr>
                        <a:t>23000</a:t>
                      </a:r>
                      <a:endParaRPr dirty="0"/>
                    </a:p>
                  </a:txBody>
                  <a:tcPr marL="91450" marR="91450" marT="45725" marB="457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4821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77517" y="1104900"/>
            <a:ext cx="3489749" cy="286159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90793" y="4342477"/>
            <a:ext cx="4618653" cy="4114800"/>
          </a:xfrm>
          <a:prstGeom prst="rect">
            <a:avLst/>
          </a:prstGeom>
        </p:spPr>
      </p:pic>
      <p:grpSp>
        <p:nvGrpSpPr>
          <p:cNvPr id="4" name="Group 4"/>
          <p:cNvGrpSpPr/>
          <p:nvPr/>
        </p:nvGrpSpPr>
        <p:grpSpPr>
          <a:xfrm>
            <a:off x="8109232" y="1831125"/>
            <a:ext cx="9480120" cy="7128646"/>
            <a:chOff x="180873" y="-99060"/>
            <a:chExt cx="12640160" cy="8511483"/>
          </a:xfrm>
        </p:grpSpPr>
        <p:sp>
          <p:nvSpPr>
            <p:cNvPr id="5" name="TextBox 5"/>
            <p:cNvSpPr txBox="1"/>
            <p:nvPr/>
          </p:nvSpPr>
          <p:spPr>
            <a:xfrm>
              <a:off x="440069" y="1672303"/>
              <a:ext cx="12380964" cy="6740120"/>
            </a:xfrm>
            <a:prstGeom prst="rect">
              <a:avLst/>
            </a:prstGeom>
          </p:spPr>
          <p:txBody>
            <a:bodyPr lIns="0" tIns="0" rIns="0" bIns="0" rtlCol="0" anchor="t">
              <a:spAutoFit/>
            </a:bodyPr>
            <a:lstStyle/>
            <a:p>
              <a:pPr marL="609917" marR="0" lvl="1" indent="-304959" algn="l" defTabSz="914400" rtl="0" eaLnBrk="1" fontAlgn="auto" latinLnBrk="0" hangingPunct="1">
                <a:lnSpc>
                  <a:spcPts val="3954"/>
                </a:lnSpc>
                <a:spcBef>
                  <a:spcPts val="0"/>
                </a:spcBef>
                <a:spcAft>
                  <a:spcPts val="0"/>
                </a:spcAft>
                <a:buClrTx/>
                <a:buSzTx/>
                <a:buFont typeface="Arial"/>
                <a:buChar char="•"/>
                <a:tabLst/>
                <a:defRPr/>
              </a:pP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Dòng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xoáy</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cung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cấp</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khả</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năng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thích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ứng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chi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tiết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bằng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quyết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định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nhanh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chóng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định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tuyến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bộ</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dữ</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liệu</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thông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qua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vị</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từ</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theo</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chính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sách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lập</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lịch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trình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04958" marR="0" lvl="1" indent="0" algn="l" defTabSz="914400" rtl="0" eaLnBrk="1" fontAlgn="auto" latinLnBrk="0" hangingPunct="1">
                <a:lnSpc>
                  <a:spcPts val="3954"/>
                </a:lnSpc>
                <a:spcBef>
                  <a:spcPts val="0"/>
                </a:spcBef>
                <a:spcAft>
                  <a:spcPts val="0"/>
                </a:spcAft>
                <a:buClrTx/>
                <a:buSzTx/>
                <a:buFontTx/>
                <a:buNone/>
                <a:tabLst/>
                <a:defRPr/>
              </a:pPr>
              <a:endParaRPr kumimoji="0" lang="en-US" sz="3500" b="0" i="0" u="none" strike="noStrike" kern="1200" cap="none" spc="0" normalizeH="0" baseline="0" noProof="0" dirty="0">
                <a:ln>
                  <a:noFill/>
                </a:ln>
                <a:solidFill>
                  <a:srgbClr val="2B4B82"/>
                </a:solidFill>
                <a:effectLst/>
                <a:uLnTx/>
                <a:uFillTx/>
                <a:latin typeface="Josefin Sans Regular"/>
                <a:ea typeface="+mn-ea"/>
                <a:cs typeface="+mn-cs"/>
              </a:endParaRPr>
            </a:p>
            <a:p>
              <a:pPr marL="609917" marR="0" lvl="1" indent="-304959" algn="l" defTabSz="914400" rtl="0" eaLnBrk="1" fontAlgn="auto" latinLnBrk="0" hangingPunct="1">
                <a:lnSpc>
                  <a:spcPts val="3954"/>
                </a:lnSpc>
                <a:spcBef>
                  <a:spcPts val="0"/>
                </a:spcBef>
                <a:spcAft>
                  <a:spcPts val="0"/>
                </a:spcAft>
                <a:buClrTx/>
                <a:buSzTx/>
                <a:buFont typeface="Arial"/>
                <a:buChar char="•"/>
                <a:tabLst/>
                <a:defRPr/>
              </a:pP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Tính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linh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hoạt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việc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chọn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mối</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quan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hệ</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nguồn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hiện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có</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được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bằng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nới</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lỏng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thứ</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tự</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cố</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định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của</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các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vị</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từ</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trong</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QEP</a:t>
              </a:r>
              <a:r>
                <a:rPr kumimoji="0" lang="en-US" sz="3500" b="0" i="0" u="none" strike="noStrike" kern="1200" cap="none" spc="0" normalizeH="0" baseline="0" noProof="0" dirty="0">
                  <a:ln>
                    <a:noFill/>
                  </a:ln>
                  <a:solidFill>
                    <a:srgbClr val="2B4B82"/>
                  </a:solidFill>
                  <a:effectLst/>
                  <a:uLnTx/>
                  <a:uFillTx/>
                  <a:latin typeface="Josefin Sans Regular"/>
                  <a:ea typeface="+mn-ea"/>
                  <a:cs typeface="+mn-cs"/>
                </a:rPr>
                <a:t>.</a:t>
              </a:r>
            </a:p>
            <a:p>
              <a:pPr marL="304958" marR="0" lvl="1" indent="0" algn="l" defTabSz="914400" rtl="0" eaLnBrk="1" fontAlgn="auto" latinLnBrk="0" hangingPunct="1">
                <a:lnSpc>
                  <a:spcPts val="3954"/>
                </a:lnSpc>
                <a:spcBef>
                  <a:spcPts val="0"/>
                </a:spcBef>
                <a:spcAft>
                  <a:spcPts val="0"/>
                </a:spcAft>
                <a:buClrTx/>
                <a:buSzTx/>
                <a:buFontTx/>
                <a:buNone/>
                <a:tabLst/>
                <a:defRPr/>
              </a:pPr>
              <a:endParaRPr kumimoji="0" lang="en-US" sz="3500" b="0" i="0" u="none" strike="noStrike" kern="1200" cap="none" spc="0" normalizeH="0" baseline="0" noProof="0" dirty="0">
                <a:ln>
                  <a:noFill/>
                </a:ln>
                <a:solidFill>
                  <a:srgbClr val="2B4B82"/>
                </a:solidFill>
                <a:effectLst/>
                <a:uLnTx/>
                <a:uFillTx/>
                <a:latin typeface="Josefin Sans Regular"/>
                <a:ea typeface="+mn-ea"/>
                <a:cs typeface="+mn-cs"/>
              </a:endParaRPr>
            </a:p>
            <a:p>
              <a:pPr marL="609917" marR="0" lvl="1" indent="-304959" algn="l" defTabSz="914400" rtl="0" eaLnBrk="1" fontAlgn="auto" latinLnBrk="0" hangingPunct="1">
                <a:lnSpc>
                  <a:spcPts val="3954"/>
                </a:lnSpc>
                <a:spcBef>
                  <a:spcPts val="0"/>
                </a:spcBef>
                <a:spcAft>
                  <a:spcPts val="0"/>
                </a:spcAft>
                <a:buClrTx/>
                <a:buSzTx/>
                <a:buFont typeface="Arial"/>
                <a:buChar char="•"/>
                <a:tabLst/>
                <a:defRPr/>
              </a:pP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Chiến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lược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định</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tuyến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dựa</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trên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tuple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tạo</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ra</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cấu</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trúc</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liên</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kết</a:t>
              </a:r>
              <a:r>
                <a:rPr kumimoji="0" lang="en-US" sz="3500" b="0" i="0" u="none" strike="noStrike" kern="1200" cap="none" spc="0" normalizeH="0" baseline="0" noProof="0" dirty="0">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QEP </a:t>
              </a:r>
              <a:r>
                <a:rPr kumimoji="0" lang="en-US" sz="3500" b="0" i="0" u="none" strike="noStrike" kern="1200" cap="none" spc="0" normalizeH="0" baseline="0" noProof="0" dirty="0" err="1">
                  <a:ln>
                    <a:noFill/>
                  </a:ln>
                  <a:solidFill>
                    <a:srgbClr val="4F81BD">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mới</a:t>
              </a:r>
              <a:r>
                <a:rPr kumimoji="0" lang="en-US" sz="3500" b="0" i="0" u="none" strike="noStrike" kern="1200" cap="none" spc="0" normalizeH="0" baseline="0" noProof="0" dirty="0">
                  <a:ln>
                    <a:noFill/>
                  </a:ln>
                  <a:solidFill>
                    <a:srgbClr val="2B4B82"/>
                  </a:solidFill>
                  <a:effectLst/>
                  <a:uLnTx/>
                  <a:uFillTx/>
                  <a:latin typeface="Josefin Sans Regular"/>
                  <a:ea typeface="+mn-ea"/>
                  <a:cs typeface="+mn-cs"/>
                </a:rPr>
                <a:t>.</a:t>
              </a:r>
            </a:p>
          </p:txBody>
        </p:sp>
        <p:sp>
          <p:nvSpPr>
            <p:cNvPr id="6" name="TextBox 6"/>
            <p:cNvSpPr txBox="1"/>
            <p:nvPr/>
          </p:nvSpPr>
          <p:spPr>
            <a:xfrm>
              <a:off x="180873" y="-99060"/>
              <a:ext cx="12380964" cy="1105431"/>
            </a:xfrm>
            <a:prstGeom prst="rect">
              <a:avLst/>
            </a:prstGeom>
          </p:spPr>
          <p:txBody>
            <a:bodyPr lIns="0" tIns="0" rIns="0" bIns="0" rtlCol="0" anchor="t">
              <a:spAutoFit/>
            </a:bodyPr>
            <a:lstStyle/>
            <a:p>
              <a:pPr marL="0" marR="0" lvl="0" indent="0" algn="l" defTabSz="914400" rtl="0" eaLnBrk="1" fontAlgn="auto" latinLnBrk="0" hangingPunct="1">
                <a:lnSpc>
                  <a:spcPts val="6719"/>
                </a:lnSpc>
                <a:spcBef>
                  <a:spcPts val="0"/>
                </a:spcBef>
                <a:spcAft>
                  <a:spcPts val="0"/>
                </a:spcAft>
                <a:buClrTx/>
                <a:buSzTx/>
                <a:buFontTx/>
                <a:buNone/>
                <a:tabLst/>
                <a:defRPr/>
              </a:pPr>
              <a:r>
                <a:rPr kumimoji="0" lang="en-US" sz="4800" b="0" i="0" u="none" strike="noStrike" kern="1200" cap="none" spc="0" normalizeH="0" baseline="0" noProof="0" dirty="0" err="1">
                  <a:ln>
                    <a:noFill/>
                  </a:ln>
                  <a:solidFill>
                    <a:srgbClr val="2B4B82"/>
                  </a:solidFill>
                  <a:effectLst/>
                  <a:uLnTx/>
                  <a:uFillTx/>
                  <a:latin typeface="Josefin Sans Bold Bold"/>
                  <a:ea typeface="+mn-ea"/>
                  <a:cs typeface="+mn-cs"/>
                </a:rPr>
                <a:t>Tóm</a:t>
              </a:r>
              <a:r>
                <a:rPr kumimoji="0" lang="en-US" sz="4800" b="0" i="0" u="none" strike="noStrike" kern="1200" cap="none" spc="0" normalizeH="0" baseline="0" noProof="0" dirty="0">
                  <a:ln>
                    <a:noFill/>
                  </a:ln>
                  <a:solidFill>
                    <a:srgbClr val="2B4B82"/>
                  </a:solidFill>
                  <a:effectLst/>
                  <a:uLnTx/>
                  <a:uFillTx/>
                  <a:latin typeface="Josefin Sans Bold Bold"/>
                  <a:ea typeface="+mn-ea"/>
                  <a:cs typeface="+mn-cs"/>
                </a:rPr>
                <a:t> </a:t>
              </a:r>
              <a:r>
                <a:rPr kumimoji="0" lang="en-US" sz="4800" b="0" i="0" u="none" strike="noStrike" kern="1200" cap="none" spc="0" normalizeH="0" baseline="0" noProof="0" dirty="0" err="1">
                  <a:ln>
                    <a:noFill/>
                  </a:ln>
                  <a:solidFill>
                    <a:srgbClr val="2B4B82"/>
                  </a:solidFill>
                  <a:effectLst/>
                  <a:uLnTx/>
                  <a:uFillTx/>
                  <a:latin typeface="Josefin Sans Bold Bold"/>
                  <a:ea typeface="+mn-ea"/>
                  <a:cs typeface="+mn-cs"/>
                </a:rPr>
                <a:t>lại</a:t>
              </a:r>
              <a:endParaRPr kumimoji="0" lang="en-US" sz="4800" b="0" i="0" u="none" strike="noStrike" kern="1200" cap="none" spc="0" normalizeH="0" baseline="0" noProof="0" dirty="0">
                <a:ln>
                  <a:noFill/>
                </a:ln>
                <a:solidFill>
                  <a:srgbClr val="2B4B82"/>
                </a:solidFill>
                <a:effectLst/>
                <a:uLnTx/>
                <a:uFillTx/>
                <a:latin typeface="Josefin Sans Bold Bold"/>
                <a:ea typeface="+mn-ea"/>
                <a:cs typeface="+mn-cs"/>
              </a:endParaRPr>
            </a:p>
          </p:txBody>
        </p:sp>
      </p:grpSp>
    </p:spTree>
    <p:extLst>
      <p:ext uri="{BB962C8B-B14F-4D97-AF65-F5344CB8AC3E}">
        <p14:creationId xmlns:p14="http://schemas.microsoft.com/office/powerpoint/2010/main" val="364536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02445" y="1891200"/>
            <a:ext cx="9656004" cy="5867869"/>
            <a:chOff x="0" y="-71755"/>
            <a:chExt cx="12874672" cy="7823825"/>
          </a:xfrm>
        </p:grpSpPr>
        <p:sp>
          <p:nvSpPr>
            <p:cNvPr id="3" name="TextBox 3"/>
            <p:cNvSpPr txBox="1"/>
            <p:nvPr/>
          </p:nvSpPr>
          <p:spPr>
            <a:xfrm>
              <a:off x="1918560" y="78441"/>
              <a:ext cx="10956112" cy="2896948"/>
            </a:xfrm>
            <a:prstGeom prst="rect">
              <a:avLst/>
            </a:prstGeom>
          </p:spPr>
          <p:txBody>
            <a:bodyPr lIns="0" tIns="0" rIns="0" bIns="0" rtlCol="0" anchor="t">
              <a:spAutoFit/>
            </a:bodyPr>
            <a:lstStyle/>
            <a:p>
              <a:pPr marL="0" marR="0" lvl="0" indent="0" algn="l" defTabSz="914400" rtl="0" eaLnBrk="1" fontAlgn="auto" latinLnBrk="0" hangingPunct="1">
                <a:lnSpc>
                  <a:spcPts val="8372"/>
                </a:lnSpc>
                <a:spcBef>
                  <a:spcPts val="0"/>
                </a:spcBef>
                <a:spcAft>
                  <a:spcPts val="0"/>
                </a:spcAft>
                <a:buClrTx/>
                <a:buSzTx/>
                <a:buFontTx/>
                <a:buNone/>
                <a:tabLst/>
                <a:defRPr/>
              </a:pPr>
              <a:r>
                <a:rPr kumimoji="0" lang="en-US" sz="7475" b="0" i="0" u="none" strike="noStrike" kern="1200" cap="none" spc="0" normalizeH="0" baseline="0" noProof="0">
                  <a:ln>
                    <a:noFill/>
                  </a:ln>
                  <a:solidFill>
                    <a:srgbClr val="F7B4A7"/>
                  </a:solidFill>
                  <a:effectLst/>
                  <a:uLnTx/>
                  <a:uFillTx/>
                  <a:latin typeface="Josefin Sans Bold Bold"/>
                  <a:ea typeface="+mn-ea"/>
                  <a:cs typeface="+mn-cs"/>
                </a:rPr>
                <a:t>THANKS FOR WATCHING</a:t>
              </a:r>
            </a:p>
          </p:txBody>
        </p:sp>
        <p:sp>
          <p:nvSpPr>
            <p:cNvPr id="4" name="TextBox 4"/>
            <p:cNvSpPr txBox="1"/>
            <p:nvPr/>
          </p:nvSpPr>
          <p:spPr>
            <a:xfrm>
              <a:off x="0" y="-71755"/>
              <a:ext cx="10956112" cy="554355"/>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446" normalizeH="0" baseline="0" noProof="0">
                <a:ln>
                  <a:noFill/>
                </a:ln>
                <a:solidFill>
                  <a:srgbClr val="94DDDE"/>
                </a:solidFill>
                <a:effectLst/>
                <a:uLnTx/>
                <a:uFillTx/>
                <a:latin typeface="Josefin Sans Regular"/>
                <a:ea typeface="+mn-ea"/>
                <a:cs typeface="+mn-cs"/>
              </a:endParaRPr>
            </a:p>
          </p:txBody>
        </p:sp>
        <p:sp>
          <p:nvSpPr>
            <p:cNvPr id="5" name="TextBox 5"/>
            <p:cNvSpPr txBox="1"/>
            <p:nvPr/>
          </p:nvSpPr>
          <p:spPr>
            <a:xfrm>
              <a:off x="0" y="6962110"/>
              <a:ext cx="10956112" cy="789960"/>
            </a:xfrm>
            <a:prstGeom prst="rect">
              <a:avLst/>
            </a:prstGeom>
          </p:spPr>
          <p:txBody>
            <a:bodyPr lIns="0" tIns="0" rIns="0" bIns="0" rtlCol="0" anchor="t">
              <a:spAutoFit/>
            </a:bodyPr>
            <a:lstStyle/>
            <a:p>
              <a:pPr marL="0" marR="0" lvl="0" indent="0" algn="l" defTabSz="914400" rtl="0" eaLnBrk="1" fontAlgn="auto" latinLnBrk="0" hangingPunct="1">
                <a:lnSpc>
                  <a:spcPts val="4760"/>
                </a:lnSpc>
                <a:spcBef>
                  <a:spcPts val="0"/>
                </a:spcBef>
                <a:spcAft>
                  <a:spcPts val="0"/>
                </a:spcAft>
                <a:buClrTx/>
                <a:buSzTx/>
                <a:buFontTx/>
                <a:buNone/>
                <a:tabLst/>
                <a:defRPr/>
              </a:pPr>
              <a:endParaRPr kumimoji="0" lang="en-US" sz="3400" b="0" i="0" u="none" strike="noStrike" kern="1200" cap="none" spc="0" normalizeH="0" baseline="0" noProof="0">
                <a:ln>
                  <a:noFill/>
                </a:ln>
                <a:solidFill>
                  <a:srgbClr val="94DDDE"/>
                </a:solidFill>
                <a:effectLst/>
                <a:uLnTx/>
                <a:uFillTx/>
                <a:latin typeface="Josefin Sans Regular"/>
                <a:ea typeface="+mn-ea"/>
                <a:cs typeface="+mn-cs"/>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2834" y="-1921745"/>
            <a:ext cx="6755642"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03834" y="1790711"/>
            <a:ext cx="1194327" cy="258614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095190" y="2021154"/>
            <a:ext cx="5357753" cy="559158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7148" y="1264426"/>
            <a:ext cx="3144039" cy="244091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872" y="5005800"/>
            <a:ext cx="1894295" cy="4252500"/>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011803" y="7612736"/>
            <a:ext cx="3486358" cy="4114800"/>
          </a:xfrm>
          <a:prstGeom prst="rect">
            <a:avLst/>
          </a:prstGeom>
        </p:spPr>
      </p:pic>
      <p:grpSp>
        <p:nvGrpSpPr>
          <p:cNvPr id="12" name="Group 11">
            <a:extLst>
              <a:ext uri="{FF2B5EF4-FFF2-40B4-BE49-F238E27FC236}">
                <a16:creationId xmlns:a16="http://schemas.microsoft.com/office/drawing/2014/main" id="{5ECF7503-1F72-E7E1-D578-336C1119F153}"/>
              </a:ext>
            </a:extLst>
          </p:cNvPr>
          <p:cNvGrpSpPr/>
          <p:nvPr/>
        </p:nvGrpSpPr>
        <p:grpSpPr>
          <a:xfrm>
            <a:off x="10972800" y="2416149"/>
            <a:ext cx="5360181" cy="6159518"/>
            <a:chOff x="1955020" y="2365254"/>
            <a:chExt cx="5360181" cy="6159518"/>
          </a:xfrm>
        </p:grpSpPr>
        <p:sp>
          <p:nvSpPr>
            <p:cNvPr id="13" name="TextBox 33">
              <a:extLst>
                <a:ext uri="{FF2B5EF4-FFF2-40B4-BE49-F238E27FC236}">
                  <a16:creationId xmlns:a16="http://schemas.microsoft.com/office/drawing/2014/main" id="{F1366DBC-77D3-663E-C6F7-264CA847868D}"/>
                </a:ext>
              </a:extLst>
            </p:cNvPr>
            <p:cNvSpPr txBox="1"/>
            <p:nvPr/>
          </p:nvSpPr>
          <p:spPr>
            <a:xfrm>
              <a:off x="2364911" y="2365254"/>
              <a:ext cx="4950290" cy="715581"/>
            </a:xfrm>
            <a:prstGeom prst="rect">
              <a:avLst/>
            </a:prstGeom>
          </p:spPr>
          <p:txBody>
            <a:bodyPr wrap="square" lIns="0" tIns="0" rIns="0" bIns="0" rtlCol="0" anchor="t">
              <a:spAutoFit/>
            </a:bodyPr>
            <a:lstStyle/>
            <a:p>
              <a:pPr marL="0" lvl="0" indent="0" algn="l">
                <a:lnSpc>
                  <a:spcPts val="5528"/>
                </a:lnSpc>
                <a:spcBef>
                  <a:spcPct val="0"/>
                </a:spcBef>
              </a:pPr>
              <a:endParaRPr lang="en-US" sz="4850" u="none" spc="-53">
                <a:solidFill>
                  <a:srgbClr val="2B4B82"/>
                </a:solidFill>
                <a:latin typeface="Josefin Sans Bold"/>
              </a:endParaRPr>
            </a:p>
          </p:txBody>
        </p:sp>
        <p:pic>
          <p:nvPicPr>
            <p:cNvPr id="14" name="Picture 3">
              <a:extLst>
                <a:ext uri="{FF2B5EF4-FFF2-40B4-BE49-F238E27FC236}">
                  <a16:creationId xmlns:a16="http://schemas.microsoft.com/office/drawing/2014/main" id="{346F47C8-A5D7-A1A3-228B-7C921C6DDF1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955020" y="4409972"/>
              <a:ext cx="4618653" cy="4114800"/>
            </a:xfrm>
            <a:prstGeom prst="rect">
              <a:avLst/>
            </a:prstGeom>
          </p:spPr>
        </p:pic>
      </p:grpSp>
    </p:spTree>
    <p:extLst>
      <p:ext uri="{BB962C8B-B14F-4D97-AF65-F5344CB8AC3E}">
        <p14:creationId xmlns:p14="http://schemas.microsoft.com/office/powerpoint/2010/main" val="38711162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8248</Words>
  <Application>Microsoft Office PowerPoint</Application>
  <PresentationFormat>Tùy chỉnh</PresentationFormat>
  <Paragraphs>702</Paragraphs>
  <Slides>91</Slides>
  <Notes>19</Notes>
  <HiddenSlides>0</HiddenSlides>
  <MMClips>0</MMClips>
  <ScaleCrop>false</ScaleCrop>
  <HeadingPairs>
    <vt:vector size="6" baseType="variant">
      <vt:variant>
        <vt:lpstr>Phông được Dùng</vt:lpstr>
      </vt:variant>
      <vt:variant>
        <vt:i4>12</vt:i4>
      </vt:variant>
      <vt:variant>
        <vt:lpstr>Chủ đề</vt:lpstr>
      </vt:variant>
      <vt:variant>
        <vt:i4>3</vt:i4>
      </vt:variant>
      <vt:variant>
        <vt:lpstr>Tiêu đề Bản chiếu</vt:lpstr>
      </vt:variant>
      <vt:variant>
        <vt:i4>91</vt:i4>
      </vt:variant>
    </vt:vector>
  </HeadingPairs>
  <TitlesOfParts>
    <vt:vector size="106" baseType="lpstr">
      <vt:lpstr>Arial</vt:lpstr>
      <vt:lpstr>Bahnschrift SemiLight SemiConde</vt:lpstr>
      <vt:lpstr>Calibri</vt:lpstr>
      <vt:lpstr>Cambria Math</vt:lpstr>
      <vt:lpstr>CIDFont+F7</vt:lpstr>
      <vt:lpstr>Constantia</vt:lpstr>
      <vt:lpstr>Josefin Sans</vt:lpstr>
      <vt:lpstr>Josefin Sans Bold</vt:lpstr>
      <vt:lpstr>Josefin Sans Bold Bold</vt:lpstr>
      <vt:lpstr>Josefin Sans Regular</vt:lpstr>
      <vt:lpstr>Times New Roman</vt:lpstr>
      <vt:lpstr>Wingdings</vt:lpstr>
      <vt:lpstr>Office Theme</vt:lpstr>
      <vt:lpstr>1_Office Theme</vt:lpstr>
      <vt:lpstr>2_Office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Các thành phần Cùng kích thước &amp; Giả lập Công nghệ trong Giáo dục Bản thuyết trình Công nghệ</dc:title>
  <cp:lastModifiedBy>NGUYEN CONG LAM D20CN07</cp:lastModifiedBy>
  <cp:revision>34</cp:revision>
  <dcterms:created xsi:type="dcterms:W3CDTF">2006-08-16T00:00:00Z</dcterms:created>
  <dcterms:modified xsi:type="dcterms:W3CDTF">2023-04-03T03:05:09Z</dcterms:modified>
  <dc:identifier>DAFeHaEJrwI</dc:identifier>
</cp:coreProperties>
</file>